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7" r:id="rId2"/>
  </p:sldMasterIdLst>
  <p:notesMasterIdLst>
    <p:notesMasterId r:id="rId17"/>
  </p:notesMasterIdLst>
  <p:sldIdLst>
    <p:sldId id="256" r:id="rId3"/>
    <p:sldId id="257" r:id="rId4"/>
    <p:sldId id="258" r:id="rId5"/>
    <p:sldId id="281" r:id="rId6"/>
    <p:sldId id="260" r:id="rId7"/>
    <p:sldId id="261" r:id="rId8"/>
    <p:sldId id="262" r:id="rId9"/>
    <p:sldId id="263" r:id="rId10"/>
    <p:sldId id="274" r:id="rId11"/>
    <p:sldId id="283" r:id="rId12"/>
    <p:sldId id="282" r:id="rId13"/>
    <p:sldId id="284" r:id="rId14"/>
    <p:sldId id="285" r:id="rId15"/>
    <p:sldId id="278" r:id="rId16"/>
  </p:sldIdLst>
  <p:sldSz cx="12192000" cy="6858000"/>
  <p:notesSz cx="6858000" cy="9144000"/>
  <p:embeddedFontLst>
    <p:embeddedFont>
      <p:font typeface="微軟正黑體" panose="020B0604030504040204" pitchFamily="34" charset="-120"/>
      <p:regular r:id="rId18"/>
      <p:bold r:id="rId19"/>
    </p:embeddedFont>
    <p:embeddedFont>
      <p:font typeface="Abhaya Libre" panose="02020500000000000000" charset="0"/>
      <p:regular r:id="rId20"/>
      <p:bold r:id="rId21"/>
    </p:embeddedFont>
    <p:embeddedFont>
      <p:font typeface="Noto Sans HK Bold" panose="02020500000000000000" charset="-120"/>
      <p:bold r:id="rId22"/>
    </p:embeddedFont>
    <p:embeddedFont>
      <p:font typeface="Adobe Fan Heiti Std B" panose="020B0700000000000000" charset="-120"/>
      <p:bold r:id="rId23"/>
    </p:embeddedFont>
    <p:embeddedFont>
      <p:font typeface="Arial Unicode MS" panose="02020500000000000000" charset="-120"/>
      <p:regular r:id="rId24"/>
    </p:embeddedFont>
    <p:embeddedFont>
      <p:font typeface="Arimo" panose="02020500000000000000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微軟正黑體" panose="020B0604030504040204" pitchFamily="34" charset="-120"/>
      <p:regular r:id="rId18"/>
      <p:bold r:id="rId19"/>
    </p:embeddedFont>
  </p:embeddedFontLst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未命名的章節" id="{B7D75511-3FBC-4482-A762-7B614E242782}">
          <p14:sldIdLst>
            <p14:sldId id="256"/>
            <p14:sldId id="257"/>
            <p14:sldId id="258"/>
            <p14:sldId id="281"/>
            <p14:sldId id="260"/>
            <p14:sldId id="261"/>
            <p14:sldId id="262"/>
            <p14:sldId id="263"/>
            <p14:sldId id="274"/>
            <p14:sldId id="283"/>
            <p14:sldId id="282"/>
            <p14:sldId id="284"/>
            <p14:sldId id="285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034EA1"/>
    <a:srgbClr val="00B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6" autoAdjust="0"/>
    <p:restoredTop sz="67463" autoAdjust="0"/>
  </p:normalViewPr>
  <p:slideViewPr>
    <p:cSldViewPr snapToGrid="0">
      <p:cViewPr varScale="1">
        <p:scale>
          <a:sx n="74" d="100"/>
          <a:sy n="74" d="100"/>
        </p:scale>
        <p:origin x="1878" y="3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CD6D3-8922-4A53-852E-220A382C2CA3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4EE08-0C8F-474E-AFF7-93D55F3CF3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97853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80645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1615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30141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11862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59520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減少使用即棄物品：</a:t>
            </a:r>
            <a:br>
              <a:rPr lang="zh-TW" altLang="en-US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減少使用膠袋、紙巾及購買過度包裝的食物     </a:t>
            </a:r>
            <a:br>
              <a:rPr lang="zh-TW" altLang="en-US" dirty="0" smtClean="0"/>
            </a:br>
            <a:endParaRPr lang="zh-TW" altLang="en-US" dirty="0" smtClean="0"/>
          </a:p>
          <a:p>
            <a:r>
              <a:rPr lang="zh-TW" altLang="en-US" dirty="0" smtClean="0"/>
              <a:t>使用可重用的物品：</a:t>
            </a:r>
            <a:br>
              <a:rPr lang="zh-TW" altLang="en-US" dirty="0" smtClean="0"/>
            </a:br>
            <a:r>
              <a:rPr lang="en-US" altLang="zh-TW" dirty="0" smtClean="0"/>
              <a:t>- </a:t>
            </a:r>
            <a:r>
              <a:rPr lang="zh-TW" altLang="en-US" dirty="0" smtClean="0"/>
              <a:t>使用環保食物盒及水樽、使用毛巾代替紙巾等</a:t>
            </a:r>
          </a:p>
          <a:p>
            <a:r>
              <a:rPr lang="zh-TW" altLang="en-US" dirty="0" smtClean="0"/>
              <a:t> </a:t>
            </a:r>
          </a:p>
          <a:p>
            <a:r>
              <a:rPr lang="zh-TW" altLang="en-US" dirty="0" smtClean="0"/>
              <a:t>帶備適量的食物：</a:t>
            </a:r>
            <a:br>
              <a:rPr lang="zh-TW" altLang="en-US" dirty="0" smtClean="0"/>
            </a:br>
            <a:r>
              <a:rPr lang="en-US" altLang="zh-TW" dirty="0" smtClean="0"/>
              <a:t>- </a:t>
            </a:r>
            <a:r>
              <a:rPr lang="zh-TW" altLang="en-US" dirty="0" smtClean="0"/>
              <a:t>只帶能夠應付行程的食物，以及一些可帶走的乾糧或水果作後備糧食，避免浪費食物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自己垃圾自己帶走：</a:t>
            </a:r>
          </a:p>
          <a:p>
            <a:r>
              <a:rPr lang="en-US" altLang="zh-TW" dirty="0" smtClean="0"/>
              <a:t>- </a:t>
            </a:r>
            <a:r>
              <a:rPr lang="zh-TW" altLang="en-US" dirty="0" smtClean="0"/>
              <a:t>養成良好習慣，在遊覽郊野公園後帶走自己的垃圾，共同參與保護郊野環境。    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資源回收：</a:t>
            </a:r>
            <a:br>
              <a:rPr lang="zh-TW" altLang="en-US" dirty="0" smtClean="0"/>
            </a:br>
            <a:r>
              <a:rPr lang="en-US" altLang="zh-TW" dirty="0" smtClean="0"/>
              <a:t>- </a:t>
            </a:r>
            <a:r>
              <a:rPr lang="zh-TW" altLang="en-US" dirty="0" smtClean="0"/>
              <a:t>把回收物分類放入回收箱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14549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000" dirty="0">
              <a:latin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9912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>
              <a:latin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25721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8908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09406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9803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6" name="object 4"/>
          <p:cNvSpPr/>
          <p:nvPr userDrawn="1"/>
        </p:nvSpPr>
        <p:spPr>
          <a:xfrm>
            <a:off x="10705391" y="251697"/>
            <a:ext cx="1093470" cy="429259"/>
          </a:xfrm>
          <a:custGeom>
            <a:avLst/>
            <a:gdLst/>
            <a:ahLst/>
            <a:cxnLst/>
            <a:rect l="l" t="t" r="r" b="b"/>
            <a:pathLst>
              <a:path w="1093470" h="429259">
                <a:moveTo>
                  <a:pt x="878382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878382" y="429082"/>
                </a:lnTo>
                <a:lnTo>
                  <a:pt x="927576" y="423416"/>
                </a:lnTo>
                <a:lnTo>
                  <a:pt x="972733" y="407276"/>
                </a:lnTo>
                <a:lnTo>
                  <a:pt x="1012568" y="381950"/>
                </a:lnTo>
                <a:lnTo>
                  <a:pt x="1045792" y="348726"/>
                </a:lnTo>
                <a:lnTo>
                  <a:pt x="1071118" y="308892"/>
                </a:lnTo>
                <a:lnTo>
                  <a:pt x="1087257" y="263734"/>
                </a:lnTo>
                <a:lnTo>
                  <a:pt x="1092923" y="214541"/>
                </a:lnTo>
                <a:lnTo>
                  <a:pt x="1087257" y="165347"/>
                </a:lnTo>
                <a:lnTo>
                  <a:pt x="1071118" y="120189"/>
                </a:lnTo>
                <a:lnTo>
                  <a:pt x="1045792" y="80355"/>
                </a:lnTo>
                <a:lnTo>
                  <a:pt x="1012568" y="47131"/>
                </a:lnTo>
                <a:lnTo>
                  <a:pt x="972733" y="21805"/>
                </a:lnTo>
                <a:lnTo>
                  <a:pt x="927576" y="5666"/>
                </a:lnTo>
                <a:lnTo>
                  <a:pt x="878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 txBox="1"/>
          <p:nvPr userDrawn="1"/>
        </p:nvSpPr>
        <p:spPr>
          <a:xfrm>
            <a:off x="10851983" y="340491"/>
            <a:ext cx="80645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kern="1200" spc="7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引入課題</a:t>
            </a:r>
          </a:p>
        </p:txBody>
      </p:sp>
    </p:spTree>
    <p:extLst>
      <p:ext uri="{BB962C8B-B14F-4D97-AF65-F5344CB8AC3E}">
        <p14:creationId xmlns:p14="http://schemas.microsoft.com/office/powerpoint/2010/main" val="12284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4" name="object 11"/>
          <p:cNvSpPr/>
          <p:nvPr userDrawn="1"/>
        </p:nvSpPr>
        <p:spPr>
          <a:xfrm>
            <a:off x="10183687" y="251696"/>
            <a:ext cx="1614805" cy="429259"/>
          </a:xfrm>
          <a:custGeom>
            <a:avLst/>
            <a:gdLst/>
            <a:ahLst/>
            <a:cxnLst/>
            <a:rect l="l" t="t" r="r" b="b"/>
            <a:pathLst>
              <a:path w="1614804" h="429259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2"/>
          <p:cNvSpPr txBox="1"/>
          <p:nvPr userDrawn="1"/>
        </p:nvSpPr>
        <p:spPr>
          <a:xfrm>
            <a:off x="10334801" y="344453"/>
            <a:ext cx="130372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65" dirty="0" err="1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課堂探究活動</a:t>
            </a:r>
            <a:r>
              <a:rPr sz="1450" b="1" spc="6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 </a:t>
            </a:r>
            <a:r>
              <a:rPr lang="en-US" sz="1450" b="1" spc="-42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</a:t>
            </a:r>
            <a:endParaRPr sz="145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15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/>
          <p:nvPr userDrawn="1"/>
        </p:nvSpPr>
        <p:spPr>
          <a:xfrm>
            <a:off x="10183687" y="251696"/>
            <a:ext cx="1614805" cy="429259"/>
          </a:xfrm>
          <a:custGeom>
            <a:avLst/>
            <a:gdLst/>
            <a:ahLst/>
            <a:cxnLst/>
            <a:rect l="l" t="t" r="r" b="b"/>
            <a:pathLst>
              <a:path w="1614804" h="429259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8" name="object 12"/>
          <p:cNvSpPr txBox="1"/>
          <p:nvPr userDrawn="1"/>
        </p:nvSpPr>
        <p:spPr>
          <a:xfrm>
            <a:off x="10334801" y="344453"/>
            <a:ext cx="130372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65" dirty="0" err="1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課堂探究活動</a:t>
            </a:r>
            <a:r>
              <a:rPr sz="1450" b="1" spc="6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 </a:t>
            </a:r>
            <a:r>
              <a:rPr lang="en-US" sz="1450" b="1" spc="-42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</a:t>
            </a:r>
            <a:endParaRPr sz="145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837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課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/>
          <p:nvPr userDrawn="1"/>
        </p:nvSpPr>
        <p:spPr>
          <a:xfrm>
            <a:off x="10183687" y="251696"/>
            <a:ext cx="1614805" cy="429259"/>
          </a:xfrm>
          <a:custGeom>
            <a:avLst/>
            <a:gdLst/>
            <a:ahLst/>
            <a:cxnLst/>
            <a:rect l="l" t="t" r="r" b="b"/>
            <a:pathLst>
              <a:path w="1614804" h="429259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6" name="object 12"/>
          <p:cNvSpPr txBox="1"/>
          <p:nvPr userDrawn="1"/>
        </p:nvSpPr>
        <p:spPr>
          <a:xfrm>
            <a:off x="10334801" y="344453"/>
            <a:ext cx="130372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65" dirty="0" err="1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課堂探究活動</a:t>
            </a:r>
            <a:r>
              <a:rPr sz="1450" b="1" spc="6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 </a:t>
            </a:r>
            <a:r>
              <a:rPr lang="en-US" sz="1450" b="1" spc="-42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3</a:t>
            </a:r>
            <a:endParaRPr sz="145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596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00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/>
          <p:cNvSpPr/>
          <p:nvPr/>
        </p:nvSpPr>
        <p:spPr>
          <a:xfrm>
            <a:off x="0" y="0"/>
            <a:ext cx="12192000" cy="933450"/>
          </a:xfrm>
          <a:custGeom>
            <a:avLst/>
            <a:gdLst/>
            <a:ahLst/>
            <a:cxnLst/>
            <a:rect l="l" t="t" r="r" b="b"/>
            <a:pathLst>
              <a:path w="12192000" h="933450">
                <a:moveTo>
                  <a:pt x="12192000" y="0"/>
                </a:moveTo>
                <a:lnTo>
                  <a:pt x="0" y="0"/>
                </a:lnTo>
                <a:lnTo>
                  <a:pt x="0" y="933297"/>
                </a:lnTo>
                <a:lnTo>
                  <a:pt x="12192000" y="93329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B8B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4"/>
          <p:cNvSpPr/>
          <p:nvPr userDrawn="1"/>
        </p:nvSpPr>
        <p:spPr>
          <a:xfrm>
            <a:off x="0" y="932180"/>
            <a:ext cx="12192000" cy="588010"/>
          </a:xfrm>
          <a:custGeom>
            <a:avLst/>
            <a:gdLst/>
            <a:ahLst/>
            <a:cxnLst/>
            <a:rect l="l" t="t" r="r" b="b"/>
            <a:pathLst>
              <a:path w="12192000" h="588010">
                <a:moveTo>
                  <a:pt x="12192000" y="0"/>
                </a:moveTo>
                <a:lnTo>
                  <a:pt x="0" y="0"/>
                </a:lnTo>
                <a:lnTo>
                  <a:pt x="0" y="587489"/>
                </a:lnTo>
                <a:lnTo>
                  <a:pt x="12192000" y="58748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6" name="群組 15"/>
          <p:cNvGrpSpPr/>
          <p:nvPr userDrawn="1"/>
        </p:nvGrpSpPr>
        <p:grpSpPr>
          <a:xfrm>
            <a:off x="393679" y="249480"/>
            <a:ext cx="2733243" cy="428400"/>
            <a:chOff x="1752600" y="2214638"/>
            <a:chExt cx="2733243" cy="428400"/>
          </a:xfrm>
        </p:grpSpPr>
        <p:sp>
          <p:nvSpPr>
            <p:cNvPr id="17" name="圓角矩形 16"/>
            <p:cNvSpPr/>
            <p:nvPr/>
          </p:nvSpPr>
          <p:spPr>
            <a:xfrm>
              <a:off x="2761443" y="2214638"/>
              <a:ext cx="1724400" cy="428400"/>
            </a:xfrm>
            <a:prstGeom prst="roundRect">
              <a:avLst>
                <a:gd name="adj" fmla="val 50000"/>
              </a:avLst>
            </a:prstGeom>
            <a:solidFill>
              <a:srgbClr val="034EA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1450" b="1" spc="50" dirty="0">
                <a:solidFill>
                  <a:srgbClr val="FFFFFF"/>
                </a:solidFill>
                <a:latin typeface="Noto Sans HK Bold"/>
                <a:ea typeface="微軟正黑體" panose="020B0604030504040204" pitchFamily="34" charset="-120"/>
                <a:cs typeface="Adobe Fan Heiti Std B"/>
              </a:endParaRP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1752600" y="2214638"/>
              <a:ext cx="903600" cy="428400"/>
            </a:xfrm>
            <a:prstGeom prst="roundRect">
              <a:avLst>
                <a:gd name="adj" fmla="val 50000"/>
              </a:avLst>
            </a:prstGeom>
            <a:solidFill>
              <a:srgbClr val="034EA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50" b="1" kern="1200" spc="5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bhaya Libre" panose="02000503000000000000" pitchFamily="2" charset="0"/>
                </a:rPr>
                <a:t>二年級</a:t>
              </a:r>
              <a:endParaRPr lang="zh-HK" altLang="en-US" sz="1450" b="1" kern="1200" spc="5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haya Libre" panose="02000503000000000000" pitchFamily="2" charset="0"/>
              </a:endParaRPr>
            </a:p>
          </p:txBody>
        </p:sp>
      </p:grpSp>
      <p:sp>
        <p:nvSpPr>
          <p:cNvPr id="23" name="文字方塊 22"/>
          <p:cNvSpPr txBox="1"/>
          <p:nvPr userDrawn="1"/>
        </p:nvSpPr>
        <p:spPr>
          <a:xfrm>
            <a:off x="1457791" y="305944"/>
            <a:ext cx="1864179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450" b="1" kern="1200" spc="5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haya Libre" panose="02000503000000000000" pitchFamily="2" charset="0"/>
              </a:rPr>
              <a:t>「走塑」郊遊樂</a:t>
            </a:r>
            <a:endParaRPr lang="zh-HK" altLang="en-US" sz="1450" b="1" kern="1200" spc="5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bhaya Libr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69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14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microsoft.com/office/2007/relationships/hdphoto" Target="../media/hdphoto1.wdp"/><Relationship Id="rId1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microsoft.com/office/2007/relationships/hdphoto" Target="../media/hdphoto3.wdp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11" Type="http://schemas.openxmlformats.org/officeDocument/2006/relationships/image" Target="../media/image37.svg"/><Relationship Id="rId5" Type="http://schemas.openxmlformats.org/officeDocument/2006/relationships/image" Target="../media/image26.png"/><Relationship Id="rId15" Type="http://schemas.openxmlformats.org/officeDocument/2006/relationships/image" Target="../media/image41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nBdjLZNuYvM?list=PL372xBQOMsf2SCYDVrP7dW8Oynws4EsOy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37.svg"/><Relationship Id="rId5" Type="http://schemas.openxmlformats.org/officeDocument/2006/relationships/image" Target="../media/image6.png"/><Relationship Id="rId15" Type="http://schemas.openxmlformats.org/officeDocument/2006/relationships/image" Target="../media/image41.sv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998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14" name="object 24"/>
          <p:cNvGrpSpPr/>
          <p:nvPr/>
        </p:nvGrpSpPr>
        <p:grpSpPr>
          <a:xfrm>
            <a:off x="10631633" y="4968849"/>
            <a:ext cx="1018540" cy="1144905"/>
            <a:chOff x="10631633" y="4968849"/>
            <a:chExt cx="1018540" cy="1144905"/>
          </a:xfrm>
        </p:grpSpPr>
        <p:sp>
          <p:nvSpPr>
            <p:cNvPr id="15" name="object 25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2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9775" y="4968849"/>
              <a:ext cx="966177" cy="672439"/>
            </a:xfrm>
            <a:prstGeom prst="rect">
              <a:avLst/>
            </a:prstGeom>
          </p:spPr>
        </p:pic>
      </p:grpSp>
      <p:grpSp>
        <p:nvGrpSpPr>
          <p:cNvPr id="4" name="群組 3"/>
          <p:cNvGrpSpPr/>
          <p:nvPr/>
        </p:nvGrpSpPr>
        <p:grpSpPr>
          <a:xfrm>
            <a:off x="1966839" y="1693734"/>
            <a:ext cx="8258323" cy="628552"/>
            <a:chOff x="2273605" y="1693734"/>
            <a:chExt cx="8258323" cy="628552"/>
          </a:xfrm>
        </p:grpSpPr>
        <p:sp>
          <p:nvSpPr>
            <p:cNvPr id="46" name="圓角矩形 45"/>
            <p:cNvSpPr/>
            <p:nvPr/>
          </p:nvSpPr>
          <p:spPr>
            <a:xfrm>
              <a:off x="2273605" y="1693734"/>
              <a:ext cx="8258323" cy="628552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2569042" y="1827191"/>
              <a:ext cx="7674415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9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野豬一家在垃圾桶旁進食垃圾中的食物殘渣，有機會誤吃垃圾影響健康</a:t>
              </a:r>
            </a:p>
          </p:txBody>
        </p:sp>
      </p:grpSp>
      <p:sp>
        <p:nvSpPr>
          <p:cNvPr id="11" name="Freeform 2"/>
          <p:cNvSpPr/>
          <p:nvPr/>
        </p:nvSpPr>
        <p:spPr>
          <a:xfrm>
            <a:off x="3120225" y="2527067"/>
            <a:ext cx="5951549" cy="4037939"/>
          </a:xfrm>
          <a:prstGeom prst="roundRect">
            <a:avLst>
              <a:gd name="adj" fmla="val 4690"/>
            </a:avLst>
          </a:prstGeom>
          <a:blipFill>
            <a:blip r:embed="rId5"/>
            <a:stretch>
              <a:fillRect l="-7426" t="-17755" b="-1148"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10687178" cy="375730"/>
          </a:xfrm>
        </p:spPr>
        <p:txBody>
          <a:bodyPr/>
          <a:lstStyle/>
          <a:p>
            <a:r>
              <a:rPr lang="zh-TW" altLang="en-US" dirty="0"/>
              <a:t>建立保持郊野清潔的責任感及保護野生動物的態度和價值觀</a:t>
            </a:r>
          </a:p>
        </p:txBody>
      </p:sp>
    </p:spTree>
    <p:extLst>
      <p:ext uri="{BB962C8B-B14F-4D97-AF65-F5344CB8AC3E}">
        <p14:creationId xmlns:p14="http://schemas.microsoft.com/office/powerpoint/2010/main" val="2531406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18" name="object 15"/>
          <p:cNvGrpSpPr/>
          <p:nvPr/>
        </p:nvGrpSpPr>
        <p:grpSpPr>
          <a:xfrm>
            <a:off x="10631633" y="4971122"/>
            <a:ext cx="1018540" cy="1142365"/>
            <a:chOff x="10631633" y="4971122"/>
            <a:chExt cx="1018540" cy="1142365"/>
          </a:xfrm>
        </p:grpSpPr>
        <p:sp>
          <p:nvSpPr>
            <p:cNvPr id="19" name="object 16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5253" y="4971122"/>
              <a:ext cx="970560" cy="672438"/>
            </a:xfrm>
            <a:prstGeom prst="rect">
              <a:avLst/>
            </a:prstGeom>
          </p:spPr>
        </p:pic>
      </p:grpSp>
      <p:grpSp>
        <p:nvGrpSpPr>
          <p:cNvPr id="4" name="群組 3"/>
          <p:cNvGrpSpPr/>
          <p:nvPr/>
        </p:nvGrpSpPr>
        <p:grpSpPr>
          <a:xfrm>
            <a:off x="2593102" y="1716502"/>
            <a:ext cx="6809715" cy="628552"/>
            <a:chOff x="1966839" y="1693734"/>
            <a:chExt cx="6505430" cy="628552"/>
          </a:xfrm>
        </p:grpSpPr>
        <p:sp>
          <p:nvSpPr>
            <p:cNvPr id="23" name="圓角矩形 22"/>
            <p:cNvSpPr/>
            <p:nvPr/>
          </p:nvSpPr>
          <p:spPr>
            <a:xfrm>
              <a:off x="1966839" y="1693734"/>
              <a:ext cx="6505430" cy="628552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2262277" y="1827191"/>
              <a:ext cx="6209992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9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松鼠被困在膠樽內，有機會因影響活動 </a:t>
              </a:r>
              <a:r>
                <a:rPr lang="en-US" altLang="zh-TW" sz="19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/ </a:t>
              </a:r>
              <a:r>
                <a:rPr lang="zh-TW" altLang="en-US" sz="19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覓食能力而死亡</a:t>
              </a:r>
            </a:p>
          </p:txBody>
        </p:sp>
      </p:grpSp>
      <p:sp>
        <p:nvSpPr>
          <p:cNvPr id="11" name="Freeform 2"/>
          <p:cNvSpPr/>
          <p:nvPr/>
        </p:nvSpPr>
        <p:spPr>
          <a:xfrm>
            <a:off x="3120225" y="2527067"/>
            <a:ext cx="5951549" cy="4037939"/>
          </a:xfrm>
          <a:prstGeom prst="roundRect">
            <a:avLst>
              <a:gd name="adj" fmla="val 4690"/>
            </a:avLst>
          </a:prstGeom>
          <a:blipFill>
            <a:blip r:embed="rId5"/>
            <a:stretch>
              <a:fillRect l="-7426" t="-17755" b="-1148"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10687178" cy="375730"/>
          </a:xfrm>
        </p:spPr>
        <p:txBody>
          <a:bodyPr/>
          <a:lstStyle/>
          <a:p>
            <a:r>
              <a:rPr lang="zh-TW" altLang="en-US" dirty="0"/>
              <a:t>建立保持郊野清潔的責任感及保護野生動物的態度和價值觀</a:t>
            </a:r>
          </a:p>
        </p:txBody>
      </p:sp>
    </p:spTree>
    <p:extLst>
      <p:ext uri="{BB962C8B-B14F-4D97-AF65-F5344CB8AC3E}">
        <p14:creationId xmlns:p14="http://schemas.microsoft.com/office/powerpoint/2010/main" val="1071755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14" name="object 24"/>
          <p:cNvGrpSpPr/>
          <p:nvPr/>
        </p:nvGrpSpPr>
        <p:grpSpPr>
          <a:xfrm>
            <a:off x="10631633" y="4968849"/>
            <a:ext cx="1018540" cy="1144905"/>
            <a:chOff x="10631633" y="4968849"/>
            <a:chExt cx="1018540" cy="1144905"/>
          </a:xfrm>
        </p:grpSpPr>
        <p:sp>
          <p:nvSpPr>
            <p:cNvPr id="15" name="object 25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2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9775" y="4968849"/>
              <a:ext cx="966177" cy="672439"/>
            </a:xfrm>
            <a:prstGeom prst="rect">
              <a:avLst/>
            </a:prstGeom>
          </p:spPr>
        </p:pic>
      </p:grpSp>
      <p:grpSp>
        <p:nvGrpSpPr>
          <p:cNvPr id="4" name="群組 3"/>
          <p:cNvGrpSpPr/>
          <p:nvPr/>
        </p:nvGrpSpPr>
        <p:grpSpPr>
          <a:xfrm>
            <a:off x="3415885" y="1693734"/>
            <a:ext cx="5360230" cy="628552"/>
            <a:chOff x="2749628" y="1693734"/>
            <a:chExt cx="5360230" cy="628552"/>
          </a:xfrm>
        </p:grpSpPr>
        <p:sp>
          <p:nvSpPr>
            <p:cNvPr id="18" name="圓角矩形 17"/>
            <p:cNvSpPr/>
            <p:nvPr/>
          </p:nvSpPr>
          <p:spPr>
            <a:xfrm>
              <a:off x="2749628" y="1693734"/>
              <a:ext cx="5360230" cy="628552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sp>
          <p:nvSpPr>
            <p:cNvPr id="19" name="矩形 18"/>
            <p:cNvSpPr/>
            <p:nvPr/>
          </p:nvSpPr>
          <p:spPr>
            <a:xfrm>
              <a:off x="3045065" y="1827191"/>
              <a:ext cx="4798092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9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黃牛誤吃膠袋類垃圾，影響其健康甚至死亡</a:t>
              </a:r>
            </a:p>
          </p:txBody>
        </p:sp>
      </p:grpSp>
      <p:sp>
        <p:nvSpPr>
          <p:cNvPr id="11" name="Freeform 2"/>
          <p:cNvSpPr/>
          <p:nvPr/>
        </p:nvSpPr>
        <p:spPr>
          <a:xfrm>
            <a:off x="3120225" y="2527067"/>
            <a:ext cx="5951549" cy="4037939"/>
          </a:xfrm>
          <a:prstGeom prst="roundRect">
            <a:avLst>
              <a:gd name="adj" fmla="val 4690"/>
            </a:avLst>
          </a:prstGeom>
          <a:blipFill>
            <a:blip r:embed="rId5"/>
            <a:stretch>
              <a:fillRect l="-7426" t="-17755" b="-1148"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10687178" cy="375730"/>
          </a:xfrm>
        </p:spPr>
        <p:txBody>
          <a:bodyPr/>
          <a:lstStyle/>
          <a:p>
            <a:r>
              <a:rPr lang="zh-TW" altLang="en-US" dirty="0"/>
              <a:t>建立保持郊野清潔的責任感及保護野生動物的態度和價值觀</a:t>
            </a:r>
          </a:p>
        </p:txBody>
      </p:sp>
    </p:spTree>
    <p:extLst>
      <p:ext uri="{BB962C8B-B14F-4D97-AF65-F5344CB8AC3E}">
        <p14:creationId xmlns:p14="http://schemas.microsoft.com/office/powerpoint/2010/main" val="1932506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標題 43"/>
          <p:cNvSpPr>
            <a:spLocks noGrp="1"/>
          </p:cNvSpPr>
          <p:nvPr>
            <p:ph type="title"/>
          </p:nvPr>
        </p:nvSpPr>
        <p:spPr>
          <a:xfrm>
            <a:off x="307393" y="1030095"/>
            <a:ext cx="9375450" cy="375730"/>
          </a:xfrm>
        </p:spPr>
        <p:txBody>
          <a:bodyPr/>
          <a:lstStyle/>
          <a:p>
            <a:r>
              <a:rPr lang="zh-TW" altLang="en-US" dirty="0"/>
              <a:t>海報設計活動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869610" y="2610195"/>
            <a:ext cx="10459745" cy="3897457"/>
            <a:chOff x="126329" y="2799552"/>
            <a:chExt cx="19216854" cy="7160486"/>
          </a:xfrm>
        </p:grpSpPr>
        <p:grpSp>
          <p:nvGrpSpPr>
            <p:cNvPr id="19" name="Group 2"/>
            <p:cNvGrpSpPr>
              <a:grpSpLocks noChangeAspect="1"/>
            </p:cNvGrpSpPr>
            <p:nvPr/>
          </p:nvGrpSpPr>
          <p:grpSpPr>
            <a:xfrm rot="268920">
              <a:off x="10153539" y="3428580"/>
              <a:ext cx="7056194" cy="6164861"/>
              <a:chOff x="0" y="0"/>
              <a:chExt cx="5580380" cy="5052060"/>
            </a:xfrm>
          </p:grpSpPr>
          <p:sp>
            <p:nvSpPr>
              <p:cNvPr id="20" name="Freeform 3"/>
              <p:cNvSpPr/>
              <p:nvPr/>
            </p:nvSpPr>
            <p:spPr>
              <a:xfrm>
                <a:off x="-635000" y="-673100"/>
                <a:ext cx="6488430" cy="6027420"/>
              </a:xfrm>
              <a:custGeom>
                <a:avLst/>
                <a:gdLst/>
                <a:ahLst/>
                <a:cxnLst/>
                <a:rect l="l" t="t" r="r" b="b"/>
                <a:pathLst>
                  <a:path w="6488430" h="6027420">
                    <a:moveTo>
                      <a:pt x="5344160" y="1055370"/>
                    </a:moveTo>
                    <a:cubicBezTo>
                      <a:pt x="4573270" y="651510"/>
                      <a:pt x="3856990" y="1112520"/>
                      <a:pt x="3284220" y="1112520"/>
                    </a:cubicBezTo>
                    <a:cubicBezTo>
                      <a:pt x="2839720" y="1112520"/>
                      <a:pt x="2001520" y="0"/>
                      <a:pt x="1000760" y="1314450"/>
                    </a:cubicBezTo>
                    <a:cubicBezTo>
                      <a:pt x="0" y="2628900"/>
                      <a:pt x="1247140" y="3865880"/>
                      <a:pt x="2368550" y="4946650"/>
                    </a:cubicBezTo>
                    <a:cubicBezTo>
                      <a:pt x="3489960" y="6027420"/>
                      <a:pt x="5013960" y="6009640"/>
                      <a:pt x="5894070" y="4725670"/>
                    </a:cubicBezTo>
                    <a:cubicBezTo>
                      <a:pt x="6488430" y="3859530"/>
                      <a:pt x="6229350" y="1520190"/>
                      <a:pt x="5344160" y="10553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zh-HK" altLang="en-US"/>
              </a:p>
            </p:txBody>
          </p:sp>
        </p:grpSp>
        <p:grpSp>
          <p:nvGrpSpPr>
            <p:cNvPr id="21" name="Group 5"/>
            <p:cNvGrpSpPr>
              <a:grpSpLocks noChangeAspect="1"/>
            </p:cNvGrpSpPr>
            <p:nvPr/>
          </p:nvGrpSpPr>
          <p:grpSpPr>
            <a:xfrm>
              <a:off x="126329" y="4000500"/>
              <a:ext cx="10488331" cy="5575225"/>
              <a:chOff x="-161290" y="232410"/>
              <a:chExt cx="12611100" cy="5787390"/>
            </a:xfrm>
          </p:grpSpPr>
          <p:sp>
            <p:nvSpPr>
              <p:cNvPr id="22" name="Freeform 6"/>
              <p:cNvSpPr/>
              <p:nvPr/>
            </p:nvSpPr>
            <p:spPr>
              <a:xfrm>
                <a:off x="-161290" y="232410"/>
                <a:ext cx="12611101" cy="5787390"/>
              </a:xfrm>
              <a:custGeom>
                <a:avLst/>
                <a:gdLst/>
                <a:ahLst/>
                <a:cxnLst/>
                <a:rect l="l" t="t" r="r" b="b"/>
                <a:pathLst>
                  <a:path w="12611101" h="5787390">
                    <a:moveTo>
                      <a:pt x="12551410" y="2688590"/>
                    </a:moveTo>
                    <a:cubicBezTo>
                      <a:pt x="12498070" y="2100580"/>
                      <a:pt x="12113260" y="1581150"/>
                      <a:pt x="11629390" y="1242060"/>
                    </a:cubicBezTo>
                    <a:cubicBezTo>
                      <a:pt x="11145520" y="902970"/>
                      <a:pt x="10571480" y="721360"/>
                      <a:pt x="9999980" y="575310"/>
                    </a:cubicBezTo>
                    <a:cubicBezTo>
                      <a:pt x="8357870" y="157480"/>
                      <a:pt x="6649720" y="0"/>
                      <a:pt x="4958080" y="110490"/>
                    </a:cubicBezTo>
                    <a:cubicBezTo>
                      <a:pt x="3895090" y="123190"/>
                      <a:pt x="3690620" y="267970"/>
                      <a:pt x="2651760" y="491490"/>
                    </a:cubicBezTo>
                    <a:cubicBezTo>
                      <a:pt x="2020570" y="626110"/>
                      <a:pt x="1366520" y="817880"/>
                      <a:pt x="916940" y="1280160"/>
                    </a:cubicBezTo>
                    <a:cubicBezTo>
                      <a:pt x="0" y="2223770"/>
                      <a:pt x="400050" y="3919220"/>
                      <a:pt x="1418590" y="4751070"/>
                    </a:cubicBezTo>
                    <a:cubicBezTo>
                      <a:pt x="2437130" y="5582920"/>
                      <a:pt x="3836670" y="5750560"/>
                      <a:pt x="5152390" y="5767070"/>
                    </a:cubicBezTo>
                    <a:cubicBezTo>
                      <a:pt x="6744970" y="5787390"/>
                      <a:pt x="8346440" y="5632450"/>
                      <a:pt x="9888220" y="5229860"/>
                    </a:cubicBezTo>
                    <a:cubicBezTo>
                      <a:pt x="10535920" y="5060950"/>
                      <a:pt x="11187430" y="4839970"/>
                      <a:pt x="11710670" y="4423410"/>
                    </a:cubicBezTo>
                    <a:cubicBezTo>
                      <a:pt x="12232640" y="4005580"/>
                      <a:pt x="12611101" y="3355340"/>
                      <a:pt x="12551410" y="268859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zh-HK" altLang="en-US"/>
              </a:p>
            </p:txBody>
          </p:sp>
        </p:grpSp>
        <p:pic>
          <p:nvPicPr>
            <p:cNvPr id="23" name="Picture 2" descr="木登りをしている猿のイラスト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2318" y="5591075"/>
              <a:ext cx="1978025" cy="2003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2181" y="4857244"/>
              <a:ext cx="1828958" cy="5102794"/>
            </a:xfrm>
            <a:prstGeom prst="rect">
              <a:avLst/>
            </a:prstGeom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93564" y="6185196"/>
              <a:ext cx="2249619" cy="3554277"/>
            </a:xfrm>
            <a:prstGeom prst="rect">
              <a:avLst/>
            </a:prstGeom>
          </p:spPr>
        </p:pic>
        <p:pic>
          <p:nvPicPr>
            <p:cNvPr id="26" name="Picture 4" descr="和牛のイラスト（日本短角種）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612786" flipH="1">
              <a:off x="1467505" y="3187075"/>
              <a:ext cx="1979782" cy="141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95892">
              <a:off x="2800991" y="3907028"/>
              <a:ext cx="1045261" cy="512178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12943">
              <a:off x="846783" y="4478420"/>
              <a:ext cx="1045261" cy="512178"/>
            </a:xfrm>
            <a:prstGeom prst="rect">
              <a:avLst/>
            </a:prstGeom>
          </p:spPr>
        </p:pic>
        <p:pic>
          <p:nvPicPr>
            <p:cNvPr id="29" name="Picture 8" descr="シンプルな草のイラスト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2885" y="9059179"/>
              <a:ext cx="2857500" cy="79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5415" y="7293641"/>
              <a:ext cx="2409825" cy="2476500"/>
            </a:xfrm>
            <a:prstGeom prst="rect">
              <a:avLst/>
            </a:prstGeom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3306" y="2799552"/>
              <a:ext cx="2274005" cy="2426418"/>
            </a:xfrm>
            <a:prstGeom prst="rect">
              <a:avLst/>
            </a:prstGeom>
          </p:spPr>
        </p:pic>
      </p:grpSp>
      <p:grpSp>
        <p:nvGrpSpPr>
          <p:cNvPr id="6" name="群組 5"/>
          <p:cNvGrpSpPr/>
          <p:nvPr/>
        </p:nvGrpSpPr>
        <p:grpSpPr>
          <a:xfrm>
            <a:off x="1536493" y="1693734"/>
            <a:ext cx="8997287" cy="628552"/>
            <a:chOff x="3415884" y="1693734"/>
            <a:chExt cx="8997287" cy="628552"/>
          </a:xfrm>
        </p:grpSpPr>
        <p:sp>
          <p:nvSpPr>
            <p:cNvPr id="33" name="圓角矩形 32"/>
            <p:cNvSpPr/>
            <p:nvPr/>
          </p:nvSpPr>
          <p:spPr>
            <a:xfrm>
              <a:off x="3415884" y="1693734"/>
              <a:ext cx="8997287" cy="628552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sp>
          <p:nvSpPr>
            <p:cNvPr id="34" name="矩形 33"/>
            <p:cNvSpPr/>
            <p:nvPr/>
          </p:nvSpPr>
          <p:spPr>
            <a:xfrm>
              <a:off x="3711321" y="1827191"/>
              <a:ext cx="8535107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9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每組將被分配一個情境，請按照情境創作宣揚愛護郊野環境及野生動物的海報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957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圓角矩形 49"/>
          <p:cNvSpPr/>
          <p:nvPr/>
        </p:nvSpPr>
        <p:spPr>
          <a:xfrm>
            <a:off x="540149" y="2732559"/>
            <a:ext cx="6259662" cy="3269230"/>
          </a:xfrm>
          <a:prstGeom prst="roundRect">
            <a:avLst>
              <a:gd name="adj" fmla="val 14417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總結</a:t>
            </a:r>
            <a:endParaRPr lang="zh-HK" alt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6314134" y="1405825"/>
            <a:ext cx="6111027" cy="4854394"/>
            <a:chOff x="4944237" y="1225918"/>
            <a:chExt cx="7247762" cy="5398357"/>
          </a:xfrm>
        </p:grpSpPr>
        <p:grpSp>
          <p:nvGrpSpPr>
            <p:cNvPr id="27" name="object 21"/>
            <p:cNvGrpSpPr/>
            <p:nvPr/>
          </p:nvGrpSpPr>
          <p:grpSpPr>
            <a:xfrm>
              <a:off x="4944237" y="1225918"/>
              <a:ext cx="7247762" cy="5398357"/>
              <a:chOff x="4944237" y="1225918"/>
              <a:chExt cx="7247762" cy="5398357"/>
            </a:xfrm>
          </p:grpSpPr>
          <p:pic>
            <p:nvPicPr>
              <p:cNvPr id="28" name="object 22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44237" y="1225918"/>
                <a:ext cx="7247762" cy="5398357"/>
              </a:xfrm>
              <a:prstGeom prst="rect">
                <a:avLst/>
              </a:prstGeom>
            </p:spPr>
          </p:pic>
          <p:sp>
            <p:nvSpPr>
              <p:cNvPr id="29" name="object 23"/>
              <p:cNvSpPr/>
              <p:nvPr/>
            </p:nvSpPr>
            <p:spPr>
              <a:xfrm>
                <a:off x="9804870" y="2316555"/>
                <a:ext cx="1515110" cy="656590"/>
              </a:xfrm>
              <a:custGeom>
                <a:avLst/>
                <a:gdLst/>
                <a:ahLst/>
                <a:cxnLst/>
                <a:rect l="l" t="t" r="r" b="b"/>
                <a:pathLst>
                  <a:path w="1515109" h="656589">
                    <a:moveTo>
                      <a:pt x="1514551" y="265176"/>
                    </a:moveTo>
                    <a:lnTo>
                      <a:pt x="1510284" y="217512"/>
                    </a:lnTo>
                    <a:lnTo>
                      <a:pt x="1497965" y="172656"/>
                    </a:lnTo>
                    <a:lnTo>
                      <a:pt x="1478356" y="131343"/>
                    </a:lnTo>
                    <a:lnTo>
                      <a:pt x="1452194" y="94335"/>
                    </a:lnTo>
                    <a:lnTo>
                      <a:pt x="1420228" y="62382"/>
                    </a:lnTo>
                    <a:lnTo>
                      <a:pt x="1383220" y="36220"/>
                    </a:lnTo>
                    <a:lnTo>
                      <a:pt x="1341920" y="16611"/>
                    </a:lnTo>
                    <a:lnTo>
                      <a:pt x="1297051" y="4292"/>
                    </a:lnTo>
                    <a:lnTo>
                      <a:pt x="1249400" y="25"/>
                    </a:lnTo>
                    <a:lnTo>
                      <a:pt x="265163" y="0"/>
                    </a:lnTo>
                    <a:lnTo>
                      <a:pt x="217500" y="4292"/>
                    </a:lnTo>
                    <a:lnTo>
                      <a:pt x="172643" y="16611"/>
                    </a:lnTo>
                    <a:lnTo>
                      <a:pt x="131330" y="36220"/>
                    </a:lnTo>
                    <a:lnTo>
                      <a:pt x="94322" y="62382"/>
                    </a:lnTo>
                    <a:lnTo>
                      <a:pt x="62357" y="94335"/>
                    </a:lnTo>
                    <a:lnTo>
                      <a:pt x="36195" y="131343"/>
                    </a:lnTo>
                    <a:lnTo>
                      <a:pt x="16586" y="172656"/>
                    </a:lnTo>
                    <a:lnTo>
                      <a:pt x="4267" y="217512"/>
                    </a:lnTo>
                    <a:lnTo>
                      <a:pt x="0" y="265176"/>
                    </a:lnTo>
                    <a:lnTo>
                      <a:pt x="4267" y="312839"/>
                    </a:lnTo>
                    <a:lnTo>
                      <a:pt x="16586" y="357708"/>
                    </a:lnTo>
                    <a:lnTo>
                      <a:pt x="36195" y="399008"/>
                    </a:lnTo>
                    <a:lnTo>
                      <a:pt x="62357" y="436016"/>
                    </a:lnTo>
                    <a:lnTo>
                      <a:pt x="94322" y="467982"/>
                    </a:lnTo>
                    <a:lnTo>
                      <a:pt x="131330" y="494144"/>
                    </a:lnTo>
                    <a:lnTo>
                      <a:pt x="159740" y="507644"/>
                    </a:lnTo>
                    <a:lnTo>
                      <a:pt x="137160" y="655967"/>
                    </a:lnTo>
                    <a:lnTo>
                      <a:pt x="357073" y="530339"/>
                    </a:lnTo>
                    <a:lnTo>
                      <a:pt x="1249387" y="530339"/>
                    </a:lnTo>
                    <a:lnTo>
                      <a:pt x="1297051" y="526072"/>
                    </a:lnTo>
                    <a:lnTo>
                      <a:pt x="1341920" y="513753"/>
                    </a:lnTo>
                    <a:lnTo>
                      <a:pt x="1383220" y="494144"/>
                    </a:lnTo>
                    <a:lnTo>
                      <a:pt x="1420228" y="467982"/>
                    </a:lnTo>
                    <a:lnTo>
                      <a:pt x="1452194" y="436016"/>
                    </a:lnTo>
                    <a:lnTo>
                      <a:pt x="1478356" y="399008"/>
                    </a:lnTo>
                    <a:lnTo>
                      <a:pt x="1497965" y="357708"/>
                    </a:lnTo>
                    <a:lnTo>
                      <a:pt x="1510284" y="312839"/>
                    </a:lnTo>
                    <a:lnTo>
                      <a:pt x="1514551" y="265176"/>
                    </a:lnTo>
                    <a:close/>
                  </a:path>
                </a:pathLst>
              </a:custGeom>
              <a:solidFill>
                <a:srgbClr val="034EA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23"/>
            <p:cNvSpPr txBox="1"/>
            <p:nvPr/>
          </p:nvSpPr>
          <p:spPr>
            <a:xfrm>
              <a:off x="9976201" y="2442985"/>
              <a:ext cx="1371793" cy="25042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380" b="1" dirty="0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減廢知多啲</a:t>
              </a:r>
              <a:r>
                <a:rPr sz="138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！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-376088" y="1830665"/>
            <a:ext cx="688454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195">
              <a:spcBef>
                <a:spcPts val="1814"/>
              </a:spcBef>
            </a:pPr>
            <a:r>
              <a:rPr lang="zh-TW" altLang="en-US" sz="250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「走塑」郊遊 及「自己垃圾，自己帶走」！</a:t>
            </a:r>
          </a:p>
        </p:txBody>
      </p:sp>
      <p:sp>
        <p:nvSpPr>
          <p:cNvPr id="12" name="矩形 11"/>
          <p:cNvSpPr/>
          <p:nvPr/>
        </p:nvSpPr>
        <p:spPr>
          <a:xfrm>
            <a:off x="307393" y="3320185"/>
            <a:ext cx="594100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4095" indent="-342900">
              <a:spcBef>
                <a:spcPts val="1814"/>
              </a:spcBef>
              <a:buFont typeface="Arial" panose="020B0604020202020204" pitchFamily="34" charset="0"/>
              <a:buChar char="•"/>
            </a:pPr>
            <a:r>
              <a:rPr lang="zh-TW" altLang="en-US" sz="220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我們要愛護自然環境，保持郊野清潔，愛護野生動物</a:t>
            </a:r>
          </a:p>
          <a:p>
            <a:pPr marL="1014095" indent="-342900">
              <a:spcBef>
                <a:spcPts val="1814"/>
              </a:spcBef>
              <a:buFont typeface="Arial" panose="020B0604020202020204" pitchFamily="34" charset="0"/>
              <a:buChar char="•"/>
            </a:pPr>
            <a:r>
              <a:rPr lang="zh-TW" altLang="en-US" sz="220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在郊遊前提前計劃行程，實踐源頭減廢</a:t>
            </a:r>
          </a:p>
          <a:p>
            <a:pPr marL="1014095" indent="-342900">
              <a:spcBef>
                <a:spcPts val="1814"/>
              </a:spcBef>
              <a:buFont typeface="Arial" panose="020B0604020202020204" pitchFamily="34" charset="0"/>
              <a:buChar char="•"/>
            </a:pPr>
            <a:r>
              <a:rPr lang="zh-TW" altLang="en-US" sz="220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郊遊時需把可回收物帶走進行乾淨回收</a:t>
            </a:r>
          </a:p>
        </p:txBody>
      </p:sp>
    </p:spTree>
    <p:extLst>
      <p:ext uri="{BB962C8B-B14F-4D97-AF65-F5344CB8AC3E}">
        <p14:creationId xmlns:p14="http://schemas.microsoft.com/office/powerpoint/2010/main" val="3153124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這是甚麼地方？</a:t>
            </a:r>
          </a:p>
        </p:txBody>
      </p:sp>
      <p:sp>
        <p:nvSpPr>
          <p:cNvPr id="46" name="Freeform 7"/>
          <p:cNvSpPr/>
          <p:nvPr/>
        </p:nvSpPr>
        <p:spPr>
          <a:xfrm>
            <a:off x="426689" y="1932215"/>
            <a:ext cx="7064275" cy="4464590"/>
          </a:xfrm>
          <a:prstGeom prst="roundRect">
            <a:avLst>
              <a:gd name="adj" fmla="val 4192"/>
            </a:avLst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9160330" y="1832695"/>
            <a:ext cx="1551214" cy="1730050"/>
            <a:chOff x="13716000" y="1790700"/>
            <a:chExt cx="3444485" cy="3988836"/>
          </a:xfrm>
        </p:grpSpPr>
        <p:sp>
          <p:nvSpPr>
            <p:cNvPr id="48" name="Freeform 2"/>
            <p:cNvSpPr/>
            <p:nvPr/>
          </p:nvSpPr>
          <p:spPr>
            <a:xfrm>
              <a:off x="14270412" y="4059333"/>
              <a:ext cx="2425928" cy="1720203"/>
            </a:xfrm>
            <a:custGeom>
              <a:avLst/>
              <a:gdLst/>
              <a:ahLst/>
              <a:cxnLst/>
              <a:rect l="l" t="t" r="r" b="b"/>
              <a:pathLst>
                <a:path w="2425928" h="1720203">
                  <a:moveTo>
                    <a:pt x="0" y="0"/>
                  </a:moveTo>
                  <a:lnTo>
                    <a:pt x="2425927" y="0"/>
                  </a:lnTo>
                  <a:lnTo>
                    <a:pt x="2425927" y="1720203"/>
                  </a:lnTo>
                  <a:lnTo>
                    <a:pt x="0" y="1720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49" name="Freeform 3"/>
            <p:cNvSpPr/>
            <p:nvPr/>
          </p:nvSpPr>
          <p:spPr>
            <a:xfrm flipH="1">
              <a:off x="13716000" y="1790700"/>
              <a:ext cx="3444485" cy="3363070"/>
            </a:xfrm>
            <a:custGeom>
              <a:avLst/>
              <a:gdLst/>
              <a:ahLst/>
              <a:cxnLst/>
              <a:rect l="l" t="t" r="r" b="b"/>
              <a:pathLst>
                <a:path w="3444485" h="3363070">
                  <a:moveTo>
                    <a:pt x="3444486" y="0"/>
                  </a:moveTo>
                  <a:lnTo>
                    <a:pt x="0" y="0"/>
                  </a:lnTo>
                  <a:lnTo>
                    <a:pt x="0" y="3363070"/>
                  </a:lnTo>
                  <a:lnTo>
                    <a:pt x="3444486" y="3363070"/>
                  </a:lnTo>
                  <a:lnTo>
                    <a:pt x="3444486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</p:grpSp>
      <p:sp>
        <p:nvSpPr>
          <p:cNvPr id="54" name="Freeform 7"/>
          <p:cNvSpPr/>
          <p:nvPr/>
        </p:nvSpPr>
        <p:spPr>
          <a:xfrm>
            <a:off x="7741890" y="3818189"/>
            <a:ext cx="4080118" cy="2578616"/>
          </a:xfrm>
          <a:prstGeom prst="roundRect">
            <a:avLst>
              <a:gd name="adj" fmla="val 5451"/>
            </a:avLst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69892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7032171" y="3039992"/>
            <a:ext cx="5018308" cy="648000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塑膠廢物對自然環境的影響</a:t>
            </a:r>
          </a:p>
        </p:txBody>
      </p:sp>
      <p:sp>
        <p:nvSpPr>
          <p:cNvPr id="42" name="矩形 41"/>
          <p:cNvSpPr/>
          <p:nvPr/>
        </p:nvSpPr>
        <p:spPr>
          <a:xfrm>
            <a:off x="325061" y="1649512"/>
            <a:ext cx="249978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195" algn="l">
              <a:spcBef>
                <a:spcPts val="1814"/>
              </a:spcBef>
            </a:pPr>
            <a:r>
              <a:rPr lang="zh-TW" altLang="en-US" sz="375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想一想</a:t>
            </a:r>
            <a:endParaRPr lang="zh-HK" altLang="en-US" sz="3750" b="1" spc="-20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41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181" y="1649512"/>
            <a:ext cx="504682" cy="579852"/>
          </a:xfrm>
          <a:prstGeom prst="rect">
            <a:avLst/>
          </a:prstGeom>
        </p:spPr>
      </p:pic>
      <p:sp>
        <p:nvSpPr>
          <p:cNvPr id="43" name="Freeform 8"/>
          <p:cNvSpPr>
            <a:spLocks noChangeAspect="1"/>
          </p:cNvSpPr>
          <p:nvPr/>
        </p:nvSpPr>
        <p:spPr>
          <a:xfrm>
            <a:off x="391478" y="2424807"/>
            <a:ext cx="6439266" cy="4048724"/>
          </a:xfrm>
          <a:prstGeom prst="roundRect">
            <a:avLst>
              <a:gd name="adj" fmla="val 5318"/>
            </a:avLst>
          </a:prstGeom>
          <a:blipFill>
            <a:blip r:embed="rId4"/>
            <a:stretch>
              <a:fillRect r="-8088" b="-2237"/>
            </a:stretch>
          </a:blipFill>
        </p:spPr>
        <p:txBody>
          <a:bodyPr/>
          <a:lstStyle/>
          <a:p>
            <a:endParaRPr lang="zh-HK" altLang="en-US" dirty="0"/>
          </a:p>
        </p:txBody>
      </p:sp>
      <p:grpSp>
        <p:nvGrpSpPr>
          <p:cNvPr id="45" name="群組 44"/>
          <p:cNvGrpSpPr/>
          <p:nvPr/>
        </p:nvGrpSpPr>
        <p:grpSpPr>
          <a:xfrm>
            <a:off x="7821975" y="3988372"/>
            <a:ext cx="2866079" cy="2485159"/>
            <a:chOff x="12915685" y="5688958"/>
            <a:chExt cx="5000488" cy="4018788"/>
          </a:xfrm>
        </p:grpSpPr>
        <p:sp>
          <p:nvSpPr>
            <p:cNvPr id="46" name="Freeform 3"/>
            <p:cNvSpPr/>
            <p:nvPr/>
          </p:nvSpPr>
          <p:spPr>
            <a:xfrm>
              <a:off x="13164270" y="7773772"/>
              <a:ext cx="4612942" cy="1616931"/>
            </a:xfrm>
            <a:custGeom>
              <a:avLst/>
              <a:gdLst/>
              <a:ahLst/>
              <a:cxnLst/>
              <a:rect l="l" t="t" r="r" b="b"/>
              <a:pathLst>
                <a:path w="3647797" h="1616931">
                  <a:moveTo>
                    <a:pt x="0" y="0"/>
                  </a:moveTo>
                  <a:lnTo>
                    <a:pt x="3647797" y="0"/>
                  </a:lnTo>
                  <a:lnTo>
                    <a:pt x="3647797" y="1616931"/>
                  </a:lnTo>
                  <a:lnTo>
                    <a:pt x="0" y="1616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47" name="Freeform 4"/>
            <p:cNvSpPr/>
            <p:nvPr/>
          </p:nvSpPr>
          <p:spPr>
            <a:xfrm rot="359970">
              <a:off x="16395385" y="5688958"/>
              <a:ext cx="1236985" cy="2836402"/>
            </a:xfrm>
            <a:custGeom>
              <a:avLst/>
              <a:gdLst/>
              <a:ahLst/>
              <a:cxnLst/>
              <a:rect l="l" t="t" r="r" b="b"/>
              <a:pathLst>
                <a:path w="1236985" h="2836402">
                  <a:moveTo>
                    <a:pt x="0" y="0"/>
                  </a:moveTo>
                  <a:lnTo>
                    <a:pt x="1236985" y="0"/>
                  </a:lnTo>
                  <a:lnTo>
                    <a:pt x="1236985" y="2836402"/>
                  </a:lnTo>
                  <a:lnTo>
                    <a:pt x="0" y="2836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224786" b="-73504"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48" name="Freeform 5"/>
            <p:cNvSpPr/>
            <p:nvPr/>
          </p:nvSpPr>
          <p:spPr>
            <a:xfrm>
              <a:off x="15486665" y="5821851"/>
              <a:ext cx="1157165" cy="2350577"/>
            </a:xfrm>
            <a:custGeom>
              <a:avLst/>
              <a:gdLst/>
              <a:ahLst/>
              <a:cxnLst/>
              <a:rect l="l" t="t" r="r" b="b"/>
              <a:pathLst>
                <a:path w="1157165" h="2350577">
                  <a:moveTo>
                    <a:pt x="0" y="0"/>
                  </a:moveTo>
                  <a:lnTo>
                    <a:pt x="1157165" y="0"/>
                  </a:lnTo>
                  <a:lnTo>
                    <a:pt x="1157165" y="2350577"/>
                  </a:lnTo>
                  <a:lnTo>
                    <a:pt x="0" y="235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311" t="-20658" r="-174986" b="-45353"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5685" y="6509866"/>
              <a:ext cx="2212341" cy="2527812"/>
            </a:xfrm>
            <a:prstGeom prst="rect">
              <a:avLst/>
            </a:prstGeom>
          </p:spPr>
        </p:pic>
        <p:pic>
          <p:nvPicPr>
            <p:cNvPr id="50" name="Picture 2" descr="つぶした空き缶のイラスト（ゴミ出し）">
              <a:extLst>
                <a:ext uri="{FF2B5EF4-FFF2-40B4-BE49-F238E27FC236}">
                  <a16:creationId xmlns:a16="http://schemas.microsoft.com/office/drawing/2014/main" id="{199A4139-823B-BF8B-9421-34B85F4AE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725059" y="7856152"/>
              <a:ext cx="785390" cy="761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496021" y="8122649"/>
              <a:ext cx="3420152" cy="1585097"/>
            </a:xfrm>
            <a:prstGeom prst="rect">
              <a:avLst/>
            </a:prstGeom>
          </p:spPr>
        </p:pic>
      </p:grpSp>
      <p:sp>
        <p:nvSpPr>
          <p:cNvPr id="53" name="圓角矩形 52"/>
          <p:cNvSpPr/>
          <p:nvPr/>
        </p:nvSpPr>
        <p:spPr>
          <a:xfrm>
            <a:off x="7032171" y="2345693"/>
            <a:ext cx="3163074" cy="613514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54" name="橢圓 53"/>
          <p:cNvSpPr/>
          <p:nvPr/>
        </p:nvSpPr>
        <p:spPr>
          <a:xfrm>
            <a:off x="7190725" y="2488893"/>
            <a:ext cx="306965" cy="30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7497690" y="2437683"/>
            <a:ext cx="30667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圖中的黃牛在吃甚麼</a:t>
            </a:r>
            <a:r>
              <a:rPr lang="en-US" altLang="zh-TW" sz="21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?</a:t>
            </a:r>
            <a:endParaRPr lang="zh-HK" altLang="en-US" sz="21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7512574" y="3131877"/>
            <a:ext cx="4802554" cy="43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zh-TW" altLang="en-US" sz="20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為什麼這些東西會出現在自然環境中</a:t>
            </a:r>
            <a:r>
              <a:rPr lang="en-US" altLang="zh-TW" sz="21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?</a:t>
            </a:r>
            <a:endParaRPr lang="zh-HK" altLang="en-US" sz="21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192455" y="2457227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HK" altLang="en-US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7190725" y="3198626"/>
            <a:ext cx="306965" cy="30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91653" y="3166960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HK" altLang="en-US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7169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塑膠廢物對自然環境的影響</a:t>
            </a:r>
          </a:p>
        </p:txBody>
      </p:sp>
      <p:pic>
        <p:nvPicPr>
          <p:cNvPr id="41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181" y="1649512"/>
            <a:ext cx="504682" cy="579852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325061" y="1649512"/>
            <a:ext cx="249978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195" algn="l">
              <a:spcBef>
                <a:spcPts val="1814"/>
              </a:spcBef>
            </a:pPr>
            <a:r>
              <a:rPr lang="zh-TW" altLang="en-US" sz="375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想一想</a:t>
            </a:r>
            <a:endParaRPr lang="zh-HK" altLang="en-US" sz="3750" b="1" spc="-20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8199006" y="4579119"/>
            <a:ext cx="2735197" cy="2027474"/>
            <a:chOff x="12580969" y="6022091"/>
            <a:chExt cx="5316228" cy="3857861"/>
          </a:xfrm>
        </p:grpSpPr>
        <p:sp>
          <p:nvSpPr>
            <p:cNvPr id="19" name="Freeform 3"/>
            <p:cNvSpPr/>
            <p:nvPr/>
          </p:nvSpPr>
          <p:spPr>
            <a:xfrm>
              <a:off x="14249400" y="8263021"/>
              <a:ext cx="3647797" cy="1616931"/>
            </a:xfrm>
            <a:custGeom>
              <a:avLst/>
              <a:gdLst/>
              <a:ahLst/>
              <a:cxnLst/>
              <a:rect l="l" t="t" r="r" b="b"/>
              <a:pathLst>
                <a:path w="3647797" h="1616931">
                  <a:moveTo>
                    <a:pt x="0" y="0"/>
                  </a:moveTo>
                  <a:lnTo>
                    <a:pt x="3647797" y="0"/>
                  </a:lnTo>
                  <a:lnTo>
                    <a:pt x="3647797" y="1616931"/>
                  </a:lnTo>
                  <a:lnTo>
                    <a:pt x="0" y="1616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0" name="Freeform 4"/>
            <p:cNvSpPr/>
            <p:nvPr/>
          </p:nvSpPr>
          <p:spPr>
            <a:xfrm rot="240148">
              <a:off x="16610225" y="6022091"/>
              <a:ext cx="1236985" cy="2836402"/>
            </a:xfrm>
            <a:custGeom>
              <a:avLst/>
              <a:gdLst/>
              <a:ahLst/>
              <a:cxnLst/>
              <a:rect l="l" t="t" r="r" b="b"/>
              <a:pathLst>
                <a:path w="1236985" h="2836402">
                  <a:moveTo>
                    <a:pt x="0" y="0"/>
                  </a:moveTo>
                  <a:lnTo>
                    <a:pt x="1236985" y="0"/>
                  </a:lnTo>
                  <a:lnTo>
                    <a:pt x="1236985" y="2836402"/>
                  </a:lnTo>
                  <a:lnTo>
                    <a:pt x="0" y="2836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224786" b="-73504"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1" name="Freeform 5"/>
            <p:cNvSpPr/>
            <p:nvPr/>
          </p:nvSpPr>
          <p:spPr>
            <a:xfrm>
              <a:off x="15518463" y="6565673"/>
              <a:ext cx="1157165" cy="2350577"/>
            </a:xfrm>
            <a:custGeom>
              <a:avLst/>
              <a:gdLst/>
              <a:ahLst/>
              <a:cxnLst/>
              <a:rect l="l" t="t" r="r" b="b"/>
              <a:pathLst>
                <a:path w="1157165" h="2350577">
                  <a:moveTo>
                    <a:pt x="0" y="0"/>
                  </a:moveTo>
                  <a:lnTo>
                    <a:pt x="1157165" y="0"/>
                  </a:lnTo>
                  <a:lnTo>
                    <a:pt x="1157165" y="2350577"/>
                  </a:lnTo>
                  <a:lnTo>
                    <a:pt x="0" y="235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311" t="-20658" r="-174986" b="-45353"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  <p:pic>
          <p:nvPicPr>
            <p:cNvPr id="22" name="Picture 2" descr="和牛のイラスト（褐毛和種）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0969" y="7430126"/>
              <a:ext cx="2857501" cy="2047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A63B9147-7A9A-593E-A0D6-DA3EE3DDA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46725">
              <a:off x="15302604" y="8936306"/>
              <a:ext cx="540855" cy="843887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19560" y="8622001"/>
              <a:ext cx="990600" cy="898970"/>
            </a:xfrm>
            <a:prstGeom prst="rect">
              <a:avLst/>
            </a:prstGeom>
          </p:spPr>
        </p:pic>
      </p:grpSp>
      <p:sp>
        <p:nvSpPr>
          <p:cNvPr id="5" name="圓角矩形 4"/>
          <p:cNvSpPr/>
          <p:nvPr/>
        </p:nvSpPr>
        <p:spPr>
          <a:xfrm>
            <a:off x="1257798" y="2501480"/>
            <a:ext cx="2695691" cy="1857332"/>
          </a:xfrm>
          <a:prstGeom prst="roundRect">
            <a:avLst>
              <a:gd name="adj" fmla="val 7590"/>
            </a:avLst>
          </a:prstGeom>
          <a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/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8" name="圓角矩形 7" descr="https://today-obs.line-scdn.net/0h9np3Ozn3ZkFNSnHlSz4ZFnUcajB-LHxIbyt9IW5LPyVjZnJDJHg1ImEebW1pfiQWbXwscmpMOiQ3LnMeIw/w1200"/>
          <p:cNvSpPr/>
          <p:nvPr/>
        </p:nvSpPr>
        <p:spPr>
          <a:xfrm>
            <a:off x="4748155" y="2501480"/>
            <a:ext cx="2695691" cy="1857332"/>
          </a:xfrm>
          <a:prstGeom prst="roundRect">
            <a:avLst>
              <a:gd name="adj" fmla="val 8760"/>
            </a:avLst>
          </a:prstGeom>
          <a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/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0" name="圓角矩形 9" descr="https://today-obs.line-scdn.net/0hdRZ7rq0FO31nTizZYTpEKl8YNwxUKCF0RX93GEocNUhJYiwiWyhoHhIcYVFDdnQuRyF0TEEcNR4efnspCA/w1200"/>
          <p:cNvSpPr/>
          <p:nvPr/>
        </p:nvSpPr>
        <p:spPr>
          <a:xfrm>
            <a:off x="8238512" y="2501480"/>
            <a:ext cx="2695691" cy="1857332"/>
          </a:xfrm>
          <a:prstGeom prst="roundRect">
            <a:avLst>
              <a:gd name="adj" fmla="val 7387"/>
            </a:avLst>
          </a:prstGeom>
          <a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/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2" name="圓角矩形 11"/>
          <p:cNvSpPr/>
          <p:nvPr/>
        </p:nvSpPr>
        <p:spPr>
          <a:xfrm>
            <a:off x="4748154" y="4664190"/>
            <a:ext cx="2695691" cy="1857332"/>
          </a:xfrm>
          <a:prstGeom prst="roundRect">
            <a:avLst>
              <a:gd name="adj" fmla="val 6410"/>
            </a:avLst>
          </a:prstGeom>
          <a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4" name="圓角矩形 13"/>
          <p:cNvSpPr/>
          <p:nvPr/>
        </p:nvSpPr>
        <p:spPr>
          <a:xfrm>
            <a:off x="1257797" y="4664190"/>
            <a:ext cx="2695691" cy="1857332"/>
          </a:xfrm>
          <a:prstGeom prst="roundRect">
            <a:avLst>
              <a:gd name="adj" fmla="val 7394"/>
            </a:avLst>
          </a:prstGeom>
          <a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/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grpSp>
        <p:nvGrpSpPr>
          <p:cNvPr id="79" name="群組 78"/>
          <p:cNvGrpSpPr/>
          <p:nvPr/>
        </p:nvGrpSpPr>
        <p:grpSpPr>
          <a:xfrm>
            <a:off x="2849344" y="1677462"/>
            <a:ext cx="8968016" cy="613514"/>
            <a:chOff x="3164113" y="1793346"/>
            <a:chExt cx="8968016" cy="613514"/>
          </a:xfrm>
        </p:grpSpPr>
        <p:sp>
          <p:nvSpPr>
            <p:cNvPr id="72" name="圓角矩形 71"/>
            <p:cNvSpPr/>
            <p:nvPr/>
          </p:nvSpPr>
          <p:spPr>
            <a:xfrm>
              <a:off x="3164113" y="1793346"/>
              <a:ext cx="8968016" cy="613514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K" dirty="0"/>
                <a:t>v</a:t>
              </a:r>
              <a:endParaRPr lang="zh-HK" altLang="en-US" dirty="0"/>
            </a:p>
          </p:txBody>
        </p:sp>
        <p:sp>
          <p:nvSpPr>
            <p:cNvPr id="73" name="橢圓 72"/>
            <p:cNvSpPr/>
            <p:nvPr/>
          </p:nvSpPr>
          <p:spPr>
            <a:xfrm>
              <a:off x="3352594" y="1936586"/>
              <a:ext cx="306965" cy="30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19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3659559" y="1885376"/>
              <a:ext cx="306674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1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自然環境中有哪些垃圾</a:t>
              </a:r>
              <a:r>
                <a:rPr lang="en-US" altLang="zh-TW" sz="21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?</a:t>
              </a:r>
              <a:endParaRPr lang="zh-HK" altLang="en-US" sz="21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  <p:sp>
          <p:nvSpPr>
            <p:cNvPr id="75" name="橢圓 74"/>
            <p:cNvSpPr/>
            <p:nvPr/>
          </p:nvSpPr>
          <p:spPr>
            <a:xfrm>
              <a:off x="6805703" y="1936235"/>
              <a:ext cx="306965" cy="30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19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7099969" y="1868704"/>
              <a:ext cx="4984434" cy="433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900"/>
                </a:lnSpc>
              </a:pPr>
              <a:r>
                <a:rPr lang="zh-TW" altLang="en-US" sz="21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這些垃圾對環境及野生動物有甚麼影響</a:t>
              </a:r>
              <a:r>
                <a:rPr lang="en-US" altLang="zh-TW" sz="21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?</a:t>
              </a:r>
              <a:endParaRPr lang="zh-HK" altLang="en-US" sz="21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486142" y="1788685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HK" altLang="en-US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31230" y="1788685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HK" altLang="en-US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7563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7"/>
          <a:stretch/>
        </p:blipFill>
        <p:spPr>
          <a:xfrm>
            <a:off x="0" y="1520575"/>
            <a:ext cx="12191999" cy="61928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50" name="標題 1"/>
          <p:cNvSpPr txBox="1">
            <a:spLocks/>
          </p:cNvSpPr>
          <p:nvPr/>
        </p:nvSpPr>
        <p:spPr>
          <a:xfrm>
            <a:off x="100564" y="1030095"/>
            <a:ext cx="7813257" cy="375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bg1"/>
                </a:solidFill>
                <a:latin typeface="Noto Sans HK" panose="020B0500000000000000" pitchFamily="34" charset="-120"/>
                <a:ea typeface="Noto Sans HK" panose="020B0500000000000000" pitchFamily="34" charset="-120"/>
                <a:cs typeface="+mj-cs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「走塑」郊遊 及「自己垃圾 自己帶走」</a:t>
            </a:r>
          </a:p>
        </p:txBody>
      </p:sp>
      <p:grpSp>
        <p:nvGrpSpPr>
          <p:cNvPr id="60" name="群組 59"/>
          <p:cNvGrpSpPr/>
          <p:nvPr/>
        </p:nvGrpSpPr>
        <p:grpSpPr>
          <a:xfrm>
            <a:off x="325061" y="1649512"/>
            <a:ext cx="2499782" cy="669414"/>
            <a:chOff x="325061" y="1649512"/>
            <a:chExt cx="2499782" cy="669414"/>
          </a:xfrm>
        </p:grpSpPr>
        <p:sp>
          <p:nvSpPr>
            <p:cNvPr id="58" name="矩形 57"/>
            <p:cNvSpPr/>
            <p:nvPr/>
          </p:nvSpPr>
          <p:spPr>
            <a:xfrm>
              <a:off x="325061" y="1649512"/>
              <a:ext cx="2499782" cy="669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71195" algn="l">
                <a:spcBef>
                  <a:spcPts val="1814"/>
                </a:spcBef>
              </a:pPr>
              <a:r>
                <a:rPr lang="zh-TW" altLang="en-US" sz="3750" b="1" spc="-20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想一想</a:t>
              </a:r>
              <a:endParaRPr lang="zh-HK" altLang="en-US" sz="375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  <p:pic>
          <p:nvPicPr>
            <p:cNvPr id="5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181" y="1649512"/>
              <a:ext cx="504682" cy="579852"/>
            </a:xfrm>
            <a:prstGeom prst="rect">
              <a:avLst/>
            </a:prstGeom>
          </p:spPr>
        </p:pic>
      </p:grpSp>
      <p:grpSp>
        <p:nvGrpSpPr>
          <p:cNvPr id="7" name="群組 6"/>
          <p:cNvGrpSpPr/>
          <p:nvPr/>
        </p:nvGrpSpPr>
        <p:grpSpPr>
          <a:xfrm>
            <a:off x="2399820" y="2318926"/>
            <a:ext cx="7558758" cy="1728082"/>
            <a:chOff x="2343998" y="3191468"/>
            <a:chExt cx="4565098" cy="104367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998" y="3191468"/>
              <a:ext cx="4565098" cy="1043672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2792869" y="3518015"/>
              <a:ext cx="4006591" cy="343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1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有甚麼方法可以保持郊野公園清潔？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94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保持郊野公園清潔的方法</a:t>
            </a:r>
            <a:endParaRPr lang="zh-HK" altLang="en-US" dirty="0"/>
          </a:p>
        </p:txBody>
      </p:sp>
      <p:sp>
        <p:nvSpPr>
          <p:cNvPr id="186" name="bg object 16"/>
          <p:cNvSpPr/>
          <p:nvPr/>
        </p:nvSpPr>
        <p:spPr>
          <a:xfrm>
            <a:off x="4787661" y="1884853"/>
            <a:ext cx="2624400" cy="429552"/>
          </a:xfrm>
          <a:custGeom>
            <a:avLst/>
            <a:gdLst/>
            <a:ahLst/>
            <a:cxnLst/>
            <a:rect l="l" t="t" r="r" b="b"/>
            <a:pathLst>
              <a:path w="3611245" h="609600">
                <a:moveTo>
                  <a:pt x="3509186" y="0"/>
                </a:moveTo>
                <a:lnTo>
                  <a:pt x="101593" y="0"/>
                </a:lnTo>
                <a:lnTo>
                  <a:pt x="62049" y="7983"/>
                </a:lnTo>
                <a:lnTo>
                  <a:pt x="29756" y="29756"/>
                </a:lnTo>
                <a:lnTo>
                  <a:pt x="7983" y="62049"/>
                </a:lnTo>
                <a:lnTo>
                  <a:pt x="0" y="101593"/>
                </a:lnTo>
                <a:lnTo>
                  <a:pt x="0" y="609546"/>
                </a:lnTo>
                <a:lnTo>
                  <a:pt x="3610785" y="609546"/>
                </a:lnTo>
                <a:lnTo>
                  <a:pt x="3610785" y="101593"/>
                </a:lnTo>
                <a:lnTo>
                  <a:pt x="3602800" y="62049"/>
                </a:lnTo>
                <a:lnTo>
                  <a:pt x="3581026" y="29756"/>
                </a:lnTo>
                <a:lnTo>
                  <a:pt x="3548731" y="7983"/>
                </a:lnTo>
                <a:lnTo>
                  <a:pt x="3509186" y="0"/>
                </a:lnTo>
                <a:close/>
              </a:path>
            </a:pathLst>
          </a:custGeom>
          <a:solidFill>
            <a:srgbClr val="034E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8" name="object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660" y="2257581"/>
            <a:ext cx="2624400" cy="1755618"/>
          </a:xfrm>
          <a:prstGeom prst="rect">
            <a:avLst/>
          </a:prstGeom>
        </p:spPr>
      </p:pic>
      <p:sp>
        <p:nvSpPr>
          <p:cNvPr id="208" name="object 5"/>
          <p:cNvSpPr/>
          <p:nvPr/>
        </p:nvSpPr>
        <p:spPr>
          <a:xfrm>
            <a:off x="8310914" y="1884853"/>
            <a:ext cx="2624400" cy="429320"/>
          </a:xfrm>
          <a:custGeom>
            <a:avLst/>
            <a:gdLst/>
            <a:ahLst/>
            <a:cxnLst/>
            <a:rect l="l" t="t" r="r" b="b"/>
            <a:pathLst>
              <a:path w="3611244" h="609600">
                <a:moveTo>
                  <a:pt x="3509191" y="0"/>
                </a:moveTo>
                <a:lnTo>
                  <a:pt x="101593" y="0"/>
                </a:lnTo>
                <a:lnTo>
                  <a:pt x="62049" y="7983"/>
                </a:lnTo>
                <a:lnTo>
                  <a:pt x="29756" y="29756"/>
                </a:lnTo>
                <a:lnTo>
                  <a:pt x="7983" y="62049"/>
                </a:lnTo>
                <a:lnTo>
                  <a:pt x="0" y="101593"/>
                </a:lnTo>
                <a:lnTo>
                  <a:pt x="0" y="609546"/>
                </a:lnTo>
                <a:lnTo>
                  <a:pt x="3610785" y="609546"/>
                </a:lnTo>
                <a:lnTo>
                  <a:pt x="3610785" y="101593"/>
                </a:lnTo>
                <a:lnTo>
                  <a:pt x="3602801" y="62049"/>
                </a:lnTo>
                <a:lnTo>
                  <a:pt x="3581029" y="29756"/>
                </a:lnTo>
                <a:lnTo>
                  <a:pt x="3548736" y="7983"/>
                </a:lnTo>
                <a:lnTo>
                  <a:pt x="3509191" y="0"/>
                </a:lnTo>
                <a:close/>
              </a:path>
            </a:pathLst>
          </a:custGeom>
          <a:solidFill>
            <a:srgbClr val="034E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1" name="object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913" y="2250525"/>
            <a:ext cx="2624400" cy="1762674"/>
          </a:xfrm>
          <a:prstGeom prst="rect">
            <a:avLst/>
          </a:prstGeom>
        </p:spPr>
      </p:pic>
      <p:sp>
        <p:nvSpPr>
          <p:cNvPr id="206" name="object 10"/>
          <p:cNvSpPr/>
          <p:nvPr/>
        </p:nvSpPr>
        <p:spPr>
          <a:xfrm>
            <a:off x="1264407" y="1884852"/>
            <a:ext cx="2624400" cy="429321"/>
          </a:xfrm>
          <a:custGeom>
            <a:avLst/>
            <a:gdLst/>
            <a:ahLst/>
            <a:cxnLst/>
            <a:rect l="l" t="t" r="r" b="b"/>
            <a:pathLst>
              <a:path w="3611245" h="609600">
                <a:moveTo>
                  <a:pt x="3509186" y="0"/>
                </a:moveTo>
                <a:lnTo>
                  <a:pt x="101593" y="0"/>
                </a:lnTo>
                <a:lnTo>
                  <a:pt x="62049" y="7983"/>
                </a:lnTo>
                <a:lnTo>
                  <a:pt x="29756" y="29756"/>
                </a:lnTo>
                <a:lnTo>
                  <a:pt x="7983" y="62049"/>
                </a:lnTo>
                <a:lnTo>
                  <a:pt x="0" y="101593"/>
                </a:lnTo>
                <a:lnTo>
                  <a:pt x="0" y="609546"/>
                </a:lnTo>
                <a:lnTo>
                  <a:pt x="3610785" y="609546"/>
                </a:lnTo>
                <a:lnTo>
                  <a:pt x="3610785" y="101593"/>
                </a:lnTo>
                <a:lnTo>
                  <a:pt x="3602800" y="62049"/>
                </a:lnTo>
                <a:lnTo>
                  <a:pt x="3581026" y="29756"/>
                </a:lnTo>
                <a:lnTo>
                  <a:pt x="3548731" y="7983"/>
                </a:lnTo>
                <a:lnTo>
                  <a:pt x="3509186" y="0"/>
                </a:lnTo>
                <a:close/>
              </a:path>
            </a:pathLst>
          </a:custGeom>
          <a:solidFill>
            <a:srgbClr val="034E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4" name="object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408" y="2250524"/>
            <a:ext cx="2624400" cy="1762675"/>
          </a:xfrm>
          <a:prstGeom prst="rect">
            <a:avLst/>
          </a:prstGeom>
        </p:spPr>
      </p:pic>
      <p:sp>
        <p:nvSpPr>
          <p:cNvPr id="203" name="object 15"/>
          <p:cNvSpPr/>
          <p:nvPr/>
        </p:nvSpPr>
        <p:spPr>
          <a:xfrm>
            <a:off x="3022957" y="4866728"/>
            <a:ext cx="2624400" cy="1700732"/>
          </a:xfrm>
          <a:custGeom>
            <a:avLst/>
            <a:gdLst/>
            <a:ahLst/>
            <a:cxnLst/>
            <a:rect l="l" t="t" r="r" b="b"/>
            <a:pathLst>
              <a:path w="3616325" h="2494915">
                <a:moveTo>
                  <a:pt x="3615952" y="0"/>
                </a:moveTo>
                <a:lnTo>
                  <a:pt x="0" y="0"/>
                </a:lnTo>
                <a:lnTo>
                  <a:pt x="0" y="2339761"/>
                </a:lnTo>
                <a:lnTo>
                  <a:pt x="7884" y="2388642"/>
                </a:lnTo>
                <a:lnTo>
                  <a:pt x="29838" y="2431095"/>
                </a:lnTo>
                <a:lnTo>
                  <a:pt x="63314" y="2464572"/>
                </a:lnTo>
                <a:lnTo>
                  <a:pt x="105765" y="2486526"/>
                </a:lnTo>
                <a:lnTo>
                  <a:pt x="154644" y="2494410"/>
                </a:lnTo>
                <a:lnTo>
                  <a:pt x="3461302" y="2494410"/>
                </a:lnTo>
                <a:lnTo>
                  <a:pt x="3510184" y="2486526"/>
                </a:lnTo>
                <a:lnTo>
                  <a:pt x="3552637" y="2464572"/>
                </a:lnTo>
                <a:lnTo>
                  <a:pt x="3586114" y="2431095"/>
                </a:lnTo>
                <a:lnTo>
                  <a:pt x="3608068" y="2388642"/>
                </a:lnTo>
                <a:lnTo>
                  <a:pt x="3615952" y="2339761"/>
                </a:lnTo>
                <a:lnTo>
                  <a:pt x="3615952" y="0"/>
                </a:lnTo>
                <a:close/>
              </a:path>
            </a:pathLst>
          </a:custGeom>
          <a:solidFill>
            <a:srgbClr val="B9BA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16"/>
          <p:cNvSpPr/>
          <p:nvPr/>
        </p:nvSpPr>
        <p:spPr>
          <a:xfrm>
            <a:off x="3022465" y="4492688"/>
            <a:ext cx="2624400" cy="413830"/>
          </a:xfrm>
          <a:custGeom>
            <a:avLst/>
            <a:gdLst/>
            <a:ahLst/>
            <a:cxnLst/>
            <a:rect l="l" t="t" r="r" b="b"/>
            <a:pathLst>
              <a:path w="3608704" h="609600">
                <a:moveTo>
                  <a:pt x="3506610" y="0"/>
                </a:moveTo>
                <a:lnTo>
                  <a:pt x="101593" y="0"/>
                </a:lnTo>
                <a:lnTo>
                  <a:pt x="62049" y="7983"/>
                </a:lnTo>
                <a:lnTo>
                  <a:pt x="29756" y="29756"/>
                </a:lnTo>
                <a:lnTo>
                  <a:pt x="7983" y="62049"/>
                </a:lnTo>
                <a:lnTo>
                  <a:pt x="0" y="101593"/>
                </a:lnTo>
                <a:lnTo>
                  <a:pt x="0" y="609546"/>
                </a:lnTo>
                <a:lnTo>
                  <a:pt x="3608204" y="609546"/>
                </a:lnTo>
                <a:lnTo>
                  <a:pt x="3608204" y="101593"/>
                </a:lnTo>
                <a:lnTo>
                  <a:pt x="3600220" y="62049"/>
                </a:lnTo>
                <a:lnTo>
                  <a:pt x="3578447" y="29756"/>
                </a:lnTo>
                <a:lnTo>
                  <a:pt x="3546155" y="7983"/>
                </a:lnTo>
                <a:lnTo>
                  <a:pt x="3506610" y="0"/>
                </a:lnTo>
                <a:close/>
              </a:path>
            </a:pathLst>
          </a:custGeom>
          <a:solidFill>
            <a:srgbClr val="034E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7" name="object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847" y="4895895"/>
            <a:ext cx="1521616" cy="1669110"/>
          </a:xfrm>
          <a:prstGeom prst="rect">
            <a:avLst/>
          </a:prstGeom>
        </p:spPr>
      </p:pic>
      <p:sp>
        <p:nvSpPr>
          <p:cNvPr id="201" name="object 21"/>
          <p:cNvSpPr/>
          <p:nvPr/>
        </p:nvSpPr>
        <p:spPr>
          <a:xfrm>
            <a:off x="6539056" y="4499105"/>
            <a:ext cx="2624400" cy="413830"/>
          </a:xfrm>
          <a:custGeom>
            <a:avLst/>
            <a:gdLst/>
            <a:ahLst/>
            <a:cxnLst/>
            <a:rect l="l" t="t" r="r" b="b"/>
            <a:pathLst>
              <a:path w="3608705" h="609600">
                <a:moveTo>
                  <a:pt x="3506610" y="0"/>
                </a:moveTo>
                <a:lnTo>
                  <a:pt x="101593" y="0"/>
                </a:lnTo>
                <a:lnTo>
                  <a:pt x="62049" y="7983"/>
                </a:lnTo>
                <a:lnTo>
                  <a:pt x="29756" y="29756"/>
                </a:lnTo>
                <a:lnTo>
                  <a:pt x="7983" y="62049"/>
                </a:lnTo>
                <a:lnTo>
                  <a:pt x="0" y="101593"/>
                </a:lnTo>
                <a:lnTo>
                  <a:pt x="0" y="609546"/>
                </a:lnTo>
                <a:lnTo>
                  <a:pt x="3608204" y="609546"/>
                </a:lnTo>
                <a:lnTo>
                  <a:pt x="3608204" y="101593"/>
                </a:lnTo>
                <a:lnTo>
                  <a:pt x="3600220" y="62049"/>
                </a:lnTo>
                <a:lnTo>
                  <a:pt x="3578447" y="29756"/>
                </a:lnTo>
                <a:lnTo>
                  <a:pt x="3546155" y="7983"/>
                </a:lnTo>
                <a:lnTo>
                  <a:pt x="3506610" y="0"/>
                </a:lnTo>
                <a:close/>
              </a:path>
            </a:pathLst>
          </a:custGeom>
          <a:solidFill>
            <a:srgbClr val="034E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0" name="object 2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624" y="4871254"/>
            <a:ext cx="2624400" cy="1693751"/>
          </a:xfrm>
          <a:prstGeom prst="rect">
            <a:avLst/>
          </a:prstGeom>
        </p:spPr>
      </p:pic>
      <p:pic>
        <p:nvPicPr>
          <p:cNvPr id="211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212" name="object 24"/>
          <p:cNvGrpSpPr/>
          <p:nvPr/>
        </p:nvGrpSpPr>
        <p:grpSpPr>
          <a:xfrm>
            <a:off x="10631633" y="4968849"/>
            <a:ext cx="1018540" cy="1144905"/>
            <a:chOff x="10631633" y="4968849"/>
            <a:chExt cx="1018540" cy="1144905"/>
          </a:xfrm>
        </p:grpSpPr>
        <p:sp>
          <p:nvSpPr>
            <p:cNvPr id="213" name="object 25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" name="object 26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9775" y="4968849"/>
              <a:ext cx="966177" cy="672439"/>
            </a:xfrm>
            <a:prstGeom prst="rect">
              <a:avLst/>
            </a:prstGeom>
          </p:spPr>
        </p:pic>
      </p:grpSp>
      <p:grpSp>
        <p:nvGrpSpPr>
          <p:cNvPr id="215" name="群組 214"/>
          <p:cNvGrpSpPr/>
          <p:nvPr/>
        </p:nvGrpSpPr>
        <p:grpSpPr>
          <a:xfrm flipH="1">
            <a:off x="-207995" y="5450114"/>
            <a:ext cx="2907652" cy="1568769"/>
            <a:chOff x="12649200" y="6308377"/>
            <a:chExt cx="7397211" cy="4108334"/>
          </a:xfrm>
        </p:grpSpPr>
        <p:sp>
          <p:nvSpPr>
            <p:cNvPr id="216" name="Freeform 4"/>
            <p:cNvSpPr/>
            <p:nvPr/>
          </p:nvSpPr>
          <p:spPr>
            <a:xfrm rot="143070">
              <a:off x="17246978" y="6572934"/>
              <a:ext cx="1309687" cy="3003106"/>
            </a:xfrm>
            <a:custGeom>
              <a:avLst/>
              <a:gdLst/>
              <a:ahLst/>
              <a:cxnLst/>
              <a:rect l="l" t="t" r="r" b="b"/>
              <a:pathLst>
                <a:path w="1309687" h="3003106">
                  <a:moveTo>
                    <a:pt x="0" y="0"/>
                  </a:moveTo>
                  <a:lnTo>
                    <a:pt x="1309686" y="0"/>
                  </a:lnTo>
                  <a:lnTo>
                    <a:pt x="1309686" y="3003106"/>
                  </a:lnTo>
                  <a:lnTo>
                    <a:pt x="0" y="3003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24786" b="-73504"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17" name="Freeform 6"/>
            <p:cNvSpPr/>
            <p:nvPr/>
          </p:nvSpPr>
          <p:spPr>
            <a:xfrm>
              <a:off x="16088438" y="6308377"/>
              <a:ext cx="1096634" cy="3721129"/>
            </a:xfrm>
            <a:custGeom>
              <a:avLst/>
              <a:gdLst/>
              <a:ahLst/>
              <a:cxnLst/>
              <a:rect l="l" t="t" r="r" b="b"/>
              <a:pathLst>
                <a:path w="1096634" h="3721129">
                  <a:moveTo>
                    <a:pt x="0" y="0"/>
                  </a:moveTo>
                  <a:lnTo>
                    <a:pt x="1096634" y="0"/>
                  </a:lnTo>
                  <a:lnTo>
                    <a:pt x="1096634" y="3721130"/>
                  </a:lnTo>
                  <a:lnTo>
                    <a:pt x="0" y="372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r="-177010"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18" name="Freeform 7"/>
            <p:cNvSpPr/>
            <p:nvPr/>
          </p:nvSpPr>
          <p:spPr>
            <a:xfrm>
              <a:off x="12649200" y="8479836"/>
              <a:ext cx="7397211" cy="1936875"/>
            </a:xfrm>
            <a:custGeom>
              <a:avLst/>
              <a:gdLst/>
              <a:ahLst/>
              <a:cxnLst/>
              <a:rect l="l" t="t" r="r" b="b"/>
              <a:pathLst>
                <a:path w="7397211" h="1936875">
                  <a:moveTo>
                    <a:pt x="0" y="0"/>
                  </a:moveTo>
                  <a:lnTo>
                    <a:pt x="7397211" y="0"/>
                  </a:lnTo>
                  <a:lnTo>
                    <a:pt x="7397211" y="1936875"/>
                  </a:lnTo>
                  <a:lnTo>
                    <a:pt x="0" y="1936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r="-25405" b="-13676"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1570562" y="1932644"/>
            <a:ext cx="20120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減少使用即棄物品</a:t>
            </a:r>
            <a:endParaRPr lang="zh-HK" altLang="en-US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5093817" y="1932644"/>
            <a:ext cx="20120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HK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HK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使用可重用的物品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8751722" y="1932644"/>
            <a:ext cx="17427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帶備適量的食物</a:t>
            </a:r>
            <a:endParaRPr lang="zh-HK" altLang="en-US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7076045" y="4537296"/>
            <a:ext cx="155042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 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進行資源回收</a:t>
            </a:r>
            <a:endParaRPr lang="zh-HK" altLang="en-US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3328621" y="4537296"/>
            <a:ext cx="20120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自己垃圾自己帶走</a:t>
            </a:r>
            <a:endParaRPr lang="zh-HK" altLang="en-US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018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564" y="1030095"/>
            <a:ext cx="7813257" cy="375730"/>
          </a:xfrm>
        </p:spPr>
        <p:txBody>
          <a:bodyPr/>
          <a:lstStyle/>
          <a:p>
            <a:r>
              <a:rPr lang="zh-TW" altLang="en-US" dirty="0"/>
              <a:t>「自己垃圾 自己帶走」</a:t>
            </a:r>
            <a:endParaRPr lang="zh-HK" altLang="en-US" dirty="0"/>
          </a:p>
        </p:txBody>
      </p:sp>
      <p:pic>
        <p:nvPicPr>
          <p:cNvPr id="2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24" name="object 14"/>
          <p:cNvGrpSpPr/>
          <p:nvPr/>
        </p:nvGrpSpPr>
        <p:grpSpPr>
          <a:xfrm>
            <a:off x="10602150" y="4965460"/>
            <a:ext cx="1138555" cy="1148080"/>
            <a:chOff x="10602150" y="4965460"/>
            <a:chExt cx="1138555" cy="1148080"/>
          </a:xfrm>
        </p:grpSpPr>
        <p:sp>
          <p:nvSpPr>
            <p:cNvPr id="25" name="object 15"/>
            <p:cNvSpPr/>
            <p:nvPr/>
          </p:nvSpPr>
          <p:spPr>
            <a:xfrm>
              <a:off x="10631627" y="5610695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1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2150" y="4965460"/>
              <a:ext cx="1138529" cy="672447"/>
            </a:xfrm>
            <a:prstGeom prst="rect">
              <a:avLst/>
            </a:prstGeom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9C60D246-DEA4-9DCE-7476-FC6F8545F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010" y="1927441"/>
            <a:ext cx="7533980" cy="4186173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2238498" y="6113614"/>
            <a:ext cx="6309549" cy="341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39"/>
              </a:lnSpc>
            </a:pPr>
            <a:r>
              <a:rPr lang="en-US" altLang="zh-HK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  <a:hlinkClick r:id="rId6"/>
              </a:rPr>
              <a:t>https://youtu.be/nBdjLZNuYvM?list=PL372xBQOMsf2SCYDVrP7dW8Oynws4EsOy</a:t>
            </a:r>
            <a:endParaRPr lang="en-US" altLang="zh-HK" sz="1200" u="sng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  <a:sym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699586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10687178" cy="375730"/>
          </a:xfrm>
        </p:spPr>
        <p:txBody>
          <a:bodyPr/>
          <a:lstStyle/>
          <a:p>
            <a:r>
              <a:rPr lang="zh-TW" altLang="en-US" dirty="0"/>
              <a:t>建立保持郊野清潔的責任感及保護野生動物的態度和價值觀</a:t>
            </a:r>
          </a:p>
        </p:txBody>
      </p:sp>
      <p:pic>
        <p:nvPicPr>
          <p:cNvPr id="1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14" name="object 24"/>
          <p:cNvGrpSpPr/>
          <p:nvPr/>
        </p:nvGrpSpPr>
        <p:grpSpPr>
          <a:xfrm>
            <a:off x="10631633" y="4968849"/>
            <a:ext cx="1018540" cy="1144905"/>
            <a:chOff x="10631633" y="4968849"/>
            <a:chExt cx="1018540" cy="1144905"/>
          </a:xfrm>
        </p:grpSpPr>
        <p:sp>
          <p:nvSpPr>
            <p:cNvPr id="15" name="object 25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2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9775" y="4968849"/>
              <a:ext cx="966177" cy="672439"/>
            </a:xfrm>
            <a:prstGeom prst="rect">
              <a:avLst/>
            </a:prstGeom>
          </p:spPr>
        </p:pic>
      </p:grpSp>
      <p:sp>
        <p:nvSpPr>
          <p:cNvPr id="42" name="矩形 41"/>
          <p:cNvSpPr/>
          <p:nvPr/>
        </p:nvSpPr>
        <p:spPr>
          <a:xfrm>
            <a:off x="325061" y="1649512"/>
            <a:ext cx="249978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195" algn="l">
              <a:spcBef>
                <a:spcPts val="1814"/>
              </a:spcBef>
            </a:pPr>
            <a:r>
              <a:rPr lang="zh-TW" altLang="en-US" sz="375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想一想</a:t>
            </a:r>
            <a:endParaRPr lang="zh-HK" altLang="en-US" sz="3750" b="1" spc="-20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43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5181" y="1649512"/>
            <a:ext cx="504682" cy="579852"/>
          </a:xfrm>
          <a:prstGeom prst="rect">
            <a:avLst/>
          </a:prstGeom>
        </p:spPr>
      </p:pic>
      <p:sp>
        <p:nvSpPr>
          <p:cNvPr id="45" name="圓角矩形 44"/>
          <p:cNvSpPr/>
          <p:nvPr/>
        </p:nvSpPr>
        <p:spPr>
          <a:xfrm>
            <a:off x="2874743" y="1677462"/>
            <a:ext cx="6466026" cy="613514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v</a:t>
            </a:r>
            <a:endParaRPr lang="zh-HK" altLang="en-US" dirty="0"/>
          </a:p>
        </p:txBody>
      </p:sp>
      <p:sp>
        <p:nvSpPr>
          <p:cNvPr id="47" name="矩形 46"/>
          <p:cNvSpPr/>
          <p:nvPr/>
        </p:nvSpPr>
        <p:spPr>
          <a:xfrm>
            <a:off x="3101656" y="1807608"/>
            <a:ext cx="6158672" cy="353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7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描述圖中的四個情景如何威脅野生動物的健康／影響環境衞生</a:t>
            </a:r>
            <a:endParaRPr lang="zh-HK" altLang="en-US" sz="17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50" name="Freeform 4"/>
          <p:cNvSpPr/>
          <p:nvPr/>
        </p:nvSpPr>
        <p:spPr>
          <a:xfrm>
            <a:off x="6180992" y="4621997"/>
            <a:ext cx="3134377" cy="2009216"/>
          </a:xfrm>
          <a:prstGeom prst="roundRect">
            <a:avLst>
              <a:gd name="adj" fmla="val 12897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8088" b="-2237"/>
            </a:stretch>
          </a:blipFill>
          <a:ln w="57150">
            <a:solidFill>
              <a:schemeClr val="bg1"/>
            </a:solidFill>
          </a:ln>
          <a:effectLst/>
        </p:spPr>
        <p:txBody>
          <a:bodyPr/>
          <a:lstStyle/>
          <a:p>
            <a:endParaRPr lang="zh-HK" altLang="en-US"/>
          </a:p>
        </p:txBody>
      </p:sp>
      <p:sp>
        <p:nvSpPr>
          <p:cNvPr id="51" name="Freeform 2"/>
          <p:cNvSpPr/>
          <p:nvPr/>
        </p:nvSpPr>
        <p:spPr>
          <a:xfrm>
            <a:off x="2862659" y="2461056"/>
            <a:ext cx="3134374" cy="2009216"/>
          </a:xfrm>
          <a:prstGeom prst="roundRect">
            <a:avLst>
              <a:gd name="adj" fmla="val 12628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426" t="-17755" b="-1148"/>
            </a:stretch>
          </a:blipFill>
          <a:ln w="57150">
            <a:solidFill>
              <a:schemeClr val="bg1"/>
            </a:solidFill>
          </a:ln>
          <a:effectLst/>
        </p:spPr>
        <p:txBody>
          <a:bodyPr/>
          <a:lstStyle/>
          <a:p>
            <a:endParaRPr lang="zh-HK" altLang="en-US"/>
          </a:p>
        </p:txBody>
      </p:sp>
      <p:sp>
        <p:nvSpPr>
          <p:cNvPr id="52" name="Freeform 3"/>
          <p:cNvSpPr/>
          <p:nvPr/>
        </p:nvSpPr>
        <p:spPr>
          <a:xfrm>
            <a:off x="6180992" y="2454729"/>
            <a:ext cx="3134377" cy="2009216"/>
          </a:xfrm>
          <a:prstGeom prst="roundRect">
            <a:avLst>
              <a:gd name="adj" fmla="val 1155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8215" b="-2190"/>
            </a:stretch>
          </a:blipFill>
          <a:ln w="57150">
            <a:solidFill>
              <a:schemeClr val="bg1"/>
            </a:solidFill>
          </a:ln>
          <a:effectLst/>
        </p:spPr>
        <p:txBody>
          <a:bodyPr/>
          <a:lstStyle/>
          <a:p>
            <a:endParaRPr lang="zh-HK" altLang="en-US"/>
          </a:p>
        </p:txBody>
      </p:sp>
      <p:sp>
        <p:nvSpPr>
          <p:cNvPr id="53" name="Freeform 5"/>
          <p:cNvSpPr/>
          <p:nvPr/>
        </p:nvSpPr>
        <p:spPr>
          <a:xfrm>
            <a:off x="2862659" y="4628982"/>
            <a:ext cx="3134377" cy="2009216"/>
          </a:xfrm>
          <a:prstGeom prst="roundRect">
            <a:avLst>
              <a:gd name="adj" fmla="val 13435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3055" b="-12553"/>
            </a:stretch>
          </a:blipFill>
          <a:ln w="57150">
            <a:solidFill>
              <a:schemeClr val="bg1"/>
            </a:solidFill>
          </a:ln>
          <a:effectLst/>
        </p:spPr>
        <p:txBody>
          <a:bodyPr/>
          <a:lstStyle/>
          <a:p>
            <a:endParaRPr lang="zh-HK" altLang="en-US"/>
          </a:p>
        </p:txBody>
      </p:sp>
      <p:grpSp>
        <p:nvGrpSpPr>
          <p:cNvPr id="56" name="群組 55"/>
          <p:cNvGrpSpPr/>
          <p:nvPr/>
        </p:nvGrpSpPr>
        <p:grpSpPr>
          <a:xfrm flipH="1">
            <a:off x="-207995" y="5450114"/>
            <a:ext cx="2907652" cy="1568769"/>
            <a:chOff x="12649200" y="6308377"/>
            <a:chExt cx="7397211" cy="4108334"/>
          </a:xfrm>
        </p:grpSpPr>
        <p:sp>
          <p:nvSpPr>
            <p:cNvPr id="57" name="Freeform 4"/>
            <p:cNvSpPr/>
            <p:nvPr/>
          </p:nvSpPr>
          <p:spPr>
            <a:xfrm rot="143070">
              <a:off x="17246978" y="6572934"/>
              <a:ext cx="1309687" cy="3003106"/>
            </a:xfrm>
            <a:custGeom>
              <a:avLst/>
              <a:gdLst/>
              <a:ahLst/>
              <a:cxnLst/>
              <a:rect l="l" t="t" r="r" b="b"/>
              <a:pathLst>
                <a:path w="1309687" h="3003106">
                  <a:moveTo>
                    <a:pt x="0" y="0"/>
                  </a:moveTo>
                  <a:lnTo>
                    <a:pt x="1309686" y="0"/>
                  </a:lnTo>
                  <a:lnTo>
                    <a:pt x="1309686" y="3003106"/>
                  </a:lnTo>
                  <a:lnTo>
                    <a:pt x="0" y="3003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24786" b="-73504"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8" name="Freeform 6"/>
            <p:cNvSpPr/>
            <p:nvPr/>
          </p:nvSpPr>
          <p:spPr>
            <a:xfrm>
              <a:off x="16088438" y="6308377"/>
              <a:ext cx="1096634" cy="3721129"/>
            </a:xfrm>
            <a:custGeom>
              <a:avLst/>
              <a:gdLst/>
              <a:ahLst/>
              <a:cxnLst/>
              <a:rect l="l" t="t" r="r" b="b"/>
              <a:pathLst>
                <a:path w="1096634" h="3721129">
                  <a:moveTo>
                    <a:pt x="0" y="0"/>
                  </a:moveTo>
                  <a:lnTo>
                    <a:pt x="1096634" y="0"/>
                  </a:lnTo>
                  <a:lnTo>
                    <a:pt x="1096634" y="3721130"/>
                  </a:lnTo>
                  <a:lnTo>
                    <a:pt x="0" y="372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r="-177010"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9" name="Freeform 7"/>
            <p:cNvSpPr/>
            <p:nvPr/>
          </p:nvSpPr>
          <p:spPr>
            <a:xfrm>
              <a:off x="12649200" y="8479836"/>
              <a:ext cx="7397211" cy="1936875"/>
            </a:xfrm>
            <a:custGeom>
              <a:avLst/>
              <a:gdLst/>
              <a:ahLst/>
              <a:cxnLst/>
              <a:rect l="l" t="t" r="r" b="b"/>
              <a:pathLst>
                <a:path w="7397211" h="1936875">
                  <a:moveTo>
                    <a:pt x="0" y="0"/>
                  </a:moveTo>
                  <a:lnTo>
                    <a:pt x="7397211" y="0"/>
                  </a:lnTo>
                  <a:lnTo>
                    <a:pt x="7397211" y="1936875"/>
                  </a:lnTo>
                  <a:lnTo>
                    <a:pt x="0" y="1936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r="-25405" b="-13676"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81553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群組 47"/>
          <p:cNvGrpSpPr/>
          <p:nvPr/>
        </p:nvGrpSpPr>
        <p:grpSpPr>
          <a:xfrm>
            <a:off x="2310535" y="1629930"/>
            <a:ext cx="7570930" cy="756160"/>
            <a:chOff x="3037200" y="1964871"/>
            <a:chExt cx="7570930" cy="756160"/>
          </a:xfrm>
        </p:grpSpPr>
        <p:sp>
          <p:nvSpPr>
            <p:cNvPr id="46" name="圓角矩形 45"/>
            <p:cNvSpPr/>
            <p:nvPr/>
          </p:nvSpPr>
          <p:spPr>
            <a:xfrm>
              <a:off x="3037200" y="1964871"/>
              <a:ext cx="7570930" cy="756160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K" dirty="0"/>
                <a:t>v</a:t>
              </a:r>
              <a:endParaRPr lang="zh-HK" altLang="en-US" dirty="0"/>
            </a:p>
          </p:txBody>
        </p:sp>
        <p:sp>
          <p:nvSpPr>
            <p:cNvPr id="47" name="矩形 46"/>
            <p:cNvSpPr/>
            <p:nvPr/>
          </p:nvSpPr>
          <p:spPr>
            <a:xfrm>
              <a:off x="3437085" y="2036194"/>
              <a:ext cx="6844546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75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由於人類郊遊時掉棄殘餘食物，猴子會不時翻倒垃圾箱以尋覓食物垃圾箱被翻弄後，垃圾四散，影響環境衞生</a:t>
              </a:r>
              <a:endParaRPr lang="zh-HK" altLang="en-US" sz="175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sp>
        <p:nvSpPr>
          <p:cNvPr id="49" name="Freeform 2"/>
          <p:cNvSpPr/>
          <p:nvPr/>
        </p:nvSpPr>
        <p:spPr>
          <a:xfrm>
            <a:off x="3120225" y="2527067"/>
            <a:ext cx="5951549" cy="4037939"/>
          </a:xfrm>
          <a:prstGeom prst="roundRect">
            <a:avLst>
              <a:gd name="adj" fmla="val 469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426" t="-17755" b="-1148"/>
            </a:stretch>
          </a:blipFill>
        </p:spPr>
        <p:txBody>
          <a:bodyPr/>
          <a:lstStyle/>
          <a:p>
            <a:endParaRPr lang="zh-HK" altLang="en-US"/>
          </a:p>
        </p:txBody>
      </p:sp>
      <p:pic>
        <p:nvPicPr>
          <p:cNvPr id="54" name="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7" y="6166478"/>
            <a:ext cx="990660" cy="398528"/>
          </a:xfrm>
          <a:prstGeom prst="rect">
            <a:avLst/>
          </a:prstGeom>
        </p:spPr>
      </p:pic>
      <p:grpSp>
        <p:nvGrpSpPr>
          <p:cNvPr id="55" name="object 34"/>
          <p:cNvGrpSpPr/>
          <p:nvPr/>
        </p:nvGrpSpPr>
        <p:grpSpPr>
          <a:xfrm>
            <a:off x="10631640" y="4965460"/>
            <a:ext cx="1018540" cy="1148080"/>
            <a:chOff x="10631640" y="4965460"/>
            <a:chExt cx="1018540" cy="1148080"/>
          </a:xfrm>
        </p:grpSpPr>
        <p:sp>
          <p:nvSpPr>
            <p:cNvPr id="56" name="object 35"/>
            <p:cNvSpPr/>
            <p:nvPr/>
          </p:nvSpPr>
          <p:spPr>
            <a:xfrm>
              <a:off x="10631640" y="5610695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01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44" y="4064"/>
                  </a:lnTo>
                  <a:lnTo>
                    <a:pt x="163550" y="15735"/>
                  </a:lnTo>
                  <a:lnTo>
                    <a:pt x="124409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290" y="124434"/>
                  </a:lnTo>
                  <a:lnTo>
                    <a:pt x="15709" y="163563"/>
                  </a:lnTo>
                  <a:lnTo>
                    <a:pt x="4038" y="206070"/>
                  </a:lnTo>
                  <a:lnTo>
                    <a:pt x="0" y="251218"/>
                  </a:lnTo>
                  <a:lnTo>
                    <a:pt x="4038" y="296379"/>
                  </a:lnTo>
                  <a:lnTo>
                    <a:pt x="15709" y="338874"/>
                  </a:lnTo>
                  <a:lnTo>
                    <a:pt x="34290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09" y="468134"/>
                  </a:lnTo>
                  <a:lnTo>
                    <a:pt x="163550" y="486714"/>
                  </a:lnTo>
                  <a:lnTo>
                    <a:pt x="206044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10" y="494207"/>
                  </a:lnTo>
                  <a:lnTo>
                    <a:pt x="344766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57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71" y="175006"/>
                  </a:lnTo>
                  <a:lnTo>
                    <a:pt x="326936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82" y="133362"/>
                  </a:lnTo>
                  <a:lnTo>
                    <a:pt x="161429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29" y="341680"/>
                  </a:lnTo>
                  <a:lnTo>
                    <a:pt x="202082" y="369087"/>
                  </a:lnTo>
                  <a:lnTo>
                    <a:pt x="251879" y="379145"/>
                  </a:lnTo>
                  <a:lnTo>
                    <a:pt x="279361" y="376174"/>
                  </a:lnTo>
                  <a:lnTo>
                    <a:pt x="304787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18" y="439470"/>
                  </a:lnTo>
                  <a:lnTo>
                    <a:pt x="295287" y="453034"/>
                  </a:lnTo>
                  <a:lnTo>
                    <a:pt x="251206" y="457784"/>
                  </a:lnTo>
                  <a:lnTo>
                    <a:pt x="203898" y="452323"/>
                  </a:lnTo>
                  <a:lnTo>
                    <a:pt x="160451" y="436753"/>
                  </a:lnTo>
                  <a:lnTo>
                    <a:pt x="122097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097" y="90106"/>
                  </a:lnTo>
                  <a:lnTo>
                    <a:pt x="160451" y="65697"/>
                  </a:lnTo>
                  <a:lnTo>
                    <a:pt x="203898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21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38" y="251218"/>
                  </a:moveTo>
                  <a:lnTo>
                    <a:pt x="885380" y="201422"/>
                  </a:lnTo>
                  <a:lnTo>
                    <a:pt x="862812" y="167957"/>
                  </a:lnTo>
                  <a:lnTo>
                    <a:pt x="857973" y="160769"/>
                  </a:lnTo>
                  <a:lnTo>
                    <a:pt x="850773" y="155917"/>
                  </a:lnTo>
                  <a:lnTo>
                    <a:pt x="850773" y="251218"/>
                  </a:lnTo>
                  <a:lnTo>
                    <a:pt x="844219" y="283591"/>
                  </a:lnTo>
                  <a:lnTo>
                    <a:pt x="826363" y="310070"/>
                  </a:lnTo>
                  <a:lnTo>
                    <a:pt x="799896" y="327939"/>
                  </a:lnTo>
                  <a:lnTo>
                    <a:pt x="767524" y="334492"/>
                  </a:lnTo>
                  <a:lnTo>
                    <a:pt x="735139" y="327939"/>
                  </a:lnTo>
                  <a:lnTo>
                    <a:pt x="708672" y="310070"/>
                  </a:lnTo>
                  <a:lnTo>
                    <a:pt x="690816" y="283591"/>
                  </a:lnTo>
                  <a:lnTo>
                    <a:pt x="684263" y="251218"/>
                  </a:lnTo>
                  <a:lnTo>
                    <a:pt x="690816" y="218846"/>
                  </a:lnTo>
                  <a:lnTo>
                    <a:pt x="708672" y="192366"/>
                  </a:lnTo>
                  <a:lnTo>
                    <a:pt x="735139" y="174510"/>
                  </a:lnTo>
                  <a:lnTo>
                    <a:pt x="767524" y="167957"/>
                  </a:lnTo>
                  <a:lnTo>
                    <a:pt x="799896" y="174510"/>
                  </a:lnTo>
                  <a:lnTo>
                    <a:pt x="826363" y="192366"/>
                  </a:lnTo>
                  <a:lnTo>
                    <a:pt x="844219" y="218846"/>
                  </a:lnTo>
                  <a:lnTo>
                    <a:pt x="850773" y="251218"/>
                  </a:lnTo>
                  <a:lnTo>
                    <a:pt x="850773" y="155917"/>
                  </a:lnTo>
                  <a:lnTo>
                    <a:pt x="817321" y="133350"/>
                  </a:lnTo>
                  <a:lnTo>
                    <a:pt x="767524" y="123304"/>
                  </a:lnTo>
                  <a:lnTo>
                    <a:pt x="717727" y="133350"/>
                  </a:lnTo>
                  <a:lnTo>
                    <a:pt x="677062" y="160769"/>
                  </a:lnTo>
                  <a:lnTo>
                    <a:pt x="649655" y="201422"/>
                  </a:lnTo>
                  <a:lnTo>
                    <a:pt x="639597" y="251218"/>
                  </a:lnTo>
                  <a:lnTo>
                    <a:pt x="649655" y="301015"/>
                  </a:lnTo>
                  <a:lnTo>
                    <a:pt x="677062" y="341680"/>
                  </a:lnTo>
                  <a:lnTo>
                    <a:pt x="717727" y="369087"/>
                  </a:lnTo>
                  <a:lnTo>
                    <a:pt x="767524" y="379145"/>
                  </a:lnTo>
                  <a:lnTo>
                    <a:pt x="817321" y="369087"/>
                  </a:lnTo>
                  <a:lnTo>
                    <a:pt x="857973" y="341680"/>
                  </a:lnTo>
                  <a:lnTo>
                    <a:pt x="862825" y="334492"/>
                  </a:lnTo>
                  <a:lnTo>
                    <a:pt x="885380" y="301015"/>
                  </a:lnTo>
                  <a:lnTo>
                    <a:pt x="895438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80" y="206070"/>
                  </a:lnTo>
                  <a:lnTo>
                    <a:pt x="1002309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60" y="341985"/>
                  </a:lnTo>
                  <a:lnTo>
                    <a:pt x="927950" y="380339"/>
                  </a:lnTo>
                  <a:lnTo>
                    <a:pt x="895946" y="412343"/>
                  </a:lnTo>
                  <a:lnTo>
                    <a:pt x="857592" y="436753"/>
                  </a:lnTo>
                  <a:lnTo>
                    <a:pt x="814146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097" y="436753"/>
                  </a:lnTo>
                  <a:lnTo>
                    <a:pt x="637743" y="412343"/>
                  </a:lnTo>
                  <a:lnTo>
                    <a:pt x="605739" y="380339"/>
                  </a:lnTo>
                  <a:lnTo>
                    <a:pt x="581329" y="341985"/>
                  </a:lnTo>
                  <a:lnTo>
                    <a:pt x="565772" y="298526"/>
                  </a:lnTo>
                  <a:lnTo>
                    <a:pt x="560311" y="251218"/>
                  </a:lnTo>
                  <a:lnTo>
                    <a:pt x="565772" y="203923"/>
                  </a:lnTo>
                  <a:lnTo>
                    <a:pt x="581329" y="160464"/>
                  </a:lnTo>
                  <a:lnTo>
                    <a:pt x="605739" y="122110"/>
                  </a:lnTo>
                  <a:lnTo>
                    <a:pt x="637743" y="90106"/>
                  </a:lnTo>
                  <a:lnTo>
                    <a:pt x="676097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46" y="50139"/>
                  </a:lnTo>
                  <a:lnTo>
                    <a:pt x="857592" y="65697"/>
                  </a:lnTo>
                  <a:lnTo>
                    <a:pt x="895946" y="90106"/>
                  </a:lnTo>
                  <a:lnTo>
                    <a:pt x="927950" y="122110"/>
                  </a:lnTo>
                  <a:lnTo>
                    <a:pt x="952360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74" y="59093"/>
                  </a:lnTo>
                  <a:lnTo>
                    <a:pt x="893622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690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35" y="124421"/>
                  </a:lnTo>
                  <a:lnTo>
                    <a:pt x="531355" y="163563"/>
                  </a:lnTo>
                  <a:lnTo>
                    <a:pt x="519684" y="206070"/>
                  </a:lnTo>
                  <a:lnTo>
                    <a:pt x="515645" y="251218"/>
                  </a:lnTo>
                  <a:lnTo>
                    <a:pt x="519684" y="296379"/>
                  </a:lnTo>
                  <a:lnTo>
                    <a:pt x="531355" y="338874"/>
                  </a:lnTo>
                  <a:lnTo>
                    <a:pt x="549935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690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22" y="468134"/>
                  </a:lnTo>
                  <a:lnTo>
                    <a:pt x="908265" y="457771"/>
                  </a:lnTo>
                  <a:lnTo>
                    <a:pt x="928674" y="443344"/>
                  </a:lnTo>
                  <a:lnTo>
                    <a:pt x="958951" y="413067"/>
                  </a:lnTo>
                  <a:lnTo>
                    <a:pt x="983742" y="378015"/>
                  </a:lnTo>
                  <a:lnTo>
                    <a:pt x="1002309" y="338874"/>
                  </a:lnTo>
                  <a:lnTo>
                    <a:pt x="1013980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3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0720" y="4965460"/>
              <a:ext cx="997902" cy="672447"/>
            </a:xfrm>
            <a:prstGeom prst="rect">
              <a:avLst/>
            </a:prstGeom>
          </p:spPr>
        </p:pic>
      </p:grp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10687178" cy="375730"/>
          </a:xfrm>
        </p:spPr>
        <p:txBody>
          <a:bodyPr/>
          <a:lstStyle/>
          <a:p>
            <a:r>
              <a:rPr lang="zh-TW" altLang="en-US" dirty="0"/>
              <a:t>建立保持郊野清潔的責任感及保護野生動物的態度和價值觀</a:t>
            </a:r>
          </a:p>
        </p:txBody>
      </p:sp>
    </p:spTree>
    <p:extLst>
      <p:ext uri="{BB962C8B-B14F-4D97-AF65-F5344CB8AC3E}">
        <p14:creationId xmlns:p14="http://schemas.microsoft.com/office/powerpoint/2010/main" val="706430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961</TotalTime>
  <Words>488</Words>
  <Application>Microsoft Office PowerPoint</Application>
  <PresentationFormat>寬螢幕</PresentationFormat>
  <Paragraphs>66</Paragraphs>
  <Slides>14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14</vt:i4>
      </vt:variant>
    </vt:vector>
  </HeadingPairs>
  <TitlesOfParts>
    <vt:vector size="26" baseType="lpstr">
      <vt:lpstr>微軟正黑體</vt:lpstr>
      <vt:lpstr>Abhaya Libre</vt:lpstr>
      <vt:lpstr>Noto Sans HK Bold</vt:lpstr>
      <vt:lpstr>Adobe Fan Heiti Std B</vt:lpstr>
      <vt:lpstr>Arial Unicode MS</vt:lpstr>
      <vt:lpstr>Arimo</vt:lpstr>
      <vt:lpstr>Calibri</vt:lpstr>
      <vt:lpstr>新細明體</vt:lpstr>
      <vt:lpstr>微軟正黑體</vt:lpstr>
      <vt:lpstr>Arial</vt:lpstr>
      <vt:lpstr>Office 佈景主題</vt:lpstr>
      <vt:lpstr>Blank</vt:lpstr>
      <vt:lpstr>PowerPoint 簡報</vt:lpstr>
      <vt:lpstr>這是甚麼地方？</vt:lpstr>
      <vt:lpstr>塑膠廢物對自然環境的影響</vt:lpstr>
      <vt:lpstr>塑膠廢物對自然環境的影響</vt:lpstr>
      <vt:lpstr>PowerPoint 簡報</vt:lpstr>
      <vt:lpstr>保持郊野公園清潔的方法</vt:lpstr>
      <vt:lpstr>「自己垃圾 自己帶走」</vt:lpstr>
      <vt:lpstr>建立保持郊野清潔的責任感及保護野生動物的態度和價值觀</vt:lpstr>
      <vt:lpstr>建立保持郊野清潔的責任感及保護野生動物的態度和價值觀</vt:lpstr>
      <vt:lpstr>建立保持郊野清潔的責任感及保護野生動物的態度和價值觀</vt:lpstr>
      <vt:lpstr>建立保持郊野清潔的責任感及保護野生動物的態度和價值觀</vt:lpstr>
      <vt:lpstr>建立保持郊野清潔的責任感及保護野生動物的態度和價值觀</vt:lpstr>
      <vt:lpstr>海報設計活動</vt:lpstr>
      <vt:lpstr>總結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Chiu-sang Raymond LEUNG</dc:creator>
  <cp:lastModifiedBy>Chun-pong Klaus CHAN</cp:lastModifiedBy>
  <cp:revision>141</cp:revision>
  <dcterms:created xsi:type="dcterms:W3CDTF">2024-10-10T01:13:07Z</dcterms:created>
  <dcterms:modified xsi:type="dcterms:W3CDTF">2024-10-21T07:26:44Z</dcterms:modified>
</cp:coreProperties>
</file>