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7" r:id="rId5"/>
  </p:sldMasterIdLst>
  <p:notesMasterIdLst>
    <p:notesMasterId r:id="rId20"/>
  </p:notesMasterIdLst>
  <p:sldIdLst>
    <p:sldId id="256" r:id="rId6"/>
    <p:sldId id="257" r:id="rId7"/>
    <p:sldId id="258" r:id="rId8"/>
    <p:sldId id="281" r:id="rId9"/>
    <p:sldId id="260" r:id="rId10"/>
    <p:sldId id="261" r:id="rId11"/>
    <p:sldId id="262" r:id="rId12"/>
    <p:sldId id="263" r:id="rId13"/>
    <p:sldId id="274" r:id="rId14"/>
    <p:sldId id="283" r:id="rId15"/>
    <p:sldId id="282" r:id="rId16"/>
    <p:sldId id="284" r:id="rId17"/>
    <p:sldId id="285" r:id="rId18"/>
    <p:sldId id="27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軟正黑體" panose="020B0604030504040204" pitchFamily="34" charset="-120"/>
      <p:regular r:id="rId25"/>
      <p:bold r:id="rId26"/>
    </p:embeddedFont>
    <p:embeddedFont>
      <p:font typeface="Noto Sans HK Bold" panose="02020500000000000000" charset="-120"/>
      <p:bold r:id="rId27"/>
    </p:embeddedFont>
    <p:embeddedFont>
      <p:font typeface="Noto Sans HK" panose="020B0500000000000000" pitchFamily="34" charset="-120"/>
      <p:regular r:id="rId28"/>
      <p:bold r:id="rId29"/>
    </p:embeddedFont>
  </p:embeddedFont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未命名的章節" id="{B7D75511-3FBC-4482-A762-7B614E242782}">
          <p14:sldIdLst>
            <p14:sldId id="256"/>
            <p14:sldId id="257"/>
            <p14:sldId id="258"/>
            <p14:sldId id="281"/>
            <p14:sldId id="260"/>
            <p14:sldId id="261"/>
            <p14:sldId id="262"/>
            <p14:sldId id="263"/>
            <p14:sldId id="274"/>
            <p14:sldId id="283"/>
            <p14:sldId id="282"/>
            <p14:sldId id="284"/>
            <p14:sldId id="285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1"/>
    <a:srgbClr val="00B8B6"/>
    <a:srgbClr val="034EA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8" autoAdjust="0"/>
    <p:restoredTop sz="80269" autoAdjust="0"/>
  </p:normalViewPr>
  <p:slideViewPr>
    <p:cSldViewPr snapToGrid="0">
      <p:cViewPr varScale="1">
        <p:scale>
          <a:sx n="88" d="100"/>
          <a:sy n="88" d="100"/>
        </p:scale>
        <p:origin x="1326" y="6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D6D3-8922-4A53-852E-220A382C2CA3}" type="datetimeFigureOut">
              <a:rPr lang="zh-HK" altLang="en-US" smtClean="0"/>
              <a:t>29/10/2024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4EE08-0C8F-474E-AFF7-93D55F3CF3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785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3251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0940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8037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61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0141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064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1862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79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5952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Reducing the use of disposable items:</a:t>
            </a: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-</a:t>
            </a: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Avoid </a:t>
            </a:r>
            <a:r>
              <a:rPr lang="en-US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using plastic bags, </a:t>
            </a: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tissues, and buying over-packaging food</a:t>
            </a:r>
            <a:endParaRPr lang="zh-TW" altLang="zh-H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0" algn="just"/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 </a:t>
            </a:r>
            <a:endParaRPr lang="zh-TW" altLang="zh-H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Using reusable items:</a:t>
            </a: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-</a:t>
            </a: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Use reusable food containers and water bottles, replace tissues with towels, etc.</a:t>
            </a:r>
            <a:endParaRPr lang="en-US" altLang="zh-HK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 </a:t>
            </a:r>
            <a:endParaRPr lang="zh-TW" altLang="zh-H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Preparing appropriate amount of food:</a:t>
            </a:r>
            <a:endParaRPr lang="zh-TW" altLang="zh-H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altLang="zh-HK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-Prepare food with appropriate portion to support the trip and some dry food or fruits as a reserve which can be taken away to avoid food wastage</a:t>
            </a:r>
          </a:p>
          <a:p>
            <a:endParaRPr lang="en-GB" altLang="zh-HK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r>
              <a:rPr lang="en-GB" altLang="zh-HK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Take Your Litter Home:</a:t>
            </a:r>
          </a:p>
          <a:p>
            <a:r>
              <a:rPr lang="en-GB" altLang="zh-HK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-</a:t>
            </a:r>
            <a:r>
              <a:rPr lang="en-US" altLang="zh-HK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Develop a good habit by taking your own trash with you after visiting country parks, and join together in protecting the natural environment</a:t>
            </a:r>
            <a:endParaRPr lang="en-GB" altLang="zh-HK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endParaRPr lang="en-GB" altLang="zh-HK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Recycling:</a:t>
            </a:r>
          </a:p>
          <a:p>
            <a:pPr marL="0" lvl="0" indent="0" algn="just">
              <a:buFont typeface="Symbol" panose="05050102010706020507" pitchFamily="18" charset="2"/>
              <a:buNone/>
            </a:pPr>
            <a:r>
              <a:rPr lang="en-GB" altLang="zh-HK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-Separate recyclables and put them into corresponding recycling bins</a:t>
            </a:r>
            <a:endParaRPr lang="zh-TW" altLang="zh-HK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4549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000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91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2572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EE08-0C8F-474E-AFF7-93D55F3CF383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90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2A26493-3BCE-4519-ABA1-195774560884}"/>
              </a:ext>
            </a:extLst>
          </p:cNvPr>
          <p:cNvSpPr/>
          <p:nvPr userDrawn="1"/>
        </p:nvSpPr>
        <p:spPr>
          <a:xfrm>
            <a:off x="398715" y="252139"/>
            <a:ext cx="900402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393" y="1029632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+mn-lt"/>
                <a:ea typeface="Noto Sans HK" panose="020B05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4"/>
          <p:cNvSpPr/>
          <p:nvPr userDrawn="1"/>
        </p:nvSpPr>
        <p:spPr>
          <a:xfrm>
            <a:off x="10705391" y="251697"/>
            <a:ext cx="1093470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A8D357C-463F-4E08-A833-EF0552207761}"/>
              </a:ext>
            </a:extLst>
          </p:cNvPr>
          <p:cNvSpPr/>
          <p:nvPr userDrawn="1"/>
        </p:nvSpPr>
        <p:spPr>
          <a:xfrm>
            <a:off x="1568606" y="314094"/>
            <a:ext cx="1442223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  <a:cs typeface="Times New Roman" panose="02020603050405020304" pitchFamily="18" charset="0"/>
              </a:rPr>
              <a:t>Enjoy Plastic-Free Countryside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B2435658-15EF-4B4E-B810-5EFB42C6ED38}"/>
              </a:ext>
            </a:extLst>
          </p:cNvPr>
          <p:cNvSpPr txBox="1"/>
          <p:nvPr userDrawn="1"/>
        </p:nvSpPr>
        <p:spPr>
          <a:xfrm>
            <a:off x="10872440" y="322694"/>
            <a:ext cx="773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8B6"/>
                </a:solidFill>
                <a:latin typeface="+mj-lt"/>
                <a:cs typeface="Times New Roman" panose="02020603050405020304" pitchFamily="18" charset="0"/>
              </a:rPr>
              <a:t>Lead-in</a:t>
            </a:r>
            <a:endParaRPr lang="en-US" sz="1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9873432-D718-49CB-A914-08010973C304}"/>
              </a:ext>
            </a:extLst>
          </p:cNvPr>
          <p:cNvSpPr txBox="1"/>
          <p:nvPr userDrawn="1"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+mn-lt"/>
                <a:ea typeface="Noto Sans HK" panose="020B05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4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476C877-6A04-4BB7-9503-E7D27FC9E585}"/>
              </a:ext>
            </a:extLst>
          </p:cNvPr>
          <p:cNvSpPr/>
          <p:nvPr userDrawn="1"/>
        </p:nvSpPr>
        <p:spPr>
          <a:xfrm>
            <a:off x="398715" y="252139"/>
            <a:ext cx="900402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5675229-0369-4FB4-9111-61174DBDCB6C}"/>
              </a:ext>
            </a:extLst>
          </p:cNvPr>
          <p:cNvSpPr/>
          <p:nvPr userDrawn="1"/>
        </p:nvSpPr>
        <p:spPr>
          <a:xfrm>
            <a:off x="1568606" y="314094"/>
            <a:ext cx="1442223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  <a:cs typeface="Times New Roman" panose="02020603050405020304" pitchFamily="18" charset="0"/>
              </a:rPr>
              <a:t>Enjoy Plastic-Free Countryside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28A9E66-4B9A-456E-85E4-87DADE7A018B}"/>
              </a:ext>
            </a:extLst>
          </p:cNvPr>
          <p:cNvSpPr txBox="1"/>
          <p:nvPr userDrawn="1"/>
        </p:nvSpPr>
        <p:spPr>
          <a:xfrm>
            <a:off x="10158762" y="322694"/>
            <a:ext cx="1756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100" b="1" i="0" u="none" strike="noStrike" dirty="0">
                <a:solidFill>
                  <a:srgbClr val="00B8B6"/>
                </a:solidFill>
                <a:effectLst/>
                <a:latin typeface="+mn-lt"/>
                <a:cs typeface="Times New Roman" panose="02020603050405020304" pitchFamily="18" charset="0"/>
              </a:rPr>
              <a:t>Investigative Activity 1</a:t>
            </a:r>
            <a:endParaRPr lang="en-US" altLang="zh-CN" sz="1100" b="1" dirty="0">
              <a:solidFill>
                <a:srgbClr val="00B8B6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945BB23-5F8E-4AD4-9FE0-190400C17107}"/>
              </a:ext>
            </a:extLst>
          </p:cNvPr>
          <p:cNvSpPr txBox="1"/>
          <p:nvPr userDrawn="1"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5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Noto Sans HK" panose="020B0500000000000000" pitchFamily="34" charset="-120"/>
                <a:ea typeface="Noto Sans HK" panose="020B05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E5B84D9-B76D-4006-9508-6F274A59D2AA}"/>
              </a:ext>
            </a:extLst>
          </p:cNvPr>
          <p:cNvSpPr/>
          <p:nvPr userDrawn="1"/>
        </p:nvSpPr>
        <p:spPr>
          <a:xfrm>
            <a:off x="398715" y="252139"/>
            <a:ext cx="900402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9F129B1-84B7-4B7A-8F4E-487075CCF86D}"/>
              </a:ext>
            </a:extLst>
          </p:cNvPr>
          <p:cNvSpPr/>
          <p:nvPr userDrawn="1"/>
        </p:nvSpPr>
        <p:spPr>
          <a:xfrm>
            <a:off x="1568606" y="314094"/>
            <a:ext cx="1442223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  <a:cs typeface="Times New Roman" panose="02020603050405020304" pitchFamily="18" charset="0"/>
              </a:rPr>
              <a:t>Enjoy Plastic-Free Countryside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B8A2A-8922-4710-AA5B-D79B009DBC06}"/>
              </a:ext>
            </a:extLst>
          </p:cNvPr>
          <p:cNvSpPr txBox="1"/>
          <p:nvPr userDrawn="1"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58513166-793A-4F5C-96B8-04BBD646AC74}"/>
              </a:ext>
            </a:extLst>
          </p:cNvPr>
          <p:cNvSpPr txBox="1"/>
          <p:nvPr userDrawn="1"/>
        </p:nvSpPr>
        <p:spPr>
          <a:xfrm>
            <a:off x="10158762" y="322694"/>
            <a:ext cx="1756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100" b="1" i="0" u="none" strike="noStrike" dirty="0">
                <a:solidFill>
                  <a:srgbClr val="00B8B6"/>
                </a:solidFill>
                <a:effectLst/>
                <a:latin typeface="+mj-lt"/>
                <a:cs typeface="Times New Roman" panose="02020603050405020304" pitchFamily="18" charset="0"/>
              </a:rPr>
              <a:t>Investigative Activity 2</a:t>
            </a:r>
            <a:endParaRPr lang="en-US" altLang="zh-CN" sz="1100" b="1" dirty="0">
              <a:solidFill>
                <a:srgbClr val="00B8B6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7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/>
          <p:nvPr userDrawn="1"/>
        </p:nvSpPr>
        <p:spPr>
          <a:xfrm>
            <a:off x="10183687" y="251696"/>
            <a:ext cx="1614805" cy="429259"/>
          </a:xfrm>
          <a:custGeom>
            <a:avLst/>
            <a:gdLst/>
            <a:ahLst/>
            <a:cxnLst/>
            <a:rect l="l" t="t" r="r" b="b"/>
            <a:pathLst>
              <a:path w="1614804" h="429259">
                <a:moveTo>
                  <a:pt x="1400086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1400086" y="429082"/>
                </a:lnTo>
                <a:lnTo>
                  <a:pt x="1449279" y="423416"/>
                </a:lnTo>
                <a:lnTo>
                  <a:pt x="1494437" y="407276"/>
                </a:lnTo>
                <a:lnTo>
                  <a:pt x="1534271" y="381950"/>
                </a:lnTo>
                <a:lnTo>
                  <a:pt x="1567495" y="348726"/>
                </a:lnTo>
                <a:lnTo>
                  <a:pt x="1592821" y="308892"/>
                </a:lnTo>
                <a:lnTo>
                  <a:pt x="1608961" y="263734"/>
                </a:lnTo>
                <a:lnTo>
                  <a:pt x="1614627" y="214541"/>
                </a:lnTo>
                <a:lnTo>
                  <a:pt x="1608961" y="165347"/>
                </a:lnTo>
                <a:lnTo>
                  <a:pt x="1592821" y="120189"/>
                </a:lnTo>
                <a:lnTo>
                  <a:pt x="1567495" y="80355"/>
                </a:lnTo>
                <a:lnTo>
                  <a:pt x="1534271" y="47131"/>
                </a:lnTo>
                <a:lnTo>
                  <a:pt x="1494437" y="21805"/>
                </a:lnTo>
                <a:lnTo>
                  <a:pt x="1449279" y="5666"/>
                </a:lnTo>
                <a:lnTo>
                  <a:pt x="1400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07393" y="1030095"/>
            <a:ext cx="7813257" cy="375730"/>
          </a:xfrm>
          <a:prstGeom prst="rect">
            <a:avLst/>
          </a:prstGeom>
        </p:spPr>
        <p:txBody>
          <a:bodyPr/>
          <a:lstStyle>
            <a:lvl1pPr>
              <a:defRPr sz="2550" b="1">
                <a:solidFill>
                  <a:schemeClr val="bg1"/>
                </a:solidFill>
                <a:latin typeface="+mn-lt"/>
                <a:ea typeface="Noto Sans HK" panose="020B0500000000000000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3449E199-EF17-4517-A110-CCCD2241B03C}"/>
              </a:ext>
            </a:extLst>
          </p:cNvPr>
          <p:cNvSpPr txBox="1"/>
          <p:nvPr userDrawn="1"/>
        </p:nvSpPr>
        <p:spPr>
          <a:xfrm>
            <a:off x="10158762" y="322694"/>
            <a:ext cx="1756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100" b="1" i="0" u="none" strike="noStrike" dirty="0">
                <a:solidFill>
                  <a:srgbClr val="00B8B6"/>
                </a:solidFill>
                <a:effectLst/>
                <a:latin typeface="+mj-lt"/>
                <a:cs typeface="Times New Roman" panose="02020603050405020304" pitchFamily="18" charset="0"/>
              </a:rPr>
              <a:t>Investigative Activity 3</a:t>
            </a:r>
            <a:endParaRPr lang="en-US" altLang="zh-CN" sz="1100" b="1" dirty="0">
              <a:solidFill>
                <a:srgbClr val="00B8B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3E0A1EC-13A2-4FCA-90DE-8CD9FA5976D8}"/>
              </a:ext>
            </a:extLst>
          </p:cNvPr>
          <p:cNvSpPr/>
          <p:nvPr userDrawn="1"/>
        </p:nvSpPr>
        <p:spPr>
          <a:xfrm>
            <a:off x="398715" y="252139"/>
            <a:ext cx="900402" cy="429259"/>
          </a:xfrm>
          <a:custGeom>
            <a:avLst/>
            <a:gdLst/>
            <a:ahLst/>
            <a:cxnLst/>
            <a:rect l="l" t="t" r="r" b="b"/>
            <a:pathLst>
              <a:path w="1093470" h="429259">
                <a:moveTo>
                  <a:pt x="878382" y="0"/>
                </a:moveTo>
                <a:lnTo>
                  <a:pt x="214541" y="0"/>
                </a:lnTo>
                <a:lnTo>
                  <a:pt x="165347" y="5666"/>
                </a:lnTo>
                <a:lnTo>
                  <a:pt x="120189" y="21805"/>
                </a:lnTo>
                <a:lnTo>
                  <a:pt x="80355" y="47131"/>
                </a:lnTo>
                <a:lnTo>
                  <a:pt x="47131" y="80355"/>
                </a:lnTo>
                <a:lnTo>
                  <a:pt x="21805" y="120189"/>
                </a:lnTo>
                <a:lnTo>
                  <a:pt x="5666" y="165347"/>
                </a:lnTo>
                <a:lnTo>
                  <a:pt x="0" y="214541"/>
                </a:lnTo>
                <a:lnTo>
                  <a:pt x="5666" y="263734"/>
                </a:lnTo>
                <a:lnTo>
                  <a:pt x="21805" y="308892"/>
                </a:lnTo>
                <a:lnTo>
                  <a:pt x="47131" y="348726"/>
                </a:lnTo>
                <a:lnTo>
                  <a:pt x="80355" y="381950"/>
                </a:lnTo>
                <a:lnTo>
                  <a:pt x="120189" y="407276"/>
                </a:lnTo>
                <a:lnTo>
                  <a:pt x="165347" y="423416"/>
                </a:lnTo>
                <a:lnTo>
                  <a:pt x="214541" y="429082"/>
                </a:lnTo>
                <a:lnTo>
                  <a:pt x="878382" y="429082"/>
                </a:lnTo>
                <a:lnTo>
                  <a:pt x="927576" y="423416"/>
                </a:lnTo>
                <a:lnTo>
                  <a:pt x="972733" y="407276"/>
                </a:lnTo>
                <a:lnTo>
                  <a:pt x="1012568" y="381950"/>
                </a:lnTo>
                <a:lnTo>
                  <a:pt x="1045792" y="348726"/>
                </a:lnTo>
                <a:lnTo>
                  <a:pt x="1071118" y="308892"/>
                </a:lnTo>
                <a:lnTo>
                  <a:pt x="1087257" y="263734"/>
                </a:lnTo>
                <a:lnTo>
                  <a:pt x="1092923" y="214541"/>
                </a:lnTo>
                <a:lnTo>
                  <a:pt x="1087257" y="165347"/>
                </a:lnTo>
                <a:lnTo>
                  <a:pt x="1071118" y="120189"/>
                </a:lnTo>
                <a:lnTo>
                  <a:pt x="1045792" y="80355"/>
                </a:lnTo>
                <a:lnTo>
                  <a:pt x="1012568" y="47131"/>
                </a:lnTo>
                <a:lnTo>
                  <a:pt x="972733" y="21805"/>
                </a:lnTo>
                <a:lnTo>
                  <a:pt x="927576" y="5666"/>
                </a:lnTo>
                <a:lnTo>
                  <a:pt x="87838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AE58F-839C-47E5-A969-121C4C10891A}"/>
              </a:ext>
            </a:extLst>
          </p:cNvPr>
          <p:cNvSpPr/>
          <p:nvPr userDrawn="1"/>
        </p:nvSpPr>
        <p:spPr>
          <a:xfrm>
            <a:off x="1568606" y="314094"/>
            <a:ext cx="1442223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  <a:cs typeface="Times New Roman" panose="02020603050405020304" pitchFamily="18" charset="0"/>
              </a:rPr>
              <a:t>Enjoy Plastic-Free Countryside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722DBC1-DD0D-41CD-968F-E4E01C00D0BB}"/>
              </a:ext>
            </a:extLst>
          </p:cNvPr>
          <p:cNvSpPr txBox="1"/>
          <p:nvPr userDrawn="1"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9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0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0" y="0"/>
            <a:ext cx="12192000" cy="933450"/>
          </a:xfrm>
          <a:custGeom>
            <a:avLst/>
            <a:gdLst/>
            <a:ahLst/>
            <a:cxnLst/>
            <a:rect l="l" t="t" r="r" b="b"/>
            <a:pathLst>
              <a:path w="12192000" h="933450">
                <a:moveTo>
                  <a:pt x="12192000" y="0"/>
                </a:moveTo>
                <a:lnTo>
                  <a:pt x="0" y="0"/>
                </a:lnTo>
                <a:lnTo>
                  <a:pt x="0" y="933297"/>
                </a:lnTo>
                <a:lnTo>
                  <a:pt x="12192000" y="93329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B8B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4"/>
          <p:cNvSpPr/>
          <p:nvPr userDrawn="1"/>
        </p:nvSpPr>
        <p:spPr>
          <a:xfrm>
            <a:off x="0" y="932180"/>
            <a:ext cx="12192000" cy="588010"/>
          </a:xfrm>
          <a:custGeom>
            <a:avLst/>
            <a:gdLst/>
            <a:ahLst/>
            <a:cxnLst/>
            <a:rect l="l" t="t" r="r" b="b"/>
            <a:pathLst>
              <a:path w="12192000" h="588010">
                <a:moveTo>
                  <a:pt x="12192000" y="0"/>
                </a:moveTo>
                <a:lnTo>
                  <a:pt x="0" y="0"/>
                </a:lnTo>
                <a:lnTo>
                  <a:pt x="0" y="587489"/>
                </a:lnTo>
                <a:lnTo>
                  <a:pt x="12192000" y="58748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6" name="群組 15"/>
          <p:cNvGrpSpPr/>
          <p:nvPr userDrawn="1"/>
        </p:nvGrpSpPr>
        <p:grpSpPr>
          <a:xfrm>
            <a:off x="393679" y="249480"/>
            <a:ext cx="2733243" cy="428400"/>
            <a:chOff x="1752600" y="2214638"/>
            <a:chExt cx="2733243" cy="428400"/>
          </a:xfrm>
        </p:grpSpPr>
        <p:sp>
          <p:nvSpPr>
            <p:cNvPr id="17" name="圓角矩形 16"/>
            <p:cNvSpPr/>
            <p:nvPr/>
          </p:nvSpPr>
          <p:spPr>
            <a:xfrm>
              <a:off x="2761443" y="2214638"/>
              <a:ext cx="1724400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1450" b="1" spc="50" dirty="0">
                <a:solidFill>
                  <a:srgbClr val="FFFFFF"/>
                </a:solidFill>
                <a:latin typeface="Noto Sans HK Bold"/>
                <a:ea typeface="Noto Sans HK" panose="020B0500000000000000" pitchFamily="34" charset="-120"/>
                <a:cs typeface="Adobe Fan Heiti Std B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1752600" y="2214638"/>
              <a:ext cx="903600" cy="428400"/>
            </a:xfrm>
            <a:prstGeom prst="roundRect">
              <a:avLst>
                <a:gd name="adj" fmla="val 50000"/>
              </a:avLst>
            </a:prstGeom>
            <a:solidFill>
              <a:srgbClr val="034EA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50" b="1" kern="1200" spc="50" dirty="0">
                  <a:solidFill>
                    <a:srgbClr val="FFFFFF"/>
                  </a:solidFill>
                  <a:latin typeface="Noto Sans HK" panose="020B0500000000000000" pitchFamily="34" charset="-120"/>
                  <a:ea typeface="Noto Sans HK" panose="020B0500000000000000" pitchFamily="34" charset="-120"/>
                  <a:cs typeface="Abhaya Libre" panose="02000503000000000000" pitchFamily="2" charset="0"/>
                </a:rPr>
                <a:t>二年級</a:t>
              </a:r>
              <a:endParaRPr lang="zh-HK" altLang="en-US" sz="1450" b="1" kern="1200" spc="50" dirty="0">
                <a:solidFill>
                  <a:srgbClr val="FFFFFF"/>
                </a:solidFill>
                <a:latin typeface="Noto Sans HK" panose="020B0500000000000000" pitchFamily="34" charset="-120"/>
                <a:ea typeface="Noto Sans HK" panose="020B0500000000000000" pitchFamily="34" charset="-120"/>
                <a:cs typeface="Abhaya Libre" panose="02000503000000000000" pitchFamily="2" charset="0"/>
              </a:endParaRPr>
            </a:p>
          </p:txBody>
        </p:sp>
      </p:grpSp>
      <p:sp>
        <p:nvSpPr>
          <p:cNvPr id="23" name="文字方塊 22"/>
          <p:cNvSpPr txBox="1"/>
          <p:nvPr userDrawn="1"/>
        </p:nvSpPr>
        <p:spPr>
          <a:xfrm>
            <a:off x="1457791" y="305944"/>
            <a:ext cx="186417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50" b="1" kern="1200" spc="50" dirty="0">
                <a:solidFill>
                  <a:srgbClr val="FFFFFF"/>
                </a:solidFill>
                <a:latin typeface="Noto Sans HK" panose="020B0500000000000000" pitchFamily="34" charset="-120"/>
                <a:ea typeface="Noto Sans HK" panose="020B0500000000000000" pitchFamily="34" charset="-120"/>
                <a:cs typeface="Abhaya Libre" panose="02000503000000000000" pitchFamily="2" charset="0"/>
              </a:rPr>
              <a:t>「走塑」郊遊樂</a:t>
            </a:r>
            <a:endParaRPr lang="zh-HK" altLang="en-US" sz="1450" b="1" kern="1200" spc="50" dirty="0">
              <a:solidFill>
                <a:srgbClr val="FFFFFF"/>
              </a:solidFill>
              <a:latin typeface="Noto Sans HK" panose="020B0500000000000000" pitchFamily="34" charset="-120"/>
              <a:ea typeface="Noto Sans HK" panose="020B0500000000000000" pitchFamily="34" charset="-120"/>
              <a:cs typeface="Abhaya Lib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1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openxmlformats.org/officeDocument/2006/relationships/image" Target="../media/image6.png"/><Relationship Id="rId21" Type="http://schemas.microsoft.com/office/2007/relationships/hdphoto" Target="../media/hdphoto4.wdp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5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7.svg"/><Relationship Id="rId5" Type="http://schemas.openxmlformats.org/officeDocument/2006/relationships/image" Target="../media/image26.png"/><Relationship Id="rId1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nBdjLZNuYvM?list=PL372xBQOMsf2SCYDVrP7dW8Oynws4EsOy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7.svg"/><Relationship Id="rId5" Type="http://schemas.openxmlformats.org/officeDocument/2006/relationships/image" Target="../media/image6.png"/><Relationship Id="rId15" Type="http://schemas.openxmlformats.org/officeDocument/2006/relationships/image" Target="../media/image41.sv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9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sp>
        <p:nvSpPr>
          <p:cNvPr id="11" name="Freeform 2"/>
          <p:cNvSpPr/>
          <p:nvPr/>
        </p:nvSpPr>
        <p:spPr>
          <a:xfrm>
            <a:off x="822502" y="2322286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grpSp>
        <p:nvGrpSpPr>
          <p:cNvPr id="19" name="群組 47">
            <a:extLst>
              <a:ext uri="{FF2B5EF4-FFF2-40B4-BE49-F238E27FC236}">
                <a16:creationId xmlns:a16="http://schemas.microsoft.com/office/drawing/2014/main" id="{75511569-C1D3-ABA9-72BC-70E0C972803B}"/>
              </a:ext>
            </a:extLst>
          </p:cNvPr>
          <p:cNvGrpSpPr/>
          <p:nvPr/>
        </p:nvGrpSpPr>
        <p:grpSpPr>
          <a:xfrm>
            <a:off x="6930249" y="3252346"/>
            <a:ext cx="5128692" cy="1584779"/>
            <a:chOff x="7683019" y="3336918"/>
            <a:chExt cx="5285623" cy="1584779"/>
          </a:xfrm>
        </p:grpSpPr>
        <p:sp>
          <p:nvSpPr>
            <p:cNvPr id="20" name="圓角矩形 45">
              <a:extLst>
                <a:ext uri="{FF2B5EF4-FFF2-40B4-BE49-F238E27FC236}">
                  <a16:creationId xmlns:a16="http://schemas.microsoft.com/office/drawing/2014/main" id="{63FBCDF8-5CBD-ADF7-EC1F-88C34EB03DAC}"/>
                </a:ext>
              </a:extLst>
            </p:cNvPr>
            <p:cNvSpPr/>
            <p:nvPr/>
          </p:nvSpPr>
          <p:spPr>
            <a:xfrm>
              <a:off x="7683019" y="3336918"/>
              <a:ext cx="5285623" cy="1584779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21" name="矩形 46">
              <a:extLst>
                <a:ext uri="{FF2B5EF4-FFF2-40B4-BE49-F238E27FC236}">
                  <a16:creationId xmlns:a16="http://schemas.microsoft.com/office/drawing/2014/main" id="{351460E8-F31E-8A43-AB89-4BE590697D79}"/>
                </a:ext>
              </a:extLst>
            </p:cNvPr>
            <p:cNvSpPr/>
            <p:nvPr/>
          </p:nvSpPr>
          <p:spPr>
            <a:xfrm>
              <a:off x="7882507" y="3511132"/>
              <a:ext cx="494841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HK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A family of wild boars eating food scraps near a litter bin may accidentally consume litter, potentially impacting the health of the animals</a:t>
              </a:r>
              <a:endParaRPr lang="zh-HK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標題 1">
            <a:extLst>
              <a:ext uri="{FF2B5EF4-FFF2-40B4-BE49-F238E27FC236}">
                <a16:creationId xmlns:a16="http://schemas.microsoft.com/office/drawing/2014/main" id="{FAD78852-8B83-1B76-5920-22C6B011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96" y="901803"/>
            <a:ext cx="11782586" cy="510699"/>
          </a:xfrm>
        </p:spPr>
        <p:txBody>
          <a:bodyPr/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Building a sense of responsibility for keeping the countryside clean, and the attitudes and values towards animals protection </a:t>
            </a:r>
            <a:endParaRPr lang="zh-TW" alt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8" name="object 15"/>
          <p:cNvGrpSpPr/>
          <p:nvPr/>
        </p:nvGrpSpPr>
        <p:grpSpPr>
          <a:xfrm>
            <a:off x="10631633" y="4971122"/>
            <a:ext cx="1018540" cy="1142365"/>
            <a:chOff x="10631633" y="4971122"/>
            <a:chExt cx="1018540" cy="1142365"/>
          </a:xfrm>
        </p:grpSpPr>
        <p:sp>
          <p:nvSpPr>
            <p:cNvPr id="19" name="object 16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20" name="object 1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5253" y="4971122"/>
              <a:ext cx="970560" cy="672438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6941697" y="3448394"/>
            <a:ext cx="5002653" cy="968145"/>
            <a:chOff x="1966839" y="1693734"/>
            <a:chExt cx="6505430" cy="745476"/>
          </a:xfrm>
        </p:grpSpPr>
        <p:sp>
          <p:nvSpPr>
            <p:cNvPr id="23" name="圓角矩形 22"/>
            <p:cNvSpPr/>
            <p:nvPr/>
          </p:nvSpPr>
          <p:spPr>
            <a:xfrm>
              <a:off x="1966839" y="1693734"/>
              <a:ext cx="6505430" cy="745476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341549" y="1705639"/>
              <a:ext cx="5983582" cy="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A squirrel trapped inside a plastic bottle may die due to the hindrance of its movement / foraging abilities</a:t>
              </a:r>
              <a:endParaRPr lang="zh-TW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2"/>
          <p:cNvSpPr/>
          <p:nvPr/>
        </p:nvSpPr>
        <p:spPr>
          <a:xfrm>
            <a:off x="808248" y="2128539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415CBDC-A38B-EA96-D601-0B57BFAF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96" y="901803"/>
            <a:ext cx="11782586" cy="510699"/>
          </a:xfrm>
        </p:spPr>
        <p:txBody>
          <a:bodyPr/>
          <a:lstStyle/>
          <a:p>
            <a:r>
              <a:rPr lang="en-US" altLang="zh-TW" sz="2000" dirty="0">
                <a:cs typeface="Times New Roman" panose="02020603050405020304" pitchFamily="18" charset="0"/>
              </a:rPr>
              <a:t>Building a sense of responsibility for keeping the countryside clean, and the attitudes and values towards animals protection </a:t>
            </a:r>
            <a:endParaRPr lang="zh-TW" alt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6699412" y="3652418"/>
            <a:ext cx="5360230" cy="969496"/>
            <a:chOff x="2749628" y="1693732"/>
            <a:chExt cx="5360230" cy="969496"/>
          </a:xfrm>
        </p:grpSpPr>
        <p:sp>
          <p:nvSpPr>
            <p:cNvPr id="18" name="圓角矩形 17"/>
            <p:cNvSpPr/>
            <p:nvPr/>
          </p:nvSpPr>
          <p:spPr>
            <a:xfrm>
              <a:off x="2749628" y="1693733"/>
              <a:ext cx="5360230" cy="969495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030697" y="1693732"/>
              <a:ext cx="47980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TW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Brown cattle mistakenly consume plastic bags, potentially affecting their health and even leading to death</a:t>
              </a:r>
              <a:endParaRPr lang="zh-TW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2"/>
          <p:cNvSpPr/>
          <p:nvPr/>
        </p:nvSpPr>
        <p:spPr>
          <a:xfrm>
            <a:off x="657579" y="2128539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5"/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C3A0555-F1A8-2B17-C78E-D69E91E5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96" y="927930"/>
            <a:ext cx="11782586" cy="510699"/>
          </a:xfrm>
        </p:spPr>
        <p:txBody>
          <a:bodyPr/>
          <a:lstStyle/>
          <a:p>
            <a:r>
              <a:rPr lang="en-US" altLang="zh-TW" sz="1900" dirty="0">
                <a:cs typeface="Times New Roman" panose="02020603050405020304" pitchFamily="18" charset="0"/>
              </a:rPr>
              <a:t>Building a sense of responsibility for keeping the countryside clean, and the attitudes and values towards animals protection </a:t>
            </a:r>
            <a:endParaRPr lang="zh-TW" altLang="en-US" sz="19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標題 43"/>
          <p:cNvSpPr>
            <a:spLocks noGrp="1"/>
          </p:cNvSpPr>
          <p:nvPr>
            <p:ph type="title"/>
          </p:nvPr>
        </p:nvSpPr>
        <p:spPr>
          <a:xfrm>
            <a:off x="307393" y="1030095"/>
            <a:ext cx="9375450" cy="375730"/>
          </a:xfrm>
        </p:spPr>
        <p:txBody>
          <a:bodyPr/>
          <a:lstStyle/>
          <a:p>
            <a:r>
              <a:rPr lang="en-US" altLang="zh-TW" sz="2800" dirty="0">
                <a:cs typeface="Times New Roman" panose="02020603050405020304" pitchFamily="18" charset="0"/>
              </a:rPr>
              <a:t>Poster design activity</a:t>
            </a:r>
            <a:endParaRPr lang="zh-TW" altLang="en-US" sz="2800" dirty="0">
              <a:cs typeface="Times New Roman" panose="02020603050405020304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69610" y="2700935"/>
            <a:ext cx="10459745" cy="3897457"/>
            <a:chOff x="126329" y="2799552"/>
            <a:chExt cx="19216854" cy="7160486"/>
          </a:xfrm>
        </p:grpSpPr>
        <p:grpSp>
          <p:nvGrpSpPr>
            <p:cNvPr id="19" name="Group 2"/>
            <p:cNvGrpSpPr>
              <a:grpSpLocks noChangeAspect="1"/>
            </p:cNvGrpSpPr>
            <p:nvPr/>
          </p:nvGrpSpPr>
          <p:grpSpPr>
            <a:xfrm rot="268920">
              <a:off x="10153539" y="3428580"/>
              <a:ext cx="7056194" cy="6164861"/>
              <a:chOff x="0" y="0"/>
              <a:chExt cx="5580380" cy="5052060"/>
            </a:xfrm>
          </p:grpSpPr>
          <p:sp>
            <p:nvSpPr>
              <p:cNvPr id="20" name="Freeform 3"/>
              <p:cNvSpPr/>
              <p:nvPr/>
            </p:nvSpPr>
            <p:spPr>
              <a:xfrm>
                <a:off x="-635000" y="-673100"/>
                <a:ext cx="6488430" cy="6027420"/>
              </a:xfrm>
              <a:custGeom>
                <a:avLst/>
                <a:gdLst/>
                <a:ahLst/>
                <a:cxnLst/>
                <a:rect l="l" t="t" r="r" b="b"/>
                <a:pathLst>
                  <a:path w="6488430" h="6027420">
                    <a:moveTo>
                      <a:pt x="5344160" y="1055370"/>
                    </a:moveTo>
                    <a:cubicBezTo>
                      <a:pt x="4573270" y="651510"/>
                      <a:pt x="3856990" y="1112520"/>
                      <a:pt x="3284220" y="1112520"/>
                    </a:cubicBezTo>
                    <a:cubicBezTo>
                      <a:pt x="2839720" y="1112520"/>
                      <a:pt x="2001520" y="0"/>
                      <a:pt x="1000760" y="1314450"/>
                    </a:cubicBezTo>
                    <a:cubicBezTo>
                      <a:pt x="0" y="2628900"/>
                      <a:pt x="1247140" y="3865880"/>
                      <a:pt x="2368550" y="4946650"/>
                    </a:cubicBezTo>
                    <a:cubicBezTo>
                      <a:pt x="3489960" y="6027420"/>
                      <a:pt x="5013960" y="6009640"/>
                      <a:pt x="5894070" y="4725670"/>
                    </a:cubicBezTo>
                    <a:cubicBezTo>
                      <a:pt x="6488430" y="3859530"/>
                      <a:pt x="6229350" y="1520190"/>
                      <a:pt x="5344160" y="105537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zh-HK" altLang="en-US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Group 5"/>
            <p:cNvGrpSpPr>
              <a:grpSpLocks noChangeAspect="1"/>
            </p:cNvGrpSpPr>
            <p:nvPr/>
          </p:nvGrpSpPr>
          <p:grpSpPr>
            <a:xfrm>
              <a:off x="126329" y="4000500"/>
              <a:ext cx="10488331" cy="5575225"/>
              <a:chOff x="-161290" y="232410"/>
              <a:chExt cx="12611100" cy="5787390"/>
            </a:xfrm>
          </p:grpSpPr>
          <p:sp>
            <p:nvSpPr>
              <p:cNvPr id="22" name="Freeform 6"/>
              <p:cNvSpPr/>
              <p:nvPr/>
            </p:nvSpPr>
            <p:spPr>
              <a:xfrm>
                <a:off x="-161290" y="232410"/>
                <a:ext cx="12611101" cy="5787390"/>
              </a:xfrm>
              <a:custGeom>
                <a:avLst/>
                <a:gdLst/>
                <a:ahLst/>
                <a:cxnLst/>
                <a:rect l="l" t="t" r="r" b="b"/>
                <a:pathLst>
                  <a:path w="12611101" h="5787390">
                    <a:moveTo>
                      <a:pt x="12551410" y="2688590"/>
                    </a:moveTo>
                    <a:cubicBezTo>
                      <a:pt x="12498070" y="2100580"/>
                      <a:pt x="12113260" y="1581150"/>
                      <a:pt x="11629390" y="1242060"/>
                    </a:cubicBezTo>
                    <a:cubicBezTo>
                      <a:pt x="11145520" y="902970"/>
                      <a:pt x="10571480" y="721360"/>
                      <a:pt x="9999980" y="575310"/>
                    </a:cubicBezTo>
                    <a:cubicBezTo>
                      <a:pt x="8357870" y="157480"/>
                      <a:pt x="6649720" y="0"/>
                      <a:pt x="4958080" y="110490"/>
                    </a:cubicBezTo>
                    <a:cubicBezTo>
                      <a:pt x="3895090" y="123190"/>
                      <a:pt x="3690620" y="267970"/>
                      <a:pt x="2651760" y="491490"/>
                    </a:cubicBezTo>
                    <a:cubicBezTo>
                      <a:pt x="2020570" y="626110"/>
                      <a:pt x="1366520" y="817880"/>
                      <a:pt x="916940" y="1280160"/>
                    </a:cubicBezTo>
                    <a:cubicBezTo>
                      <a:pt x="0" y="2223770"/>
                      <a:pt x="400050" y="3919220"/>
                      <a:pt x="1418590" y="4751070"/>
                    </a:cubicBezTo>
                    <a:cubicBezTo>
                      <a:pt x="2437130" y="5582920"/>
                      <a:pt x="3836670" y="5750560"/>
                      <a:pt x="5152390" y="5767070"/>
                    </a:cubicBezTo>
                    <a:cubicBezTo>
                      <a:pt x="6744970" y="5787390"/>
                      <a:pt x="8346440" y="5632450"/>
                      <a:pt x="9888220" y="5229860"/>
                    </a:cubicBezTo>
                    <a:cubicBezTo>
                      <a:pt x="10535920" y="5060950"/>
                      <a:pt x="11187430" y="4839970"/>
                      <a:pt x="11710670" y="4423410"/>
                    </a:cubicBezTo>
                    <a:cubicBezTo>
                      <a:pt x="12232640" y="4005580"/>
                      <a:pt x="12611101" y="3355340"/>
                      <a:pt x="12551410" y="268859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zh-HK" altLang="en-US"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Picture 2" descr="木登りをしている猿のイラスト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2318" y="5591075"/>
              <a:ext cx="1978025" cy="2003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2181" y="4857244"/>
              <a:ext cx="1828958" cy="5102794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3564" y="6185196"/>
              <a:ext cx="2249619" cy="3554277"/>
            </a:xfrm>
            <a:prstGeom prst="rect">
              <a:avLst/>
            </a:prstGeom>
          </p:spPr>
        </p:pic>
        <p:pic>
          <p:nvPicPr>
            <p:cNvPr id="26" name="Picture 4" descr="和牛のイラスト（日本短角種）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12786" flipH="1">
              <a:off x="1467505" y="3187075"/>
              <a:ext cx="1979782" cy="141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95892">
              <a:off x="2800991" y="3907028"/>
              <a:ext cx="1045261" cy="512178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12943">
              <a:off x="846783" y="4478420"/>
              <a:ext cx="1045261" cy="512178"/>
            </a:xfrm>
            <a:prstGeom prst="rect">
              <a:avLst/>
            </a:prstGeom>
          </p:spPr>
        </p:pic>
        <p:pic>
          <p:nvPicPr>
            <p:cNvPr id="29" name="Picture 8" descr="シンプルな草のイラスト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2885" y="9059179"/>
              <a:ext cx="2857500" cy="79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415" y="7293641"/>
              <a:ext cx="2409825" cy="247650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306" y="2799552"/>
              <a:ext cx="2274005" cy="2426418"/>
            </a:xfrm>
            <a:prstGeom prst="rect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>
            <a:off x="1536493" y="1748480"/>
            <a:ext cx="8997287" cy="707886"/>
            <a:chOff x="3415884" y="1657740"/>
            <a:chExt cx="8997287" cy="707886"/>
          </a:xfrm>
        </p:grpSpPr>
        <p:sp>
          <p:nvSpPr>
            <p:cNvPr id="33" name="圓角矩形 32"/>
            <p:cNvSpPr/>
            <p:nvPr/>
          </p:nvSpPr>
          <p:spPr>
            <a:xfrm>
              <a:off x="3415884" y="1693734"/>
              <a:ext cx="8997287" cy="628552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707837" y="1657740"/>
              <a:ext cx="85351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Each group will be assigned a scenario to create a poster promoting the conservation of the countryside environment and wild animals</a:t>
              </a:r>
              <a:endParaRPr lang="zh-TW" altLang="en-US" sz="2000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9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49"/>
          <p:cNvSpPr/>
          <p:nvPr/>
        </p:nvSpPr>
        <p:spPr>
          <a:xfrm>
            <a:off x="522731" y="2889316"/>
            <a:ext cx="6259662" cy="3269230"/>
          </a:xfrm>
          <a:prstGeom prst="roundRect">
            <a:avLst>
              <a:gd name="adj" fmla="val 1441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cs typeface="Times New Roman" panose="02020603050405020304" pitchFamily="18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sz="2800" dirty="0">
                <a:cs typeface="Times New Roman" panose="02020603050405020304" pitchFamily="18" charset="0"/>
              </a:rPr>
              <a:t>Conclusion </a:t>
            </a:r>
            <a:endParaRPr lang="zh-HK" altLang="en-US" sz="2800" dirty="0">
              <a:cs typeface="Times New Roman" panose="02020603050405020304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314134" y="1405825"/>
            <a:ext cx="6111027" cy="4854394"/>
            <a:chOff x="4944237" y="1225918"/>
            <a:chExt cx="7247762" cy="5398357"/>
          </a:xfrm>
        </p:grpSpPr>
        <p:grpSp>
          <p:nvGrpSpPr>
            <p:cNvPr id="27" name="object 21"/>
            <p:cNvGrpSpPr/>
            <p:nvPr/>
          </p:nvGrpSpPr>
          <p:grpSpPr>
            <a:xfrm>
              <a:off x="4944237" y="1225918"/>
              <a:ext cx="7247762" cy="5398357"/>
              <a:chOff x="4944237" y="1225918"/>
              <a:chExt cx="7247762" cy="5398357"/>
            </a:xfrm>
          </p:grpSpPr>
          <p:pic>
            <p:nvPicPr>
              <p:cNvPr id="28" name="object 22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4237" y="1225918"/>
                <a:ext cx="7247762" cy="5398357"/>
              </a:xfrm>
              <a:prstGeom prst="rect">
                <a:avLst/>
              </a:prstGeom>
            </p:spPr>
          </p:pic>
          <p:sp>
            <p:nvSpPr>
              <p:cNvPr id="29" name="object 23"/>
              <p:cNvSpPr/>
              <p:nvPr/>
            </p:nvSpPr>
            <p:spPr>
              <a:xfrm>
                <a:off x="9804870" y="2218102"/>
                <a:ext cx="1751502" cy="755043"/>
              </a:xfrm>
              <a:custGeom>
                <a:avLst/>
                <a:gdLst/>
                <a:ahLst/>
                <a:cxnLst/>
                <a:rect l="l" t="t" r="r" b="b"/>
                <a:pathLst>
                  <a:path w="1515109" h="656589">
                    <a:moveTo>
                      <a:pt x="1514551" y="265176"/>
                    </a:moveTo>
                    <a:lnTo>
                      <a:pt x="1510284" y="217512"/>
                    </a:lnTo>
                    <a:lnTo>
                      <a:pt x="1497965" y="172656"/>
                    </a:lnTo>
                    <a:lnTo>
                      <a:pt x="1478356" y="131343"/>
                    </a:lnTo>
                    <a:lnTo>
                      <a:pt x="1452194" y="94335"/>
                    </a:lnTo>
                    <a:lnTo>
                      <a:pt x="1420228" y="62382"/>
                    </a:lnTo>
                    <a:lnTo>
                      <a:pt x="1383220" y="36220"/>
                    </a:lnTo>
                    <a:lnTo>
                      <a:pt x="1341920" y="16611"/>
                    </a:lnTo>
                    <a:lnTo>
                      <a:pt x="1297051" y="4292"/>
                    </a:lnTo>
                    <a:lnTo>
                      <a:pt x="1249400" y="25"/>
                    </a:lnTo>
                    <a:lnTo>
                      <a:pt x="265163" y="0"/>
                    </a:lnTo>
                    <a:lnTo>
                      <a:pt x="217500" y="4292"/>
                    </a:lnTo>
                    <a:lnTo>
                      <a:pt x="172643" y="16611"/>
                    </a:lnTo>
                    <a:lnTo>
                      <a:pt x="131330" y="36220"/>
                    </a:lnTo>
                    <a:lnTo>
                      <a:pt x="94322" y="62382"/>
                    </a:lnTo>
                    <a:lnTo>
                      <a:pt x="62357" y="94335"/>
                    </a:lnTo>
                    <a:lnTo>
                      <a:pt x="36195" y="131343"/>
                    </a:lnTo>
                    <a:lnTo>
                      <a:pt x="16586" y="172656"/>
                    </a:lnTo>
                    <a:lnTo>
                      <a:pt x="4267" y="217512"/>
                    </a:lnTo>
                    <a:lnTo>
                      <a:pt x="0" y="265176"/>
                    </a:lnTo>
                    <a:lnTo>
                      <a:pt x="4267" y="312839"/>
                    </a:lnTo>
                    <a:lnTo>
                      <a:pt x="16586" y="357708"/>
                    </a:lnTo>
                    <a:lnTo>
                      <a:pt x="36195" y="399008"/>
                    </a:lnTo>
                    <a:lnTo>
                      <a:pt x="62357" y="436016"/>
                    </a:lnTo>
                    <a:lnTo>
                      <a:pt x="94322" y="467982"/>
                    </a:lnTo>
                    <a:lnTo>
                      <a:pt x="131330" y="494144"/>
                    </a:lnTo>
                    <a:lnTo>
                      <a:pt x="159740" y="507644"/>
                    </a:lnTo>
                    <a:lnTo>
                      <a:pt x="137160" y="655967"/>
                    </a:lnTo>
                    <a:lnTo>
                      <a:pt x="357073" y="530339"/>
                    </a:lnTo>
                    <a:lnTo>
                      <a:pt x="1249387" y="530339"/>
                    </a:lnTo>
                    <a:lnTo>
                      <a:pt x="1297051" y="526072"/>
                    </a:lnTo>
                    <a:lnTo>
                      <a:pt x="1341920" y="513753"/>
                    </a:lnTo>
                    <a:lnTo>
                      <a:pt x="1383220" y="494144"/>
                    </a:lnTo>
                    <a:lnTo>
                      <a:pt x="1420228" y="467982"/>
                    </a:lnTo>
                    <a:lnTo>
                      <a:pt x="1452194" y="436016"/>
                    </a:lnTo>
                    <a:lnTo>
                      <a:pt x="1478356" y="399008"/>
                    </a:lnTo>
                    <a:lnTo>
                      <a:pt x="1497965" y="357708"/>
                    </a:lnTo>
                    <a:lnTo>
                      <a:pt x="1510284" y="312839"/>
                    </a:lnTo>
                    <a:lnTo>
                      <a:pt x="1514551" y="265176"/>
                    </a:lnTo>
                    <a:close/>
                  </a:path>
                </a:pathLst>
              </a:custGeom>
              <a:solidFill>
                <a:srgbClr val="034EA1"/>
              </a:solidFill>
            </p:spPr>
            <p:txBody>
              <a:bodyPr wrap="square" lIns="0" tIns="0" rIns="0" bIns="0" rtlCol="0"/>
              <a:lstStyle/>
              <a:p>
                <a:endParaRPr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object 23"/>
            <p:cNvSpPr txBox="1"/>
            <p:nvPr/>
          </p:nvSpPr>
          <p:spPr>
            <a:xfrm>
              <a:off x="9944365" y="2297625"/>
              <a:ext cx="1653322" cy="4249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GB" sz="1200" b="1" dirty="0">
                  <a:solidFill>
                    <a:schemeClr val="bg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Let’s learn about waste reduction!</a:t>
              </a:r>
              <a:endParaRPr sz="12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-312293" y="1753351"/>
            <a:ext cx="7226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>
              <a:spcBef>
                <a:spcPts val="1814"/>
              </a:spcBef>
            </a:pPr>
            <a:r>
              <a:rPr lang="en-GB" altLang="zh-TW" sz="28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“Plastic-Free Countryside Activities” and “Take Your Litter Home”!</a:t>
            </a:r>
            <a:endParaRPr lang="zh-TW" altLang="en-US" sz="2800" b="1" spc="-20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78" y="3169714"/>
            <a:ext cx="610935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en-GB" altLang="zh-TW" sz="20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We should cherish the natural environment, keep the countryside clean, and protect wild animals</a:t>
            </a:r>
          </a:p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en-GB" altLang="zh-TW" sz="20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Before hiking, plan ahead and practice waste reduction at source</a:t>
            </a:r>
          </a:p>
          <a:p>
            <a:pPr marL="1014095" indent="-342900">
              <a:spcBef>
                <a:spcPts val="1814"/>
              </a:spcBef>
              <a:buFont typeface="Arial" panose="020B0604020202020204" pitchFamily="34" charset="0"/>
              <a:buChar char="•"/>
            </a:pPr>
            <a:r>
              <a:rPr lang="en-GB" altLang="zh-TW" sz="20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Remember to take recyclables with you for clean recycling during hiking</a:t>
            </a:r>
            <a:endParaRPr lang="zh-TW" altLang="en-US" sz="2000" b="1" spc="-20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>
                <a:ea typeface="+mj-ea"/>
                <a:cs typeface="Times New Roman" panose="02020603050405020304" pitchFamily="18" charset="0"/>
              </a:rPr>
              <a:t>What is this place?</a:t>
            </a:r>
            <a:endParaRPr lang="zh-TW" altLang="en-US" sz="2800" dirty="0"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" name="Freeform 7"/>
          <p:cNvSpPr/>
          <p:nvPr/>
        </p:nvSpPr>
        <p:spPr>
          <a:xfrm>
            <a:off x="426689" y="1932215"/>
            <a:ext cx="7064275" cy="4464590"/>
          </a:xfrm>
          <a:prstGeom prst="roundRect">
            <a:avLst>
              <a:gd name="adj" fmla="val 4192"/>
            </a:avLst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9160330" y="1832695"/>
            <a:ext cx="1551214" cy="1730050"/>
            <a:chOff x="13716000" y="1790700"/>
            <a:chExt cx="3444485" cy="3988836"/>
          </a:xfrm>
        </p:grpSpPr>
        <p:sp>
          <p:nvSpPr>
            <p:cNvPr id="48" name="Freeform 2"/>
            <p:cNvSpPr/>
            <p:nvPr/>
          </p:nvSpPr>
          <p:spPr>
            <a:xfrm>
              <a:off x="14270412" y="4059333"/>
              <a:ext cx="2425928" cy="1720203"/>
            </a:xfrm>
            <a:custGeom>
              <a:avLst/>
              <a:gdLst/>
              <a:ahLst/>
              <a:cxnLst/>
              <a:rect l="l" t="t" r="r" b="b"/>
              <a:pathLst>
                <a:path w="2425928" h="1720203">
                  <a:moveTo>
                    <a:pt x="0" y="0"/>
                  </a:moveTo>
                  <a:lnTo>
                    <a:pt x="2425927" y="0"/>
                  </a:lnTo>
                  <a:lnTo>
                    <a:pt x="2425927" y="1720203"/>
                  </a:lnTo>
                  <a:lnTo>
                    <a:pt x="0" y="1720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3"/>
            <p:cNvSpPr/>
            <p:nvPr/>
          </p:nvSpPr>
          <p:spPr>
            <a:xfrm flipH="1">
              <a:off x="13716000" y="1790700"/>
              <a:ext cx="3444485" cy="3363070"/>
            </a:xfrm>
            <a:custGeom>
              <a:avLst/>
              <a:gdLst/>
              <a:ahLst/>
              <a:cxnLst/>
              <a:rect l="l" t="t" r="r" b="b"/>
              <a:pathLst>
                <a:path w="3444485" h="3363070">
                  <a:moveTo>
                    <a:pt x="3444486" y="0"/>
                  </a:moveTo>
                  <a:lnTo>
                    <a:pt x="0" y="0"/>
                  </a:lnTo>
                  <a:lnTo>
                    <a:pt x="0" y="3363070"/>
                  </a:lnTo>
                  <a:lnTo>
                    <a:pt x="3444486" y="3363070"/>
                  </a:lnTo>
                  <a:lnTo>
                    <a:pt x="3444486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Freeform 7"/>
          <p:cNvSpPr/>
          <p:nvPr/>
        </p:nvSpPr>
        <p:spPr>
          <a:xfrm>
            <a:off x="7741890" y="3818189"/>
            <a:ext cx="4080118" cy="2578616"/>
          </a:xfrm>
          <a:prstGeom prst="roundRect">
            <a:avLst>
              <a:gd name="adj" fmla="val 5451"/>
            </a:avLst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HK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BB3A7-7352-93CB-1FFA-ABDAB7F1D74C}"/>
              </a:ext>
            </a:extLst>
          </p:cNvPr>
          <p:cNvSpPr/>
          <p:nvPr/>
        </p:nvSpPr>
        <p:spPr>
          <a:xfrm>
            <a:off x="546409" y="312234"/>
            <a:ext cx="635619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9D676-4304-6219-67C3-19D608F474C5}"/>
              </a:ext>
            </a:extLst>
          </p:cNvPr>
          <p:cNvSpPr/>
          <p:nvPr/>
        </p:nvSpPr>
        <p:spPr>
          <a:xfrm>
            <a:off x="1568606" y="314094"/>
            <a:ext cx="1442223" cy="301083"/>
          </a:xfrm>
          <a:prstGeom prst="rect">
            <a:avLst/>
          </a:prstGeom>
          <a:solidFill>
            <a:srgbClr val="034E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cs typeface="Times New Roman" panose="02020603050405020304" pitchFamily="18" charset="0"/>
              </a:rPr>
              <a:t>Enjoy Plastic-Free Countryside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5A10E-D012-FF5C-6751-5631FD7863DB}"/>
              </a:ext>
            </a:extLst>
          </p:cNvPr>
          <p:cNvSpPr txBox="1"/>
          <p:nvPr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58DD65-7D45-1F33-217B-05868F01293C}"/>
              </a:ext>
            </a:extLst>
          </p:cNvPr>
          <p:cNvSpPr/>
          <p:nvPr/>
        </p:nvSpPr>
        <p:spPr>
          <a:xfrm>
            <a:off x="10872439" y="312234"/>
            <a:ext cx="773152" cy="3154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ECBD6E-7F49-BD27-2ABD-846FC291B81C}"/>
              </a:ext>
            </a:extLst>
          </p:cNvPr>
          <p:cNvSpPr txBox="1"/>
          <p:nvPr/>
        </p:nvSpPr>
        <p:spPr>
          <a:xfrm>
            <a:off x="10872440" y="322694"/>
            <a:ext cx="773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8B6"/>
                </a:solidFill>
                <a:cs typeface="Times New Roman" panose="02020603050405020304" pitchFamily="18" charset="0"/>
              </a:rPr>
              <a:t>Lead-in</a:t>
            </a:r>
            <a:endParaRPr lang="en-US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4">
            <a:extLst>
              <a:ext uri="{FF2B5EF4-FFF2-40B4-BE49-F238E27FC236}">
                <a16:creationId xmlns:a16="http://schemas.microsoft.com/office/drawing/2014/main" id="{FE6F68C8-58BA-3ABD-F98F-1806D1D2AD81}"/>
              </a:ext>
            </a:extLst>
          </p:cNvPr>
          <p:cNvSpPr/>
          <p:nvPr/>
        </p:nvSpPr>
        <p:spPr>
          <a:xfrm>
            <a:off x="7032171" y="2288709"/>
            <a:ext cx="5018308" cy="64800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032171" y="3039992"/>
            <a:ext cx="5018308" cy="639330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cs typeface="Times New Roman" panose="02020603050405020304" pitchFamily="18" charset="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0380661" cy="375730"/>
          </a:xfrm>
        </p:spPr>
        <p:txBody>
          <a:bodyPr/>
          <a:lstStyle/>
          <a:p>
            <a:r>
              <a:rPr lang="en-GB" sz="2800" dirty="0">
                <a:cs typeface="Times New Roman" panose="02020603050405020304" pitchFamily="18" charset="0"/>
              </a:rPr>
              <a:t>Impacts of plastic waste on the natural environment</a:t>
            </a:r>
            <a:endParaRPr lang="zh-TW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25061" y="1649512"/>
            <a:ext cx="468632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en-US" altLang="zh-HK" sz="36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Think about it</a:t>
            </a:r>
            <a:endParaRPr lang="zh-HK" altLang="en-US" sz="3600" b="1" spc="-20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1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3" name="Freeform 8"/>
          <p:cNvSpPr>
            <a:spLocks noChangeAspect="1"/>
          </p:cNvSpPr>
          <p:nvPr/>
        </p:nvSpPr>
        <p:spPr>
          <a:xfrm>
            <a:off x="391478" y="2424807"/>
            <a:ext cx="6439266" cy="4048724"/>
          </a:xfrm>
          <a:prstGeom prst="roundRect">
            <a:avLst>
              <a:gd name="adj" fmla="val 5318"/>
            </a:avLst>
          </a:prstGeom>
          <a:blipFill>
            <a:blip r:embed="rId4"/>
            <a:stretch>
              <a:fillRect r="-8088" b="-2237"/>
            </a:stretch>
          </a:blipFill>
        </p:spPr>
        <p:txBody>
          <a:bodyPr/>
          <a:lstStyle/>
          <a:p>
            <a:endParaRPr lang="zh-HK" altLang="en-US" dirty="0">
              <a:cs typeface="Times New Roman" panose="02020603050405020304" pitchFamily="18" charset="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7821975" y="3988372"/>
            <a:ext cx="2866079" cy="2485159"/>
            <a:chOff x="12915685" y="5688958"/>
            <a:chExt cx="5000488" cy="4018788"/>
          </a:xfrm>
        </p:grpSpPr>
        <p:sp>
          <p:nvSpPr>
            <p:cNvPr id="46" name="Freeform 3"/>
            <p:cNvSpPr/>
            <p:nvPr/>
          </p:nvSpPr>
          <p:spPr>
            <a:xfrm>
              <a:off x="13164270" y="7773772"/>
              <a:ext cx="4612942" cy="1616931"/>
            </a:xfrm>
            <a:custGeom>
              <a:avLst/>
              <a:gdLst/>
              <a:ahLst/>
              <a:cxnLst/>
              <a:rect l="l" t="t" r="r" b="b"/>
              <a:pathLst>
                <a:path w="3647797" h="1616931">
                  <a:moveTo>
                    <a:pt x="0" y="0"/>
                  </a:moveTo>
                  <a:lnTo>
                    <a:pt x="3647797" y="0"/>
                  </a:lnTo>
                  <a:lnTo>
                    <a:pt x="3647797" y="1616931"/>
                  </a:lnTo>
                  <a:lnTo>
                    <a:pt x="0" y="1616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47" name="Freeform 4"/>
            <p:cNvSpPr/>
            <p:nvPr/>
          </p:nvSpPr>
          <p:spPr>
            <a:xfrm rot="359970">
              <a:off x="16395385" y="5688958"/>
              <a:ext cx="1236985" cy="2836402"/>
            </a:xfrm>
            <a:custGeom>
              <a:avLst/>
              <a:gdLst/>
              <a:ahLst/>
              <a:cxnLst/>
              <a:rect l="l" t="t" r="r" b="b"/>
              <a:pathLst>
                <a:path w="1236985" h="2836402">
                  <a:moveTo>
                    <a:pt x="0" y="0"/>
                  </a:moveTo>
                  <a:lnTo>
                    <a:pt x="1236985" y="0"/>
                  </a:lnTo>
                  <a:lnTo>
                    <a:pt x="1236985" y="2836402"/>
                  </a:lnTo>
                  <a:lnTo>
                    <a:pt x="0" y="283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48" name="Freeform 5"/>
            <p:cNvSpPr/>
            <p:nvPr/>
          </p:nvSpPr>
          <p:spPr>
            <a:xfrm>
              <a:off x="15486665" y="5821851"/>
              <a:ext cx="1157165" cy="2350577"/>
            </a:xfrm>
            <a:custGeom>
              <a:avLst/>
              <a:gdLst/>
              <a:ahLst/>
              <a:cxnLst/>
              <a:rect l="l" t="t" r="r" b="b"/>
              <a:pathLst>
                <a:path w="1157165" h="2350577">
                  <a:moveTo>
                    <a:pt x="0" y="0"/>
                  </a:moveTo>
                  <a:lnTo>
                    <a:pt x="1157165" y="0"/>
                  </a:lnTo>
                  <a:lnTo>
                    <a:pt x="1157165" y="2350577"/>
                  </a:lnTo>
                  <a:lnTo>
                    <a:pt x="0" y="235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l="-311" t="-20658" r="-174986" b="-45353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5685" y="6509866"/>
              <a:ext cx="2212341" cy="2527812"/>
            </a:xfrm>
            <a:prstGeom prst="rect">
              <a:avLst/>
            </a:prstGeom>
          </p:spPr>
        </p:pic>
        <p:pic>
          <p:nvPicPr>
            <p:cNvPr id="50" name="Picture 2" descr="つぶした空き缶のイラスト（ゴミ出し）">
              <a:extLst>
                <a:ext uri="{FF2B5EF4-FFF2-40B4-BE49-F238E27FC236}">
                  <a16:creationId xmlns:a16="http://schemas.microsoft.com/office/drawing/2014/main" id="{199A4139-823B-BF8B-9421-34B85F4AE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725059" y="7856152"/>
              <a:ext cx="785390" cy="76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496021" y="8122649"/>
              <a:ext cx="3420152" cy="1585097"/>
            </a:xfrm>
            <a:prstGeom prst="rect">
              <a:avLst/>
            </a:prstGeom>
          </p:spPr>
        </p:pic>
      </p:grpSp>
      <p:sp>
        <p:nvSpPr>
          <p:cNvPr id="54" name="橢圓 53"/>
          <p:cNvSpPr/>
          <p:nvPr/>
        </p:nvSpPr>
        <p:spPr>
          <a:xfrm>
            <a:off x="7190725" y="2488893"/>
            <a:ext cx="306965" cy="30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489401" y="2305551"/>
            <a:ext cx="431112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What is the brown cattle eating in the picture?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512575" y="3063395"/>
            <a:ext cx="428794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Why do these appear in the natural environment?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92455" y="24572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1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190725" y="3198626"/>
            <a:ext cx="306965" cy="30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900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91653" y="316696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2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07393" y="1030095"/>
            <a:ext cx="11429200" cy="314039"/>
          </a:xfrm>
        </p:spPr>
        <p:txBody>
          <a:bodyPr/>
          <a:lstStyle/>
          <a:p>
            <a:r>
              <a:rPr lang="en-GB" sz="2800" dirty="0">
                <a:cs typeface="Times New Roman" panose="02020603050405020304" pitchFamily="18" charset="0"/>
              </a:rPr>
              <a:t>Impacts of plastic waste on the </a:t>
            </a:r>
            <a:r>
              <a:rPr lang="en-GB" sz="2800" dirty="0" smtClean="0">
                <a:cs typeface="Times New Roman" panose="02020603050405020304" pitchFamily="18" charset="0"/>
              </a:rPr>
              <a:t>natural environment</a:t>
            </a:r>
            <a:endParaRPr lang="zh-TW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41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325061" y="1649512"/>
            <a:ext cx="213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en-US" altLang="zh-HK" sz="24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Think about it</a:t>
            </a:r>
            <a:endParaRPr lang="zh-HK" altLang="en-US" sz="2400" b="1" spc="-20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199006" y="4579119"/>
            <a:ext cx="2735197" cy="2027474"/>
            <a:chOff x="12580969" y="6022091"/>
            <a:chExt cx="5316228" cy="3857861"/>
          </a:xfrm>
        </p:grpSpPr>
        <p:sp>
          <p:nvSpPr>
            <p:cNvPr id="19" name="Freeform 3"/>
            <p:cNvSpPr/>
            <p:nvPr/>
          </p:nvSpPr>
          <p:spPr>
            <a:xfrm>
              <a:off x="14249400" y="8263021"/>
              <a:ext cx="3647797" cy="1616931"/>
            </a:xfrm>
            <a:custGeom>
              <a:avLst/>
              <a:gdLst/>
              <a:ahLst/>
              <a:cxnLst/>
              <a:rect l="l" t="t" r="r" b="b"/>
              <a:pathLst>
                <a:path w="3647797" h="1616931">
                  <a:moveTo>
                    <a:pt x="0" y="0"/>
                  </a:moveTo>
                  <a:lnTo>
                    <a:pt x="3647797" y="0"/>
                  </a:lnTo>
                  <a:lnTo>
                    <a:pt x="3647797" y="1616931"/>
                  </a:lnTo>
                  <a:lnTo>
                    <a:pt x="0" y="1616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"/>
            <p:cNvSpPr/>
            <p:nvPr/>
          </p:nvSpPr>
          <p:spPr>
            <a:xfrm rot="240148">
              <a:off x="16610225" y="6022091"/>
              <a:ext cx="1236985" cy="2836402"/>
            </a:xfrm>
            <a:custGeom>
              <a:avLst/>
              <a:gdLst/>
              <a:ahLst/>
              <a:cxnLst/>
              <a:rect l="l" t="t" r="r" b="b"/>
              <a:pathLst>
                <a:path w="1236985" h="2836402">
                  <a:moveTo>
                    <a:pt x="0" y="0"/>
                  </a:moveTo>
                  <a:lnTo>
                    <a:pt x="1236985" y="0"/>
                  </a:lnTo>
                  <a:lnTo>
                    <a:pt x="1236985" y="2836402"/>
                  </a:lnTo>
                  <a:lnTo>
                    <a:pt x="0" y="283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"/>
            <p:cNvSpPr/>
            <p:nvPr/>
          </p:nvSpPr>
          <p:spPr>
            <a:xfrm>
              <a:off x="15518463" y="6565673"/>
              <a:ext cx="1157165" cy="2350577"/>
            </a:xfrm>
            <a:custGeom>
              <a:avLst/>
              <a:gdLst/>
              <a:ahLst/>
              <a:cxnLst/>
              <a:rect l="l" t="t" r="r" b="b"/>
              <a:pathLst>
                <a:path w="1157165" h="2350577">
                  <a:moveTo>
                    <a:pt x="0" y="0"/>
                  </a:moveTo>
                  <a:lnTo>
                    <a:pt x="1157165" y="0"/>
                  </a:lnTo>
                  <a:lnTo>
                    <a:pt x="1157165" y="2350577"/>
                  </a:lnTo>
                  <a:lnTo>
                    <a:pt x="0" y="235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311" t="-20658" r="-174986" b="-45353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" descr="和牛のイラスト（褐毛和種）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0969" y="7430126"/>
              <a:ext cx="2857501" cy="2047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63B9147-7A9A-593E-A0D6-DA3EE3DDA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46725">
              <a:off x="15302604" y="8936306"/>
              <a:ext cx="540855" cy="843887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19560" y="8622001"/>
              <a:ext cx="990600" cy="898970"/>
            </a:xfrm>
            <a:prstGeom prst="rect">
              <a:avLst/>
            </a:prstGeom>
          </p:spPr>
        </p:pic>
      </p:grpSp>
      <p:sp>
        <p:nvSpPr>
          <p:cNvPr id="5" name="圓角矩形 4"/>
          <p:cNvSpPr/>
          <p:nvPr/>
        </p:nvSpPr>
        <p:spPr>
          <a:xfrm>
            <a:off x="1257798" y="2501480"/>
            <a:ext cx="2695691" cy="1857332"/>
          </a:xfrm>
          <a:prstGeom prst="roundRect">
            <a:avLst>
              <a:gd name="adj" fmla="val 7590"/>
            </a:avLst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8" name="圓角矩形 7" descr="https://today-obs.line-scdn.net/0h9np3Ozn3ZkFNSnHlSz4ZFnUcajB-LHxIbyt9IW5LPyVjZnJDJHg1ImEebW1pfiQWbXwscmpMOiQ3LnMeIw/w1200"/>
          <p:cNvSpPr/>
          <p:nvPr/>
        </p:nvSpPr>
        <p:spPr>
          <a:xfrm>
            <a:off x="4748155" y="2501480"/>
            <a:ext cx="2695691" cy="1857332"/>
          </a:xfrm>
          <a:prstGeom prst="roundRect">
            <a:avLst>
              <a:gd name="adj" fmla="val 8760"/>
            </a:avLst>
          </a:prstGeom>
          <a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10" name="圓角矩形 9" descr="https://today-obs.line-scdn.net/0hdRZ7rq0FO31nTizZYTpEKl8YNwxUKCF0RX93GEocNUhJYiwiWyhoHhIcYVFDdnQuRyF0TEEcNR4efnspCA/w1200"/>
          <p:cNvSpPr/>
          <p:nvPr/>
        </p:nvSpPr>
        <p:spPr>
          <a:xfrm>
            <a:off x="8238512" y="2501480"/>
            <a:ext cx="2695691" cy="1857332"/>
          </a:xfrm>
          <a:prstGeom prst="roundRect">
            <a:avLst>
              <a:gd name="adj" fmla="val 7387"/>
            </a:avLst>
          </a:prstGeom>
          <a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748154" y="4664190"/>
            <a:ext cx="2695691" cy="1857332"/>
          </a:xfrm>
          <a:prstGeom prst="roundRect">
            <a:avLst>
              <a:gd name="adj" fmla="val 6410"/>
            </a:avLst>
          </a:prstGeom>
          <a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257797" y="4664190"/>
            <a:ext cx="2695691" cy="1857332"/>
          </a:xfrm>
          <a:prstGeom prst="roundRect">
            <a:avLst>
              <a:gd name="adj" fmla="val 7394"/>
            </a:avLst>
          </a:prstGeom>
          <a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/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grpSp>
        <p:nvGrpSpPr>
          <p:cNvPr id="79" name="群組 78"/>
          <p:cNvGrpSpPr/>
          <p:nvPr/>
        </p:nvGrpSpPr>
        <p:grpSpPr>
          <a:xfrm>
            <a:off x="2196203" y="1703589"/>
            <a:ext cx="9049724" cy="634485"/>
            <a:chOff x="3164113" y="1793346"/>
            <a:chExt cx="9049724" cy="634485"/>
          </a:xfrm>
        </p:grpSpPr>
        <p:sp>
          <p:nvSpPr>
            <p:cNvPr id="72" name="圓角矩形 71"/>
            <p:cNvSpPr/>
            <p:nvPr/>
          </p:nvSpPr>
          <p:spPr>
            <a:xfrm>
              <a:off x="3164113" y="1793346"/>
              <a:ext cx="8968016" cy="613514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73" name="橢圓 72"/>
            <p:cNvSpPr/>
            <p:nvPr/>
          </p:nvSpPr>
          <p:spPr>
            <a:xfrm>
              <a:off x="3325598" y="1920609"/>
              <a:ext cx="359425" cy="3589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1900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3659559" y="1822537"/>
              <a:ext cx="3243099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altLang="zh-HK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What kind of litter is in the natural environment?</a:t>
              </a:r>
              <a:endParaRPr lang="zh-HK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7364437" y="1815423"/>
              <a:ext cx="4849400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GB" altLang="zh-TW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What are the impacts of such </a:t>
              </a:r>
              <a:r>
                <a:rPr lang="en-GB" altLang="zh-HK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litter</a:t>
              </a:r>
              <a:r>
                <a:rPr lang="en-GB" altLang="zh-TW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 on the environment and wild animals?</a:t>
              </a:r>
              <a:endParaRPr lang="zh-HK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389310" y="1814812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1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橢圓 72">
            <a:extLst>
              <a:ext uri="{FF2B5EF4-FFF2-40B4-BE49-F238E27FC236}">
                <a16:creationId xmlns:a16="http://schemas.microsoft.com/office/drawing/2014/main" id="{7712B5E6-C2C2-2CD4-1994-6702ACED86F7}"/>
              </a:ext>
            </a:extLst>
          </p:cNvPr>
          <p:cNvSpPr/>
          <p:nvPr/>
        </p:nvSpPr>
        <p:spPr>
          <a:xfrm>
            <a:off x="6016456" y="1836873"/>
            <a:ext cx="359425" cy="3589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2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/>
          <a:stretch/>
        </p:blipFill>
        <p:spPr>
          <a:xfrm>
            <a:off x="0" y="1520575"/>
            <a:ext cx="12191999" cy="61928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pSp>
        <p:nvGrpSpPr>
          <p:cNvPr id="60" name="群組 59"/>
          <p:cNvGrpSpPr/>
          <p:nvPr/>
        </p:nvGrpSpPr>
        <p:grpSpPr>
          <a:xfrm>
            <a:off x="325061" y="1649512"/>
            <a:ext cx="5108330" cy="669414"/>
            <a:chOff x="325061" y="1649512"/>
            <a:chExt cx="5108330" cy="669414"/>
          </a:xfrm>
        </p:grpSpPr>
        <p:sp>
          <p:nvSpPr>
            <p:cNvPr id="58" name="矩形 57"/>
            <p:cNvSpPr/>
            <p:nvPr/>
          </p:nvSpPr>
          <p:spPr>
            <a:xfrm>
              <a:off x="325061" y="1649512"/>
              <a:ext cx="5108330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71195" algn="l">
                <a:spcBef>
                  <a:spcPts val="1814"/>
                </a:spcBef>
              </a:pPr>
              <a:r>
                <a:rPr lang="en-US" altLang="zh-HK" sz="3600" b="1" spc="-20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Think about it</a:t>
              </a:r>
              <a:endParaRPr lang="zh-HK" altLang="en-US" sz="36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5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181" y="1649512"/>
              <a:ext cx="504682" cy="579852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2399820" y="2318926"/>
            <a:ext cx="7558757" cy="1728082"/>
            <a:chOff x="2343998" y="3191468"/>
            <a:chExt cx="4565098" cy="104367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998" y="3191468"/>
              <a:ext cx="4565098" cy="1043672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026637" y="3354760"/>
              <a:ext cx="3882459" cy="650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TW" sz="3200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What are the ways to keep the countryside clean?</a:t>
              </a:r>
              <a:endParaRPr lang="zh-TW" altLang="en-US" sz="3200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標題 5">
            <a:extLst>
              <a:ext uri="{FF2B5EF4-FFF2-40B4-BE49-F238E27FC236}">
                <a16:creationId xmlns:a16="http://schemas.microsoft.com/office/drawing/2014/main" id="{CD6CD86B-7F0C-E5DD-2117-8A3CA125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92" y="1030095"/>
            <a:ext cx="11632059" cy="381573"/>
          </a:xfrm>
        </p:spPr>
        <p:txBody>
          <a:bodyPr/>
          <a:lstStyle/>
          <a:p>
            <a:r>
              <a:rPr lang="en-GB" altLang="zh-TW" sz="2800" dirty="0">
                <a:latin typeface="+mn-lt"/>
                <a:cs typeface="Times New Roman" panose="02020603050405020304" pitchFamily="18" charset="0"/>
              </a:rPr>
              <a:t>“Plastic-Free Countryside Activities” and “Take Your Litter Home”</a:t>
            </a:r>
            <a:endParaRPr lang="zh-TW" altLang="en-US" sz="2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>
                <a:latin typeface="+mn-lt"/>
                <a:cs typeface="Times New Roman" panose="02020603050405020304" pitchFamily="18" charset="0"/>
              </a:rPr>
              <a:t>Ways to keep the countryside clean</a:t>
            </a:r>
            <a:endParaRPr lang="zh-HK" altLang="en-US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6" name="bg object 16"/>
          <p:cNvSpPr/>
          <p:nvPr/>
        </p:nvSpPr>
        <p:spPr>
          <a:xfrm>
            <a:off x="4533071" y="1659222"/>
            <a:ext cx="3063600" cy="547200"/>
          </a:xfrm>
          <a:custGeom>
            <a:avLst/>
            <a:gdLst/>
            <a:ahLst/>
            <a:cxnLst/>
            <a:rect l="l" t="t" r="r" b="b"/>
            <a:pathLst>
              <a:path w="3611245" h="609600">
                <a:moveTo>
                  <a:pt x="3509186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0" y="62049"/>
                </a:lnTo>
                <a:lnTo>
                  <a:pt x="3581026" y="29756"/>
                </a:lnTo>
                <a:lnTo>
                  <a:pt x="3548731" y="7983"/>
                </a:lnTo>
                <a:lnTo>
                  <a:pt x="3509186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pic>
        <p:nvPicPr>
          <p:cNvPr id="188" name="object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070" y="2031950"/>
            <a:ext cx="3060000" cy="1980000"/>
          </a:xfrm>
          <a:prstGeom prst="rect">
            <a:avLst/>
          </a:prstGeom>
        </p:spPr>
      </p:pic>
      <p:sp>
        <p:nvSpPr>
          <p:cNvPr id="208" name="object 5"/>
          <p:cNvSpPr>
            <a:spLocks/>
          </p:cNvSpPr>
          <p:nvPr/>
        </p:nvSpPr>
        <p:spPr>
          <a:xfrm>
            <a:off x="7983483" y="1659222"/>
            <a:ext cx="3339253" cy="471133"/>
          </a:xfrm>
          <a:custGeom>
            <a:avLst/>
            <a:gdLst/>
            <a:ahLst/>
            <a:cxnLst/>
            <a:rect l="l" t="t" r="r" b="b"/>
            <a:pathLst>
              <a:path w="3611244" h="609600">
                <a:moveTo>
                  <a:pt x="3509191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1" y="62049"/>
                </a:lnTo>
                <a:lnTo>
                  <a:pt x="3581029" y="29756"/>
                </a:lnTo>
                <a:lnTo>
                  <a:pt x="3548736" y="7983"/>
                </a:lnTo>
                <a:lnTo>
                  <a:pt x="3509191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pic>
        <p:nvPicPr>
          <p:cNvPr id="191" name="object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881" y="2024893"/>
            <a:ext cx="3339253" cy="1980000"/>
          </a:xfrm>
          <a:prstGeom prst="rect">
            <a:avLst/>
          </a:prstGeom>
        </p:spPr>
      </p:pic>
      <p:sp>
        <p:nvSpPr>
          <p:cNvPr id="206" name="object 10"/>
          <p:cNvSpPr/>
          <p:nvPr/>
        </p:nvSpPr>
        <p:spPr>
          <a:xfrm>
            <a:off x="796455" y="1659220"/>
            <a:ext cx="3335758" cy="547200"/>
          </a:xfrm>
          <a:custGeom>
            <a:avLst/>
            <a:gdLst/>
            <a:ahLst/>
            <a:cxnLst/>
            <a:rect l="l" t="t" r="r" b="b"/>
            <a:pathLst>
              <a:path w="3611245" h="609600">
                <a:moveTo>
                  <a:pt x="3509186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10785" y="609546"/>
                </a:lnTo>
                <a:lnTo>
                  <a:pt x="3610785" y="101593"/>
                </a:lnTo>
                <a:lnTo>
                  <a:pt x="3602800" y="62049"/>
                </a:lnTo>
                <a:lnTo>
                  <a:pt x="3581026" y="29756"/>
                </a:lnTo>
                <a:lnTo>
                  <a:pt x="3548731" y="7983"/>
                </a:lnTo>
                <a:lnTo>
                  <a:pt x="3509186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pic>
        <p:nvPicPr>
          <p:cNvPr id="194" name="object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55" y="2024892"/>
            <a:ext cx="3335759" cy="1980000"/>
          </a:xfrm>
          <a:prstGeom prst="rect">
            <a:avLst/>
          </a:prstGeom>
        </p:spPr>
      </p:pic>
      <p:sp>
        <p:nvSpPr>
          <p:cNvPr id="204" name="object 16"/>
          <p:cNvSpPr/>
          <p:nvPr/>
        </p:nvSpPr>
        <p:spPr>
          <a:xfrm>
            <a:off x="2767875" y="4267057"/>
            <a:ext cx="3060000" cy="547200"/>
          </a:xfrm>
          <a:custGeom>
            <a:avLst/>
            <a:gdLst/>
            <a:ahLst/>
            <a:cxnLst/>
            <a:rect l="l" t="t" r="r" b="b"/>
            <a:pathLst>
              <a:path w="3608704" h="609600">
                <a:moveTo>
                  <a:pt x="3506610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08204" y="609546"/>
                </a:lnTo>
                <a:lnTo>
                  <a:pt x="3608204" y="101593"/>
                </a:lnTo>
                <a:lnTo>
                  <a:pt x="3600220" y="62049"/>
                </a:lnTo>
                <a:lnTo>
                  <a:pt x="3578447" y="29756"/>
                </a:lnTo>
                <a:lnTo>
                  <a:pt x="3546155" y="7983"/>
                </a:lnTo>
                <a:lnTo>
                  <a:pt x="350661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sp>
        <p:nvSpPr>
          <p:cNvPr id="203" name="object 15"/>
          <p:cNvSpPr/>
          <p:nvPr/>
        </p:nvSpPr>
        <p:spPr>
          <a:xfrm>
            <a:off x="2768367" y="4641097"/>
            <a:ext cx="3063600" cy="1980000"/>
          </a:xfrm>
          <a:custGeom>
            <a:avLst/>
            <a:gdLst/>
            <a:ahLst/>
            <a:cxnLst/>
            <a:rect l="l" t="t" r="r" b="b"/>
            <a:pathLst>
              <a:path w="3616325" h="2494915">
                <a:moveTo>
                  <a:pt x="3615952" y="0"/>
                </a:moveTo>
                <a:lnTo>
                  <a:pt x="0" y="0"/>
                </a:lnTo>
                <a:lnTo>
                  <a:pt x="0" y="2339761"/>
                </a:lnTo>
                <a:lnTo>
                  <a:pt x="7884" y="2388642"/>
                </a:lnTo>
                <a:lnTo>
                  <a:pt x="29838" y="2431095"/>
                </a:lnTo>
                <a:lnTo>
                  <a:pt x="63314" y="2464572"/>
                </a:lnTo>
                <a:lnTo>
                  <a:pt x="105765" y="2486526"/>
                </a:lnTo>
                <a:lnTo>
                  <a:pt x="154644" y="2494410"/>
                </a:lnTo>
                <a:lnTo>
                  <a:pt x="3461302" y="2494410"/>
                </a:lnTo>
                <a:lnTo>
                  <a:pt x="3510184" y="2486526"/>
                </a:lnTo>
                <a:lnTo>
                  <a:pt x="3552637" y="2464572"/>
                </a:lnTo>
                <a:lnTo>
                  <a:pt x="3586114" y="2431095"/>
                </a:lnTo>
                <a:lnTo>
                  <a:pt x="3608068" y="2388642"/>
                </a:lnTo>
                <a:lnTo>
                  <a:pt x="3615952" y="2339761"/>
                </a:lnTo>
                <a:lnTo>
                  <a:pt x="3615952" y="0"/>
                </a:lnTo>
                <a:close/>
              </a:path>
            </a:pathLst>
          </a:custGeom>
          <a:solidFill>
            <a:srgbClr val="B9BAB9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pic>
        <p:nvPicPr>
          <p:cNvPr id="197" name="object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67" y="4883122"/>
            <a:ext cx="1521616" cy="1669110"/>
          </a:xfrm>
          <a:prstGeom prst="rect">
            <a:avLst/>
          </a:prstGeom>
        </p:spPr>
      </p:pic>
      <p:sp>
        <p:nvSpPr>
          <p:cNvPr id="201" name="object 21"/>
          <p:cNvSpPr/>
          <p:nvPr/>
        </p:nvSpPr>
        <p:spPr>
          <a:xfrm>
            <a:off x="6284466" y="4273474"/>
            <a:ext cx="3060000" cy="547200"/>
          </a:xfrm>
          <a:custGeom>
            <a:avLst/>
            <a:gdLst/>
            <a:ahLst/>
            <a:cxnLst/>
            <a:rect l="l" t="t" r="r" b="b"/>
            <a:pathLst>
              <a:path w="3608705" h="609600">
                <a:moveTo>
                  <a:pt x="3506610" y="0"/>
                </a:moveTo>
                <a:lnTo>
                  <a:pt x="101593" y="0"/>
                </a:lnTo>
                <a:lnTo>
                  <a:pt x="62049" y="7983"/>
                </a:lnTo>
                <a:lnTo>
                  <a:pt x="29756" y="29756"/>
                </a:lnTo>
                <a:lnTo>
                  <a:pt x="7983" y="62049"/>
                </a:lnTo>
                <a:lnTo>
                  <a:pt x="0" y="101593"/>
                </a:lnTo>
                <a:lnTo>
                  <a:pt x="0" y="609546"/>
                </a:lnTo>
                <a:lnTo>
                  <a:pt x="3608204" y="609546"/>
                </a:lnTo>
                <a:lnTo>
                  <a:pt x="3608204" y="101593"/>
                </a:lnTo>
                <a:lnTo>
                  <a:pt x="3600220" y="62049"/>
                </a:lnTo>
                <a:lnTo>
                  <a:pt x="3578447" y="29756"/>
                </a:lnTo>
                <a:lnTo>
                  <a:pt x="3546155" y="7983"/>
                </a:lnTo>
                <a:lnTo>
                  <a:pt x="3506610" y="0"/>
                </a:lnTo>
                <a:close/>
              </a:path>
            </a:pathLst>
          </a:custGeom>
          <a:solidFill>
            <a:srgbClr val="034EA0"/>
          </a:solidFill>
        </p:spPr>
        <p:txBody>
          <a:bodyPr wrap="square" lIns="0" tIns="0" rIns="0" bIns="0" rtlCol="0"/>
          <a:lstStyle/>
          <a:p>
            <a:endParaRPr>
              <a:cs typeface="Times New Roman" panose="02020603050405020304" pitchFamily="18" charset="0"/>
            </a:endParaRPr>
          </a:p>
        </p:txBody>
      </p:sp>
      <p:pic>
        <p:nvPicPr>
          <p:cNvPr id="200" name="object 2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266" y="4634830"/>
            <a:ext cx="3067200" cy="1980000"/>
          </a:xfrm>
          <a:prstGeom prst="rect">
            <a:avLst/>
          </a:prstGeom>
        </p:spPr>
      </p:pic>
      <p:pic>
        <p:nvPicPr>
          <p:cNvPr id="211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85962" y="5940847"/>
            <a:ext cx="990658" cy="398528"/>
          </a:xfrm>
          <a:prstGeom prst="rect">
            <a:avLst/>
          </a:prstGeom>
        </p:spPr>
      </p:pic>
      <p:grpSp>
        <p:nvGrpSpPr>
          <p:cNvPr id="212" name="object 24"/>
          <p:cNvGrpSpPr/>
          <p:nvPr/>
        </p:nvGrpSpPr>
        <p:grpSpPr>
          <a:xfrm>
            <a:off x="10377043" y="4743218"/>
            <a:ext cx="1018540" cy="1144905"/>
            <a:chOff x="10631633" y="4968849"/>
            <a:chExt cx="1018540" cy="1144905"/>
          </a:xfrm>
        </p:grpSpPr>
        <p:sp>
          <p:nvSpPr>
            <p:cNvPr id="213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214" name="object 2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grpSp>
        <p:nvGrpSpPr>
          <p:cNvPr id="215" name="群組 214"/>
          <p:cNvGrpSpPr/>
          <p:nvPr/>
        </p:nvGrpSpPr>
        <p:grpSpPr>
          <a:xfrm flipH="1">
            <a:off x="-207995" y="5450114"/>
            <a:ext cx="2907652" cy="1568769"/>
            <a:chOff x="12649200" y="6308377"/>
            <a:chExt cx="7397211" cy="4108334"/>
          </a:xfrm>
        </p:grpSpPr>
        <p:sp>
          <p:nvSpPr>
            <p:cNvPr id="216" name="Freeform 4"/>
            <p:cNvSpPr/>
            <p:nvPr/>
          </p:nvSpPr>
          <p:spPr>
            <a:xfrm rot="143070">
              <a:off x="17246978" y="6572934"/>
              <a:ext cx="1309687" cy="3003106"/>
            </a:xfrm>
            <a:custGeom>
              <a:avLst/>
              <a:gdLst/>
              <a:ahLst/>
              <a:cxnLst/>
              <a:rect l="l" t="t" r="r" b="b"/>
              <a:pathLst>
                <a:path w="1309687" h="3003106">
                  <a:moveTo>
                    <a:pt x="0" y="0"/>
                  </a:moveTo>
                  <a:lnTo>
                    <a:pt x="1309686" y="0"/>
                  </a:lnTo>
                  <a:lnTo>
                    <a:pt x="1309686" y="3003106"/>
                  </a:lnTo>
                  <a:lnTo>
                    <a:pt x="0" y="300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217" name="Freeform 6"/>
            <p:cNvSpPr/>
            <p:nvPr/>
          </p:nvSpPr>
          <p:spPr>
            <a:xfrm>
              <a:off x="16088438" y="6308377"/>
              <a:ext cx="1096634" cy="3721129"/>
            </a:xfrm>
            <a:custGeom>
              <a:avLst/>
              <a:gdLst/>
              <a:ahLst/>
              <a:cxnLst/>
              <a:rect l="l" t="t" r="r" b="b"/>
              <a:pathLst>
                <a:path w="1096634" h="3721129">
                  <a:moveTo>
                    <a:pt x="0" y="0"/>
                  </a:moveTo>
                  <a:lnTo>
                    <a:pt x="1096634" y="0"/>
                  </a:lnTo>
                  <a:lnTo>
                    <a:pt x="1096634" y="3721130"/>
                  </a:lnTo>
                  <a:lnTo>
                    <a:pt x="0" y="372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r="-177010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218" name="Freeform 7"/>
            <p:cNvSpPr/>
            <p:nvPr/>
          </p:nvSpPr>
          <p:spPr>
            <a:xfrm>
              <a:off x="12649200" y="8479836"/>
              <a:ext cx="7397211" cy="1936875"/>
            </a:xfrm>
            <a:custGeom>
              <a:avLst/>
              <a:gdLst/>
              <a:ahLst/>
              <a:cxnLst/>
              <a:rect l="l" t="t" r="r" b="b"/>
              <a:pathLst>
                <a:path w="7397211" h="1936875">
                  <a:moveTo>
                    <a:pt x="0" y="0"/>
                  </a:moveTo>
                  <a:lnTo>
                    <a:pt x="7397211" y="0"/>
                  </a:lnTo>
                  <a:lnTo>
                    <a:pt x="7397211" y="1936875"/>
                  </a:lnTo>
                  <a:lnTo>
                    <a:pt x="0" y="193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r="-25405" b="-13676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719600" y="1721889"/>
            <a:ext cx="3489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1. Reducing the use of disposable items  </a:t>
            </a:r>
          </a:p>
          <a:p>
            <a:pPr algn="ctr"/>
            <a:endParaRPr lang="zh-HK" altLang="en-US" sz="1300" b="1" dirty="0">
              <a:highlight>
                <a:srgbClr val="FFFF00"/>
              </a:highlight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533070" y="1718546"/>
            <a:ext cx="3063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3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2. Using reusable items  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6284466" y="4311665"/>
            <a:ext cx="306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5. Recycling</a:t>
            </a:r>
            <a:endParaRPr lang="zh-HK" altLang="en-US" sz="1300" b="1" dirty="0">
              <a:solidFill>
                <a:schemeClr val="bg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765307" y="4311665"/>
            <a:ext cx="306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4. Take Your Litter Home</a:t>
            </a:r>
            <a:endParaRPr lang="zh-HK" altLang="en-US" sz="1300" b="1" dirty="0">
              <a:solidFill>
                <a:schemeClr val="bg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39BDD-BA93-97E2-DC65-14D873877BFA}"/>
              </a:ext>
            </a:extLst>
          </p:cNvPr>
          <p:cNvSpPr txBox="1"/>
          <p:nvPr/>
        </p:nvSpPr>
        <p:spPr>
          <a:xfrm>
            <a:off x="426689" y="322695"/>
            <a:ext cx="1471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Primary 2</a:t>
            </a:r>
            <a:endParaRPr lang="en-US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6C772AC-B39F-4D38-80C8-404716FE0D12}"/>
              </a:ext>
            </a:extLst>
          </p:cNvPr>
          <p:cNvSpPr txBox="1"/>
          <p:nvPr/>
        </p:nvSpPr>
        <p:spPr>
          <a:xfrm>
            <a:off x="7961781" y="1706073"/>
            <a:ext cx="33826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bg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3. Preparing appropriate amount of food</a:t>
            </a:r>
          </a:p>
        </p:txBody>
      </p:sp>
    </p:spTree>
    <p:extLst>
      <p:ext uri="{BB962C8B-B14F-4D97-AF65-F5344CB8AC3E}">
        <p14:creationId xmlns:p14="http://schemas.microsoft.com/office/powerpoint/2010/main" val="32401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24" name="object 14"/>
          <p:cNvGrpSpPr/>
          <p:nvPr/>
        </p:nvGrpSpPr>
        <p:grpSpPr>
          <a:xfrm>
            <a:off x="10602150" y="4965460"/>
            <a:ext cx="1138555" cy="1148080"/>
            <a:chOff x="10602150" y="4965460"/>
            <a:chExt cx="1138555" cy="1148080"/>
          </a:xfrm>
        </p:grpSpPr>
        <p:sp>
          <p:nvSpPr>
            <p:cNvPr id="25" name="object 15"/>
            <p:cNvSpPr/>
            <p:nvPr/>
          </p:nvSpPr>
          <p:spPr>
            <a:xfrm>
              <a:off x="10631627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26" name="object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2150" y="4965460"/>
              <a:ext cx="1138529" cy="672447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9C60D246-DEA4-9DCE-7476-FC6F8545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010" y="1927441"/>
            <a:ext cx="7533980" cy="4186173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238498" y="6113614"/>
            <a:ext cx="6309549" cy="34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39"/>
              </a:lnSpc>
            </a:pPr>
            <a:r>
              <a:rPr lang="en-US" altLang="zh-HK" sz="1200" b="0" i="0" u="none" strike="noStrike" dirty="0">
                <a:solidFill>
                  <a:schemeClr val="bg1"/>
                </a:solidFill>
                <a:effectLst/>
                <a:ea typeface="Arial Unicode MS" panose="020B0604020202020204" pitchFamily="34" charset="-120"/>
                <a:cs typeface="Times New Roman" panose="02020603050405020304" pitchFamily="18" charset="0"/>
                <a:hlinkClick r:id="rId6"/>
              </a:rPr>
              <a:t>https://youtu.be/nBdjLZNuYvM?list=PL372xBQOMsf2SCYDVrP7dW8Oynws4EsOy</a:t>
            </a:r>
            <a:endParaRPr lang="en-US" altLang="zh-HK" sz="1200" u="sng" dirty="0">
              <a:solidFill>
                <a:schemeClr val="bg1"/>
              </a:solidFill>
              <a:ea typeface="Arial Unicode MS" panose="020B0604020202020204" pitchFamily="34" charset="-120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10" name="標題 5">
            <a:extLst>
              <a:ext uri="{FF2B5EF4-FFF2-40B4-BE49-F238E27FC236}">
                <a16:creationId xmlns:a16="http://schemas.microsoft.com/office/drawing/2014/main" id="{53B5D300-8252-68CC-86D2-C6C6B2C3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92" y="1030095"/>
            <a:ext cx="10800161" cy="381573"/>
          </a:xfrm>
        </p:spPr>
        <p:txBody>
          <a:bodyPr/>
          <a:lstStyle/>
          <a:p>
            <a:r>
              <a:rPr lang="en-GB" altLang="zh-TW" sz="2800" dirty="0">
                <a:latin typeface="+mn-lt"/>
                <a:cs typeface="Times New Roman" panose="02020603050405020304" pitchFamily="18" charset="0"/>
              </a:rPr>
              <a:t>“Take Your Litter Home”</a:t>
            </a:r>
            <a:endParaRPr lang="zh-TW" altLang="en-US" sz="2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2" y="6166478"/>
            <a:ext cx="990658" cy="398528"/>
          </a:xfrm>
          <a:prstGeom prst="rect">
            <a:avLst/>
          </a:prstGeom>
        </p:spPr>
      </p:pic>
      <p:grpSp>
        <p:nvGrpSpPr>
          <p:cNvPr id="14" name="object 24"/>
          <p:cNvGrpSpPr/>
          <p:nvPr/>
        </p:nvGrpSpPr>
        <p:grpSpPr>
          <a:xfrm>
            <a:off x="10631633" y="4968849"/>
            <a:ext cx="1018540" cy="1144905"/>
            <a:chOff x="10631633" y="4968849"/>
            <a:chExt cx="1018540" cy="1144905"/>
          </a:xfrm>
        </p:grpSpPr>
        <p:sp>
          <p:nvSpPr>
            <p:cNvPr id="15" name="object 25"/>
            <p:cNvSpPr/>
            <p:nvPr/>
          </p:nvSpPr>
          <p:spPr>
            <a:xfrm>
              <a:off x="10631627" y="5610694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14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57" y="4064"/>
                  </a:lnTo>
                  <a:lnTo>
                    <a:pt x="163550" y="15735"/>
                  </a:lnTo>
                  <a:lnTo>
                    <a:pt x="124421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302" y="124434"/>
                  </a:lnTo>
                  <a:lnTo>
                    <a:pt x="15722" y="163563"/>
                  </a:lnTo>
                  <a:lnTo>
                    <a:pt x="4051" y="206070"/>
                  </a:lnTo>
                  <a:lnTo>
                    <a:pt x="0" y="251218"/>
                  </a:lnTo>
                  <a:lnTo>
                    <a:pt x="4051" y="296379"/>
                  </a:lnTo>
                  <a:lnTo>
                    <a:pt x="15722" y="338874"/>
                  </a:lnTo>
                  <a:lnTo>
                    <a:pt x="34302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21" y="468134"/>
                  </a:lnTo>
                  <a:lnTo>
                    <a:pt x="163550" y="486714"/>
                  </a:lnTo>
                  <a:lnTo>
                    <a:pt x="206057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23" y="494207"/>
                  </a:lnTo>
                  <a:lnTo>
                    <a:pt x="344779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69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84" y="175006"/>
                  </a:lnTo>
                  <a:lnTo>
                    <a:pt x="326948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95" y="133362"/>
                  </a:lnTo>
                  <a:lnTo>
                    <a:pt x="161442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42" y="341680"/>
                  </a:lnTo>
                  <a:lnTo>
                    <a:pt x="202095" y="369087"/>
                  </a:lnTo>
                  <a:lnTo>
                    <a:pt x="251879" y="379145"/>
                  </a:lnTo>
                  <a:lnTo>
                    <a:pt x="279374" y="376174"/>
                  </a:lnTo>
                  <a:lnTo>
                    <a:pt x="304800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30" y="439470"/>
                  </a:lnTo>
                  <a:lnTo>
                    <a:pt x="295300" y="453034"/>
                  </a:lnTo>
                  <a:lnTo>
                    <a:pt x="251206" y="457784"/>
                  </a:lnTo>
                  <a:lnTo>
                    <a:pt x="203911" y="452323"/>
                  </a:lnTo>
                  <a:lnTo>
                    <a:pt x="160464" y="436753"/>
                  </a:lnTo>
                  <a:lnTo>
                    <a:pt x="122110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110" y="90106"/>
                  </a:lnTo>
                  <a:lnTo>
                    <a:pt x="160464" y="65697"/>
                  </a:lnTo>
                  <a:lnTo>
                    <a:pt x="203911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34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51" y="251218"/>
                  </a:moveTo>
                  <a:lnTo>
                    <a:pt x="885393" y="201422"/>
                  </a:lnTo>
                  <a:lnTo>
                    <a:pt x="862825" y="167957"/>
                  </a:lnTo>
                  <a:lnTo>
                    <a:pt x="857986" y="160769"/>
                  </a:lnTo>
                  <a:lnTo>
                    <a:pt x="850785" y="155917"/>
                  </a:lnTo>
                  <a:lnTo>
                    <a:pt x="850785" y="251218"/>
                  </a:lnTo>
                  <a:lnTo>
                    <a:pt x="844232" y="283591"/>
                  </a:lnTo>
                  <a:lnTo>
                    <a:pt x="826376" y="310070"/>
                  </a:lnTo>
                  <a:lnTo>
                    <a:pt x="799909" y="327939"/>
                  </a:lnTo>
                  <a:lnTo>
                    <a:pt x="767537" y="334492"/>
                  </a:lnTo>
                  <a:lnTo>
                    <a:pt x="735152" y="327939"/>
                  </a:lnTo>
                  <a:lnTo>
                    <a:pt x="708685" y="310070"/>
                  </a:lnTo>
                  <a:lnTo>
                    <a:pt x="690816" y="283591"/>
                  </a:lnTo>
                  <a:lnTo>
                    <a:pt x="684276" y="251218"/>
                  </a:lnTo>
                  <a:lnTo>
                    <a:pt x="690816" y="218846"/>
                  </a:lnTo>
                  <a:lnTo>
                    <a:pt x="708685" y="192366"/>
                  </a:lnTo>
                  <a:lnTo>
                    <a:pt x="735152" y="174510"/>
                  </a:lnTo>
                  <a:lnTo>
                    <a:pt x="767537" y="167957"/>
                  </a:lnTo>
                  <a:lnTo>
                    <a:pt x="799909" y="174510"/>
                  </a:lnTo>
                  <a:lnTo>
                    <a:pt x="826376" y="192366"/>
                  </a:lnTo>
                  <a:lnTo>
                    <a:pt x="844232" y="218846"/>
                  </a:lnTo>
                  <a:lnTo>
                    <a:pt x="850785" y="251218"/>
                  </a:lnTo>
                  <a:lnTo>
                    <a:pt x="850785" y="155917"/>
                  </a:lnTo>
                  <a:lnTo>
                    <a:pt x="817321" y="133350"/>
                  </a:lnTo>
                  <a:lnTo>
                    <a:pt x="767537" y="123304"/>
                  </a:lnTo>
                  <a:lnTo>
                    <a:pt x="717740" y="133350"/>
                  </a:lnTo>
                  <a:lnTo>
                    <a:pt x="677075" y="160769"/>
                  </a:lnTo>
                  <a:lnTo>
                    <a:pt x="649655" y="201422"/>
                  </a:lnTo>
                  <a:lnTo>
                    <a:pt x="639610" y="251218"/>
                  </a:lnTo>
                  <a:lnTo>
                    <a:pt x="649655" y="301015"/>
                  </a:lnTo>
                  <a:lnTo>
                    <a:pt x="677075" y="341680"/>
                  </a:lnTo>
                  <a:lnTo>
                    <a:pt x="717740" y="369087"/>
                  </a:lnTo>
                  <a:lnTo>
                    <a:pt x="767537" y="379145"/>
                  </a:lnTo>
                  <a:lnTo>
                    <a:pt x="817321" y="369087"/>
                  </a:lnTo>
                  <a:lnTo>
                    <a:pt x="857986" y="341680"/>
                  </a:lnTo>
                  <a:lnTo>
                    <a:pt x="862825" y="334492"/>
                  </a:lnTo>
                  <a:lnTo>
                    <a:pt x="885393" y="301015"/>
                  </a:lnTo>
                  <a:lnTo>
                    <a:pt x="895451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93" y="206070"/>
                  </a:lnTo>
                  <a:lnTo>
                    <a:pt x="1002322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73" y="341985"/>
                  </a:lnTo>
                  <a:lnTo>
                    <a:pt x="927963" y="380339"/>
                  </a:lnTo>
                  <a:lnTo>
                    <a:pt x="895959" y="412343"/>
                  </a:lnTo>
                  <a:lnTo>
                    <a:pt x="857605" y="436753"/>
                  </a:lnTo>
                  <a:lnTo>
                    <a:pt x="814158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109" y="436753"/>
                  </a:lnTo>
                  <a:lnTo>
                    <a:pt x="637755" y="412343"/>
                  </a:lnTo>
                  <a:lnTo>
                    <a:pt x="605751" y="380339"/>
                  </a:lnTo>
                  <a:lnTo>
                    <a:pt x="581342" y="341985"/>
                  </a:lnTo>
                  <a:lnTo>
                    <a:pt x="565785" y="298526"/>
                  </a:lnTo>
                  <a:lnTo>
                    <a:pt x="560311" y="251218"/>
                  </a:lnTo>
                  <a:lnTo>
                    <a:pt x="565785" y="203923"/>
                  </a:lnTo>
                  <a:lnTo>
                    <a:pt x="581342" y="160464"/>
                  </a:lnTo>
                  <a:lnTo>
                    <a:pt x="605751" y="122110"/>
                  </a:lnTo>
                  <a:lnTo>
                    <a:pt x="637755" y="90106"/>
                  </a:lnTo>
                  <a:lnTo>
                    <a:pt x="676109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58" y="50139"/>
                  </a:lnTo>
                  <a:lnTo>
                    <a:pt x="857605" y="65697"/>
                  </a:lnTo>
                  <a:lnTo>
                    <a:pt x="895959" y="90106"/>
                  </a:lnTo>
                  <a:lnTo>
                    <a:pt x="927963" y="122110"/>
                  </a:lnTo>
                  <a:lnTo>
                    <a:pt x="952373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87" y="59093"/>
                  </a:lnTo>
                  <a:lnTo>
                    <a:pt x="893635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702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48" y="124421"/>
                  </a:lnTo>
                  <a:lnTo>
                    <a:pt x="531368" y="163563"/>
                  </a:lnTo>
                  <a:lnTo>
                    <a:pt x="519696" y="206070"/>
                  </a:lnTo>
                  <a:lnTo>
                    <a:pt x="515645" y="251218"/>
                  </a:lnTo>
                  <a:lnTo>
                    <a:pt x="519696" y="296379"/>
                  </a:lnTo>
                  <a:lnTo>
                    <a:pt x="531368" y="338874"/>
                  </a:lnTo>
                  <a:lnTo>
                    <a:pt x="549948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702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35" y="468134"/>
                  </a:lnTo>
                  <a:lnTo>
                    <a:pt x="908278" y="457771"/>
                  </a:lnTo>
                  <a:lnTo>
                    <a:pt x="928687" y="443344"/>
                  </a:lnTo>
                  <a:lnTo>
                    <a:pt x="958964" y="413067"/>
                  </a:lnTo>
                  <a:lnTo>
                    <a:pt x="983742" y="378015"/>
                  </a:lnTo>
                  <a:lnTo>
                    <a:pt x="1002322" y="338874"/>
                  </a:lnTo>
                  <a:lnTo>
                    <a:pt x="1013993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16" name="object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9775" y="4968849"/>
              <a:ext cx="966177" cy="672439"/>
            </a:xfrm>
            <a:prstGeom prst="rect">
              <a:avLst/>
            </a:prstGeom>
          </p:spPr>
        </p:pic>
      </p:grpSp>
      <p:sp>
        <p:nvSpPr>
          <p:cNvPr id="42" name="矩形 41"/>
          <p:cNvSpPr/>
          <p:nvPr/>
        </p:nvSpPr>
        <p:spPr>
          <a:xfrm>
            <a:off x="325061" y="1649512"/>
            <a:ext cx="2353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195" algn="l">
              <a:spcBef>
                <a:spcPts val="1814"/>
              </a:spcBef>
            </a:pPr>
            <a:r>
              <a:rPr lang="en-US" altLang="zh-TW" sz="2400" b="1" spc="-20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Think about it</a:t>
            </a:r>
            <a:endParaRPr lang="zh-HK" altLang="en-US" sz="2400" b="1" spc="-20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3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5181" y="1649512"/>
            <a:ext cx="504682" cy="579852"/>
          </a:xfrm>
          <a:prstGeom prst="rect">
            <a:avLst/>
          </a:prstGeom>
        </p:spPr>
      </p:pic>
      <p:sp>
        <p:nvSpPr>
          <p:cNvPr id="45" name="圓角矩形 44"/>
          <p:cNvSpPr/>
          <p:nvPr/>
        </p:nvSpPr>
        <p:spPr>
          <a:xfrm>
            <a:off x="2868701" y="1677462"/>
            <a:ext cx="6948526" cy="613514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002059" y="1666713"/>
            <a:ext cx="6681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rPr>
              <a:t>Describe how the four scenarios in the picture threaten the health of wild animals or impact environmental hygiene</a:t>
            </a:r>
            <a:endParaRPr lang="zh-HK" altLang="en-US" b="1" dirty="0">
              <a:solidFill>
                <a:srgbClr val="034EA1"/>
              </a:solidFill>
              <a:ea typeface="Noto Sans HK" panose="020B0500000000000000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02BD518-A30C-4525-AF65-447CFFBA4455}"/>
              </a:ext>
            </a:extLst>
          </p:cNvPr>
          <p:cNvGrpSpPr/>
          <p:nvPr/>
        </p:nvGrpSpPr>
        <p:grpSpPr>
          <a:xfrm>
            <a:off x="3116609" y="2454729"/>
            <a:ext cx="6452710" cy="4183469"/>
            <a:chOff x="2862659" y="2454729"/>
            <a:chExt cx="6452710" cy="4183469"/>
          </a:xfrm>
        </p:grpSpPr>
        <p:sp>
          <p:nvSpPr>
            <p:cNvPr id="50" name="Freeform 4"/>
            <p:cNvSpPr/>
            <p:nvPr/>
          </p:nvSpPr>
          <p:spPr>
            <a:xfrm>
              <a:off x="6180992" y="4621997"/>
              <a:ext cx="3134377" cy="2009216"/>
            </a:xfrm>
            <a:prstGeom prst="roundRect">
              <a:avLst>
                <a:gd name="adj" fmla="val 12897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-8088" b="-2237"/>
              </a:stretch>
            </a:blipFill>
            <a:ln w="57150">
              <a:solidFill>
                <a:schemeClr val="bg1"/>
              </a:solidFill>
            </a:ln>
            <a:effectLst/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51" name="Freeform 2"/>
            <p:cNvSpPr/>
            <p:nvPr/>
          </p:nvSpPr>
          <p:spPr>
            <a:xfrm>
              <a:off x="2862659" y="2461056"/>
              <a:ext cx="3134374" cy="2009216"/>
            </a:xfrm>
            <a:prstGeom prst="roundRect">
              <a:avLst>
                <a:gd name="adj" fmla="val 12628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7426" t="-17755" b="-1148"/>
              </a:stretch>
            </a:blipFill>
            <a:ln w="57150">
              <a:solidFill>
                <a:schemeClr val="bg1"/>
              </a:solidFill>
            </a:ln>
            <a:effectLst/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"/>
            <p:cNvSpPr/>
            <p:nvPr/>
          </p:nvSpPr>
          <p:spPr>
            <a:xfrm>
              <a:off x="6180992" y="2454729"/>
              <a:ext cx="3134377" cy="2009216"/>
            </a:xfrm>
            <a:prstGeom prst="roundRect">
              <a:avLst>
                <a:gd name="adj" fmla="val 11550"/>
              </a:avLst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8215" b="-2190"/>
              </a:stretch>
            </a:blipFill>
            <a:ln w="57150">
              <a:solidFill>
                <a:schemeClr val="bg1"/>
              </a:solidFill>
            </a:ln>
            <a:effectLst/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53" name="Freeform 5"/>
            <p:cNvSpPr/>
            <p:nvPr/>
          </p:nvSpPr>
          <p:spPr>
            <a:xfrm>
              <a:off x="2862659" y="4628982"/>
              <a:ext cx="3134377" cy="2009216"/>
            </a:xfrm>
            <a:prstGeom prst="roundRect">
              <a:avLst>
                <a:gd name="adj" fmla="val 13435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3055" b="-12553"/>
              </a:stretch>
            </a:blipFill>
            <a:ln w="57150">
              <a:solidFill>
                <a:schemeClr val="bg1"/>
              </a:solidFill>
            </a:ln>
            <a:effectLst/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 flipH="1">
            <a:off x="-207995" y="5450114"/>
            <a:ext cx="2907652" cy="1568769"/>
            <a:chOff x="12649200" y="6308377"/>
            <a:chExt cx="7397211" cy="4108334"/>
          </a:xfrm>
        </p:grpSpPr>
        <p:sp>
          <p:nvSpPr>
            <p:cNvPr id="57" name="Freeform 4"/>
            <p:cNvSpPr/>
            <p:nvPr/>
          </p:nvSpPr>
          <p:spPr>
            <a:xfrm rot="143070">
              <a:off x="17246978" y="6572934"/>
              <a:ext cx="1309687" cy="3003106"/>
            </a:xfrm>
            <a:custGeom>
              <a:avLst/>
              <a:gdLst/>
              <a:ahLst/>
              <a:cxnLst/>
              <a:rect l="l" t="t" r="r" b="b"/>
              <a:pathLst>
                <a:path w="1309687" h="3003106">
                  <a:moveTo>
                    <a:pt x="0" y="0"/>
                  </a:moveTo>
                  <a:lnTo>
                    <a:pt x="1309686" y="0"/>
                  </a:lnTo>
                  <a:lnTo>
                    <a:pt x="1309686" y="3003106"/>
                  </a:lnTo>
                  <a:lnTo>
                    <a:pt x="0" y="300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224786" b="-73504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58" name="Freeform 6"/>
            <p:cNvSpPr/>
            <p:nvPr/>
          </p:nvSpPr>
          <p:spPr>
            <a:xfrm>
              <a:off x="16088438" y="6308377"/>
              <a:ext cx="1096634" cy="3721129"/>
            </a:xfrm>
            <a:custGeom>
              <a:avLst/>
              <a:gdLst/>
              <a:ahLst/>
              <a:cxnLst/>
              <a:rect l="l" t="t" r="r" b="b"/>
              <a:pathLst>
                <a:path w="1096634" h="3721129">
                  <a:moveTo>
                    <a:pt x="0" y="0"/>
                  </a:moveTo>
                  <a:lnTo>
                    <a:pt x="1096634" y="0"/>
                  </a:lnTo>
                  <a:lnTo>
                    <a:pt x="1096634" y="3721130"/>
                  </a:lnTo>
                  <a:lnTo>
                    <a:pt x="0" y="3721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r="-177010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  <p:sp>
          <p:nvSpPr>
            <p:cNvPr id="59" name="Freeform 7"/>
            <p:cNvSpPr/>
            <p:nvPr/>
          </p:nvSpPr>
          <p:spPr>
            <a:xfrm>
              <a:off x="12649200" y="8479836"/>
              <a:ext cx="7397211" cy="1936875"/>
            </a:xfrm>
            <a:custGeom>
              <a:avLst/>
              <a:gdLst/>
              <a:ahLst/>
              <a:cxnLst/>
              <a:rect l="l" t="t" r="r" b="b"/>
              <a:pathLst>
                <a:path w="7397211" h="1936875">
                  <a:moveTo>
                    <a:pt x="0" y="0"/>
                  </a:moveTo>
                  <a:lnTo>
                    <a:pt x="7397211" y="0"/>
                  </a:lnTo>
                  <a:lnTo>
                    <a:pt x="7397211" y="1936875"/>
                  </a:lnTo>
                  <a:lnTo>
                    <a:pt x="0" y="1936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 r="-25405" b="-13676"/>
              </a:stretch>
            </a:blipFill>
          </p:spPr>
          <p:txBody>
            <a:bodyPr/>
            <a:lstStyle/>
            <a:p>
              <a:endParaRPr lang="zh-HK" altLang="en-US"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標題 1">
            <a:extLst>
              <a:ext uri="{FF2B5EF4-FFF2-40B4-BE49-F238E27FC236}">
                <a16:creationId xmlns:a16="http://schemas.microsoft.com/office/drawing/2014/main" id="{08C4F518-6D94-7147-34D1-2AE3E739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96" y="927930"/>
            <a:ext cx="11782586" cy="510699"/>
          </a:xfrm>
        </p:spPr>
        <p:txBody>
          <a:bodyPr/>
          <a:lstStyle/>
          <a:p>
            <a:r>
              <a:rPr lang="en-US" altLang="zh-TW" sz="1900" dirty="0">
                <a:latin typeface="+mn-lt"/>
                <a:cs typeface="Times New Roman" panose="02020603050405020304" pitchFamily="18" charset="0"/>
              </a:rPr>
              <a:t>Building a sense of responsibility for keeping the countryside clean, and the attitudes and values towards animals protection </a:t>
            </a:r>
            <a:endParaRPr lang="zh-TW" altLang="en-US" sz="19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/>
          <p:cNvGrpSpPr/>
          <p:nvPr/>
        </p:nvGrpSpPr>
        <p:grpSpPr>
          <a:xfrm>
            <a:off x="6721893" y="3092117"/>
            <a:ext cx="5285623" cy="1820480"/>
            <a:chOff x="7683019" y="3336918"/>
            <a:chExt cx="5285623" cy="1820480"/>
          </a:xfrm>
        </p:grpSpPr>
        <p:sp>
          <p:nvSpPr>
            <p:cNvPr id="46" name="圓角矩形 45"/>
            <p:cNvSpPr/>
            <p:nvPr/>
          </p:nvSpPr>
          <p:spPr>
            <a:xfrm>
              <a:off x="7683019" y="3336918"/>
              <a:ext cx="5285623" cy="1820480"/>
            </a:xfrm>
            <a:prstGeom prst="roundRect">
              <a:avLst>
                <a:gd name="adj" fmla="val 50000"/>
              </a:avLst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HK" alt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975570" y="3490377"/>
              <a:ext cx="473453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HK" b="1" dirty="0">
                  <a:solidFill>
                    <a:srgbClr val="034EA1"/>
                  </a:solidFill>
                  <a:ea typeface="Noto Sans HK" panose="020B0500000000000000" pitchFamily="34" charset="-120"/>
                  <a:cs typeface="Times New Roman" panose="02020603050405020304" pitchFamily="18" charset="0"/>
                </a:rPr>
                <a:t>As human often leave behind leftover food while picnicking in the countryside, monkeys occasionally overturn litter bins, leading to scattered litter and affecting environmental hygiene</a:t>
              </a:r>
              <a:endParaRPr lang="zh-HK" altLang="en-US" b="1" dirty="0">
                <a:solidFill>
                  <a:srgbClr val="034EA1"/>
                </a:solidFill>
                <a:ea typeface="Noto Sans HK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Freeform 2"/>
          <p:cNvSpPr/>
          <p:nvPr/>
        </p:nvSpPr>
        <p:spPr>
          <a:xfrm>
            <a:off x="672447" y="2075676"/>
            <a:ext cx="5951549" cy="4037939"/>
          </a:xfrm>
          <a:prstGeom prst="roundRect">
            <a:avLst>
              <a:gd name="adj" fmla="val 469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426" t="-17755" b="-1148"/>
            </a:stretch>
          </a:blipFill>
        </p:spPr>
        <p:txBody>
          <a:bodyPr/>
          <a:lstStyle/>
          <a:p>
            <a:endParaRPr lang="zh-HK" altLang="en-US">
              <a:cs typeface="Times New Roman" panose="02020603050405020304" pitchFamily="18" charset="0"/>
            </a:endParaRPr>
          </a:p>
        </p:txBody>
      </p:sp>
      <p:pic>
        <p:nvPicPr>
          <p:cNvPr id="54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40557" y="6166478"/>
            <a:ext cx="990660" cy="398528"/>
          </a:xfrm>
          <a:prstGeom prst="rect">
            <a:avLst/>
          </a:prstGeom>
        </p:spPr>
      </p:pic>
      <p:grpSp>
        <p:nvGrpSpPr>
          <p:cNvPr id="55" name="object 34"/>
          <p:cNvGrpSpPr/>
          <p:nvPr/>
        </p:nvGrpSpPr>
        <p:grpSpPr>
          <a:xfrm>
            <a:off x="10631640" y="4965460"/>
            <a:ext cx="1018540" cy="1148080"/>
            <a:chOff x="10631640" y="4965460"/>
            <a:chExt cx="1018540" cy="1148080"/>
          </a:xfrm>
        </p:grpSpPr>
        <p:sp>
          <p:nvSpPr>
            <p:cNvPr id="56" name="object 35"/>
            <p:cNvSpPr/>
            <p:nvPr/>
          </p:nvSpPr>
          <p:spPr>
            <a:xfrm>
              <a:off x="10631640" y="5610695"/>
              <a:ext cx="1018540" cy="502920"/>
            </a:xfrm>
            <a:custGeom>
              <a:avLst/>
              <a:gdLst/>
              <a:ahLst/>
              <a:cxnLst/>
              <a:rect l="l" t="t" r="r" b="b"/>
              <a:pathLst>
                <a:path w="1018540" h="502920">
                  <a:moveTo>
                    <a:pt x="505790" y="106324"/>
                  </a:moveTo>
                  <a:lnTo>
                    <a:pt x="466775" y="70802"/>
                  </a:lnTo>
                  <a:lnTo>
                    <a:pt x="459308" y="110566"/>
                  </a:lnTo>
                  <a:lnTo>
                    <a:pt x="444106" y="90373"/>
                  </a:lnTo>
                  <a:lnTo>
                    <a:pt x="408101" y="55079"/>
                  </a:lnTo>
                  <a:lnTo>
                    <a:pt x="376339" y="33401"/>
                  </a:lnTo>
                  <a:lnTo>
                    <a:pt x="341147" y="16637"/>
                  </a:lnTo>
                  <a:lnTo>
                    <a:pt x="303314" y="5461"/>
                  </a:lnTo>
                  <a:lnTo>
                    <a:pt x="263486" y="330"/>
                  </a:lnTo>
                  <a:lnTo>
                    <a:pt x="251206" y="12"/>
                  </a:lnTo>
                  <a:lnTo>
                    <a:pt x="206044" y="4064"/>
                  </a:lnTo>
                  <a:lnTo>
                    <a:pt x="163550" y="15735"/>
                  </a:lnTo>
                  <a:lnTo>
                    <a:pt x="124409" y="34315"/>
                  </a:lnTo>
                  <a:lnTo>
                    <a:pt x="89357" y="59093"/>
                  </a:lnTo>
                  <a:lnTo>
                    <a:pt x="59080" y="89369"/>
                  </a:lnTo>
                  <a:lnTo>
                    <a:pt x="34290" y="124434"/>
                  </a:lnTo>
                  <a:lnTo>
                    <a:pt x="15709" y="163563"/>
                  </a:lnTo>
                  <a:lnTo>
                    <a:pt x="4038" y="206070"/>
                  </a:lnTo>
                  <a:lnTo>
                    <a:pt x="0" y="251218"/>
                  </a:lnTo>
                  <a:lnTo>
                    <a:pt x="4038" y="296379"/>
                  </a:lnTo>
                  <a:lnTo>
                    <a:pt x="15709" y="338874"/>
                  </a:lnTo>
                  <a:lnTo>
                    <a:pt x="34290" y="378015"/>
                  </a:lnTo>
                  <a:lnTo>
                    <a:pt x="59080" y="413080"/>
                  </a:lnTo>
                  <a:lnTo>
                    <a:pt x="89357" y="443357"/>
                  </a:lnTo>
                  <a:lnTo>
                    <a:pt x="124409" y="468134"/>
                  </a:lnTo>
                  <a:lnTo>
                    <a:pt x="163550" y="486714"/>
                  </a:lnTo>
                  <a:lnTo>
                    <a:pt x="206044" y="498386"/>
                  </a:lnTo>
                  <a:lnTo>
                    <a:pt x="251206" y="502437"/>
                  </a:lnTo>
                  <a:lnTo>
                    <a:pt x="283743" y="500329"/>
                  </a:lnTo>
                  <a:lnTo>
                    <a:pt x="315010" y="494207"/>
                  </a:lnTo>
                  <a:lnTo>
                    <a:pt x="344766" y="484327"/>
                  </a:lnTo>
                  <a:lnTo>
                    <a:pt x="372757" y="470979"/>
                  </a:lnTo>
                  <a:lnTo>
                    <a:pt x="372757" y="492721"/>
                  </a:lnTo>
                  <a:lnTo>
                    <a:pt x="493318" y="492721"/>
                  </a:lnTo>
                  <a:lnTo>
                    <a:pt x="493318" y="245148"/>
                  </a:lnTo>
                  <a:lnTo>
                    <a:pt x="246037" y="245148"/>
                  </a:lnTo>
                  <a:lnTo>
                    <a:pt x="246037" y="335356"/>
                  </a:lnTo>
                  <a:lnTo>
                    <a:pt x="244017" y="335648"/>
                  </a:lnTo>
                  <a:lnTo>
                    <a:pt x="190157" y="307809"/>
                  </a:lnTo>
                  <a:lnTo>
                    <a:pt x="168630" y="251218"/>
                  </a:lnTo>
                  <a:lnTo>
                    <a:pt x="175183" y="218846"/>
                  </a:lnTo>
                  <a:lnTo>
                    <a:pt x="193040" y="192366"/>
                  </a:lnTo>
                  <a:lnTo>
                    <a:pt x="219506" y="174510"/>
                  </a:lnTo>
                  <a:lnTo>
                    <a:pt x="251879" y="167957"/>
                  </a:lnTo>
                  <a:lnTo>
                    <a:pt x="277393" y="171958"/>
                  </a:lnTo>
                  <a:lnTo>
                    <a:pt x="299720" y="183121"/>
                  </a:lnTo>
                  <a:lnTo>
                    <a:pt x="317601" y="200190"/>
                  </a:lnTo>
                  <a:lnTo>
                    <a:pt x="329793" y="221894"/>
                  </a:lnTo>
                  <a:lnTo>
                    <a:pt x="372872" y="209702"/>
                  </a:lnTo>
                  <a:lnTo>
                    <a:pt x="354571" y="175006"/>
                  </a:lnTo>
                  <a:lnTo>
                    <a:pt x="326936" y="147662"/>
                  </a:lnTo>
                  <a:lnTo>
                    <a:pt x="292023" y="129743"/>
                  </a:lnTo>
                  <a:lnTo>
                    <a:pt x="251879" y="123304"/>
                  </a:lnTo>
                  <a:lnTo>
                    <a:pt x="202082" y="133362"/>
                  </a:lnTo>
                  <a:lnTo>
                    <a:pt x="161429" y="160769"/>
                  </a:lnTo>
                  <a:lnTo>
                    <a:pt x="134023" y="201434"/>
                  </a:lnTo>
                  <a:lnTo>
                    <a:pt x="123977" y="251218"/>
                  </a:lnTo>
                  <a:lnTo>
                    <a:pt x="134023" y="301015"/>
                  </a:lnTo>
                  <a:lnTo>
                    <a:pt x="161429" y="341680"/>
                  </a:lnTo>
                  <a:lnTo>
                    <a:pt x="202082" y="369087"/>
                  </a:lnTo>
                  <a:lnTo>
                    <a:pt x="251879" y="379145"/>
                  </a:lnTo>
                  <a:lnTo>
                    <a:pt x="279361" y="376174"/>
                  </a:lnTo>
                  <a:lnTo>
                    <a:pt x="304787" y="367677"/>
                  </a:lnTo>
                  <a:lnTo>
                    <a:pt x="327520" y="354317"/>
                  </a:lnTo>
                  <a:lnTo>
                    <a:pt x="346938" y="336715"/>
                  </a:lnTo>
                  <a:lnTo>
                    <a:pt x="290690" y="336715"/>
                  </a:lnTo>
                  <a:lnTo>
                    <a:pt x="290690" y="289814"/>
                  </a:lnTo>
                  <a:lnTo>
                    <a:pt x="448678" y="289814"/>
                  </a:lnTo>
                  <a:lnTo>
                    <a:pt x="448678" y="448068"/>
                  </a:lnTo>
                  <a:lnTo>
                    <a:pt x="404012" y="448068"/>
                  </a:lnTo>
                  <a:lnTo>
                    <a:pt x="404012" y="389928"/>
                  </a:lnTo>
                  <a:lnTo>
                    <a:pt x="372694" y="418096"/>
                  </a:lnTo>
                  <a:lnTo>
                    <a:pt x="336118" y="439470"/>
                  </a:lnTo>
                  <a:lnTo>
                    <a:pt x="295287" y="453034"/>
                  </a:lnTo>
                  <a:lnTo>
                    <a:pt x="251206" y="457784"/>
                  </a:lnTo>
                  <a:lnTo>
                    <a:pt x="203898" y="452323"/>
                  </a:lnTo>
                  <a:lnTo>
                    <a:pt x="160451" y="436753"/>
                  </a:lnTo>
                  <a:lnTo>
                    <a:pt x="122097" y="412343"/>
                  </a:lnTo>
                  <a:lnTo>
                    <a:pt x="90106" y="380339"/>
                  </a:lnTo>
                  <a:lnTo>
                    <a:pt x="65697" y="341972"/>
                  </a:lnTo>
                  <a:lnTo>
                    <a:pt x="50139" y="298526"/>
                  </a:lnTo>
                  <a:lnTo>
                    <a:pt x="44678" y="251218"/>
                  </a:lnTo>
                  <a:lnTo>
                    <a:pt x="50139" y="203911"/>
                  </a:lnTo>
                  <a:lnTo>
                    <a:pt x="65697" y="160464"/>
                  </a:lnTo>
                  <a:lnTo>
                    <a:pt x="90106" y="122110"/>
                  </a:lnTo>
                  <a:lnTo>
                    <a:pt x="122097" y="90106"/>
                  </a:lnTo>
                  <a:lnTo>
                    <a:pt x="160451" y="65697"/>
                  </a:lnTo>
                  <a:lnTo>
                    <a:pt x="203898" y="50139"/>
                  </a:lnTo>
                  <a:lnTo>
                    <a:pt x="251206" y="44678"/>
                  </a:lnTo>
                  <a:lnTo>
                    <a:pt x="269163" y="45453"/>
                  </a:lnTo>
                  <a:lnTo>
                    <a:pt x="308190" y="52654"/>
                  </a:lnTo>
                  <a:lnTo>
                    <a:pt x="344589" y="67056"/>
                  </a:lnTo>
                  <a:lnTo>
                    <a:pt x="385318" y="94361"/>
                  </a:lnTo>
                  <a:lnTo>
                    <a:pt x="416521" y="127673"/>
                  </a:lnTo>
                  <a:lnTo>
                    <a:pt x="429285" y="146812"/>
                  </a:lnTo>
                  <a:lnTo>
                    <a:pt x="386359" y="159118"/>
                  </a:lnTo>
                  <a:lnTo>
                    <a:pt x="425373" y="194640"/>
                  </a:lnTo>
                  <a:lnTo>
                    <a:pt x="493052" y="175615"/>
                  </a:lnTo>
                  <a:lnTo>
                    <a:pt x="505790" y="106324"/>
                  </a:lnTo>
                  <a:close/>
                </a:path>
                <a:path w="1018540" h="502920">
                  <a:moveTo>
                    <a:pt x="895438" y="251218"/>
                  </a:moveTo>
                  <a:lnTo>
                    <a:pt x="885380" y="201422"/>
                  </a:lnTo>
                  <a:lnTo>
                    <a:pt x="862812" y="167957"/>
                  </a:lnTo>
                  <a:lnTo>
                    <a:pt x="857973" y="160769"/>
                  </a:lnTo>
                  <a:lnTo>
                    <a:pt x="850773" y="155917"/>
                  </a:lnTo>
                  <a:lnTo>
                    <a:pt x="850773" y="251218"/>
                  </a:lnTo>
                  <a:lnTo>
                    <a:pt x="844219" y="283591"/>
                  </a:lnTo>
                  <a:lnTo>
                    <a:pt x="826363" y="310070"/>
                  </a:lnTo>
                  <a:lnTo>
                    <a:pt x="799896" y="327939"/>
                  </a:lnTo>
                  <a:lnTo>
                    <a:pt x="767524" y="334492"/>
                  </a:lnTo>
                  <a:lnTo>
                    <a:pt x="735139" y="327939"/>
                  </a:lnTo>
                  <a:lnTo>
                    <a:pt x="708672" y="310070"/>
                  </a:lnTo>
                  <a:lnTo>
                    <a:pt x="690816" y="283591"/>
                  </a:lnTo>
                  <a:lnTo>
                    <a:pt x="684263" y="251218"/>
                  </a:lnTo>
                  <a:lnTo>
                    <a:pt x="690816" y="218846"/>
                  </a:lnTo>
                  <a:lnTo>
                    <a:pt x="708672" y="192366"/>
                  </a:lnTo>
                  <a:lnTo>
                    <a:pt x="735139" y="174510"/>
                  </a:lnTo>
                  <a:lnTo>
                    <a:pt x="767524" y="167957"/>
                  </a:lnTo>
                  <a:lnTo>
                    <a:pt x="799896" y="174510"/>
                  </a:lnTo>
                  <a:lnTo>
                    <a:pt x="826363" y="192366"/>
                  </a:lnTo>
                  <a:lnTo>
                    <a:pt x="844219" y="218846"/>
                  </a:lnTo>
                  <a:lnTo>
                    <a:pt x="850773" y="251218"/>
                  </a:lnTo>
                  <a:lnTo>
                    <a:pt x="850773" y="155917"/>
                  </a:lnTo>
                  <a:lnTo>
                    <a:pt x="817321" y="133350"/>
                  </a:lnTo>
                  <a:lnTo>
                    <a:pt x="767524" y="123304"/>
                  </a:lnTo>
                  <a:lnTo>
                    <a:pt x="717727" y="133350"/>
                  </a:lnTo>
                  <a:lnTo>
                    <a:pt x="677062" y="160769"/>
                  </a:lnTo>
                  <a:lnTo>
                    <a:pt x="649655" y="201422"/>
                  </a:lnTo>
                  <a:lnTo>
                    <a:pt x="639597" y="251218"/>
                  </a:lnTo>
                  <a:lnTo>
                    <a:pt x="649655" y="301015"/>
                  </a:lnTo>
                  <a:lnTo>
                    <a:pt x="677062" y="341680"/>
                  </a:lnTo>
                  <a:lnTo>
                    <a:pt x="717727" y="369087"/>
                  </a:lnTo>
                  <a:lnTo>
                    <a:pt x="767524" y="379145"/>
                  </a:lnTo>
                  <a:lnTo>
                    <a:pt x="817321" y="369087"/>
                  </a:lnTo>
                  <a:lnTo>
                    <a:pt x="857973" y="341680"/>
                  </a:lnTo>
                  <a:lnTo>
                    <a:pt x="862825" y="334492"/>
                  </a:lnTo>
                  <a:lnTo>
                    <a:pt x="885380" y="301015"/>
                  </a:lnTo>
                  <a:lnTo>
                    <a:pt x="895438" y="251218"/>
                  </a:lnTo>
                  <a:close/>
                </a:path>
                <a:path w="1018540" h="502920">
                  <a:moveTo>
                    <a:pt x="1018032" y="251218"/>
                  </a:moveTo>
                  <a:lnTo>
                    <a:pt x="1013980" y="206070"/>
                  </a:lnTo>
                  <a:lnTo>
                    <a:pt x="1002309" y="163563"/>
                  </a:lnTo>
                  <a:lnTo>
                    <a:pt x="983742" y="124421"/>
                  </a:lnTo>
                  <a:lnTo>
                    <a:pt x="973391" y="109791"/>
                  </a:lnTo>
                  <a:lnTo>
                    <a:pt x="973391" y="251218"/>
                  </a:lnTo>
                  <a:lnTo>
                    <a:pt x="967930" y="298526"/>
                  </a:lnTo>
                  <a:lnTo>
                    <a:pt x="952360" y="341985"/>
                  </a:lnTo>
                  <a:lnTo>
                    <a:pt x="927950" y="380339"/>
                  </a:lnTo>
                  <a:lnTo>
                    <a:pt x="895946" y="412343"/>
                  </a:lnTo>
                  <a:lnTo>
                    <a:pt x="857592" y="436753"/>
                  </a:lnTo>
                  <a:lnTo>
                    <a:pt x="814146" y="452310"/>
                  </a:lnTo>
                  <a:lnTo>
                    <a:pt x="766851" y="457771"/>
                  </a:lnTo>
                  <a:lnTo>
                    <a:pt x="719556" y="452310"/>
                  </a:lnTo>
                  <a:lnTo>
                    <a:pt x="676097" y="436753"/>
                  </a:lnTo>
                  <a:lnTo>
                    <a:pt x="637743" y="412343"/>
                  </a:lnTo>
                  <a:lnTo>
                    <a:pt x="605739" y="380339"/>
                  </a:lnTo>
                  <a:lnTo>
                    <a:pt x="581329" y="341985"/>
                  </a:lnTo>
                  <a:lnTo>
                    <a:pt x="565772" y="298526"/>
                  </a:lnTo>
                  <a:lnTo>
                    <a:pt x="560311" y="251218"/>
                  </a:lnTo>
                  <a:lnTo>
                    <a:pt x="565772" y="203923"/>
                  </a:lnTo>
                  <a:lnTo>
                    <a:pt x="581329" y="160464"/>
                  </a:lnTo>
                  <a:lnTo>
                    <a:pt x="605739" y="122110"/>
                  </a:lnTo>
                  <a:lnTo>
                    <a:pt x="637743" y="90106"/>
                  </a:lnTo>
                  <a:lnTo>
                    <a:pt x="676097" y="65697"/>
                  </a:lnTo>
                  <a:lnTo>
                    <a:pt x="719556" y="50139"/>
                  </a:lnTo>
                  <a:lnTo>
                    <a:pt x="766851" y="44665"/>
                  </a:lnTo>
                  <a:lnTo>
                    <a:pt x="814146" y="50139"/>
                  </a:lnTo>
                  <a:lnTo>
                    <a:pt x="857592" y="65697"/>
                  </a:lnTo>
                  <a:lnTo>
                    <a:pt x="895946" y="90106"/>
                  </a:lnTo>
                  <a:lnTo>
                    <a:pt x="927950" y="122110"/>
                  </a:lnTo>
                  <a:lnTo>
                    <a:pt x="952360" y="160464"/>
                  </a:lnTo>
                  <a:lnTo>
                    <a:pt x="967930" y="203923"/>
                  </a:lnTo>
                  <a:lnTo>
                    <a:pt x="973391" y="251218"/>
                  </a:lnTo>
                  <a:lnTo>
                    <a:pt x="973391" y="109791"/>
                  </a:lnTo>
                  <a:lnTo>
                    <a:pt x="928674" y="59093"/>
                  </a:lnTo>
                  <a:lnTo>
                    <a:pt x="893622" y="34302"/>
                  </a:lnTo>
                  <a:lnTo>
                    <a:pt x="854494" y="15722"/>
                  </a:lnTo>
                  <a:lnTo>
                    <a:pt x="811999" y="4051"/>
                  </a:lnTo>
                  <a:lnTo>
                    <a:pt x="766851" y="0"/>
                  </a:lnTo>
                  <a:lnTo>
                    <a:pt x="721690" y="4051"/>
                  </a:lnTo>
                  <a:lnTo>
                    <a:pt x="679196" y="15722"/>
                  </a:lnTo>
                  <a:lnTo>
                    <a:pt x="640067" y="34302"/>
                  </a:lnTo>
                  <a:lnTo>
                    <a:pt x="605002" y="59093"/>
                  </a:lnTo>
                  <a:lnTo>
                    <a:pt x="574725" y="89369"/>
                  </a:lnTo>
                  <a:lnTo>
                    <a:pt x="549935" y="124421"/>
                  </a:lnTo>
                  <a:lnTo>
                    <a:pt x="531355" y="163563"/>
                  </a:lnTo>
                  <a:lnTo>
                    <a:pt x="519684" y="206070"/>
                  </a:lnTo>
                  <a:lnTo>
                    <a:pt x="515645" y="251218"/>
                  </a:lnTo>
                  <a:lnTo>
                    <a:pt x="519684" y="296379"/>
                  </a:lnTo>
                  <a:lnTo>
                    <a:pt x="531355" y="338874"/>
                  </a:lnTo>
                  <a:lnTo>
                    <a:pt x="549935" y="378015"/>
                  </a:lnTo>
                  <a:lnTo>
                    <a:pt x="574725" y="413067"/>
                  </a:lnTo>
                  <a:lnTo>
                    <a:pt x="605002" y="443344"/>
                  </a:lnTo>
                  <a:lnTo>
                    <a:pt x="640067" y="468134"/>
                  </a:lnTo>
                  <a:lnTo>
                    <a:pt x="679196" y="486714"/>
                  </a:lnTo>
                  <a:lnTo>
                    <a:pt x="721690" y="498386"/>
                  </a:lnTo>
                  <a:lnTo>
                    <a:pt x="766851" y="502424"/>
                  </a:lnTo>
                  <a:lnTo>
                    <a:pt x="811999" y="498386"/>
                  </a:lnTo>
                  <a:lnTo>
                    <a:pt x="854494" y="486714"/>
                  </a:lnTo>
                  <a:lnTo>
                    <a:pt x="893622" y="468134"/>
                  </a:lnTo>
                  <a:lnTo>
                    <a:pt x="908265" y="457771"/>
                  </a:lnTo>
                  <a:lnTo>
                    <a:pt x="928674" y="443344"/>
                  </a:lnTo>
                  <a:lnTo>
                    <a:pt x="958951" y="413067"/>
                  </a:lnTo>
                  <a:lnTo>
                    <a:pt x="983742" y="378015"/>
                  </a:lnTo>
                  <a:lnTo>
                    <a:pt x="1002309" y="338874"/>
                  </a:lnTo>
                  <a:lnTo>
                    <a:pt x="1013980" y="296379"/>
                  </a:lnTo>
                  <a:lnTo>
                    <a:pt x="1018032" y="251218"/>
                  </a:lnTo>
                  <a:close/>
                </a:path>
              </a:pathLst>
            </a:custGeom>
            <a:solidFill>
              <a:srgbClr val="00BABB"/>
            </a:solidFill>
          </p:spPr>
          <p:txBody>
            <a:bodyPr wrap="square" lIns="0" tIns="0" rIns="0" bIns="0" rtlCol="0"/>
            <a:lstStyle/>
            <a:p>
              <a:endParaRPr>
                <a:cs typeface="Times New Roman" panose="02020603050405020304" pitchFamily="18" charset="0"/>
              </a:endParaRPr>
            </a:p>
          </p:txBody>
        </p:sp>
        <p:pic>
          <p:nvPicPr>
            <p:cNvPr id="57" name="object 3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720" y="4965460"/>
              <a:ext cx="997902" cy="672447"/>
            </a:xfrm>
            <a:prstGeom prst="rect">
              <a:avLst/>
            </a:prstGeom>
          </p:spPr>
        </p:pic>
      </p:grpSp>
      <p:sp>
        <p:nvSpPr>
          <p:cNvPr id="4" name="標題 1">
            <a:extLst>
              <a:ext uri="{FF2B5EF4-FFF2-40B4-BE49-F238E27FC236}">
                <a16:creationId xmlns:a16="http://schemas.microsoft.com/office/drawing/2014/main" id="{BA0926DB-3491-2ACB-08EA-A8CDCD01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96" y="927930"/>
            <a:ext cx="11782586" cy="510699"/>
          </a:xfrm>
        </p:spPr>
        <p:txBody>
          <a:bodyPr/>
          <a:lstStyle/>
          <a:p>
            <a:r>
              <a:rPr lang="en-US" altLang="zh-TW" sz="1900" dirty="0">
                <a:cs typeface="Times New Roman" panose="02020603050405020304" pitchFamily="18" charset="0"/>
              </a:rPr>
              <a:t>Building a sense of responsibility for keeping the countryside clean, and the attitudes and values towards animals protection </a:t>
            </a:r>
            <a:endParaRPr lang="zh-TW" altLang="en-US" sz="19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f99b8a-cbd2-4bd1-81d0-2c38c76556b9">
      <Terms xmlns="http://schemas.microsoft.com/office/infopath/2007/PartnerControls"/>
    </lcf76f155ced4ddcb4097134ff3c332f>
    <TaxCatchAll xmlns="61ac4eaa-81f6-43fb-bca7-3fcbde2d9f0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3FD7D2498A9E49B41EF4DCCF85CC72" ma:contentTypeVersion="11" ma:contentTypeDescription="Create a new document." ma:contentTypeScope="" ma:versionID="9effa55039b5a9cc5d4ace6c39c876ae">
  <xsd:schema xmlns:xsd="http://www.w3.org/2001/XMLSchema" xmlns:xs="http://www.w3.org/2001/XMLSchema" xmlns:p="http://schemas.microsoft.com/office/2006/metadata/properties" xmlns:ns2="b6f99b8a-cbd2-4bd1-81d0-2c38c76556b9" xmlns:ns3="61ac4eaa-81f6-43fb-bca7-3fcbde2d9f07" targetNamespace="http://schemas.microsoft.com/office/2006/metadata/properties" ma:root="true" ma:fieldsID="fcc1fa6c874f34f45e93ece29a6b3138" ns2:_="" ns3:_="">
    <xsd:import namespace="b6f99b8a-cbd2-4bd1-81d0-2c38c76556b9"/>
    <xsd:import namespace="61ac4eaa-81f6-43fb-bca7-3fcbde2d9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99b8a-cbd2-4bd1-81d0-2c38c76556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cd1e61b-fc00-4210-b9b8-5adfffa46d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4eaa-81f6-43fb-bca7-3fcbde2d9f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274bbf-7555-4cef-a139-e95291c09dc0}" ma:internalName="TaxCatchAll" ma:showField="CatchAllData" ma:web="61ac4eaa-81f6-43fb-bca7-3fcbde2d9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5621C2-BB5A-4801-BCBE-906ED4FC100B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b6f99b8a-cbd2-4bd1-81d0-2c38c76556b9"/>
    <ds:schemaRef ds:uri="http://www.w3.org/XML/1998/namespace"/>
    <ds:schemaRef ds:uri="61ac4eaa-81f6-43fb-bca7-3fcbde2d9f07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C2CCD6-63A6-4DC2-AFDE-655D66E96D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f99b8a-cbd2-4bd1-81d0-2c38c76556b9"/>
    <ds:schemaRef ds:uri="61ac4eaa-81f6-43fb-bca7-3fcbde2d9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BFA8BB-8DFA-49B0-95D5-977812BD2E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575</Words>
  <Application>Microsoft Office PowerPoint</Application>
  <PresentationFormat>寬螢幕</PresentationFormat>
  <Paragraphs>74</Paragraphs>
  <Slides>14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30" baseType="lpstr">
      <vt:lpstr>Arimo</vt:lpstr>
      <vt:lpstr>Abhaya Libre</vt:lpstr>
      <vt:lpstr>Arial</vt:lpstr>
      <vt:lpstr>等线</vt:lpstr>
      <vt:lpstr>Calibri</vt:lpstr>
      <vt:lpstr>微軟正黑體</vt:lpstr>
      <vt:lpstr>Noto Sans HK Bold</vt:lpstr>
      <vt:lpstr>Arial Unicode MS</vt:lpstr>
      <vt:lpstr>Times New Roman</vt:lpstr>
      <vt:lpstr>Noto Sans HK</vt:lpstr>
      <vt:lpstr>Symbol</vt:lpstr>
      <vt:lpstr>新細明體</vt:lpstr>
      <vt:lpstr>Adobe Fan Heiti Std B</vt:lpstr>
      <vt:lpstr>黑体</vt:lpstr>
      <vt:lpstr>Office 佈景主題</vt:lpstr>
      <vt:lpstr>Blank</vt:lpstr>
      <vt:lpstr>PowerPoint 簡報</vt:lpstr>
      <vt:lpstr>What is this place?</vt:lpstr>
      <vt:lpstr>Impacts of plastic waste on the natural environment</vt:lpstr>
      <vt:lpstr>Impacts of plastic waste on the natural environment</vt:lpstr>
      <vt:lpstr>“Plastic-Free Countryside Activities” and “Take Your Litter Home”</vt:lpstr>
      <vt:lpstr>Ways to keep the countryside clean</vt:lpstr>
      <vt:lpstr>“Take Your Litter Home”</vt:lpstr>
      <vt:lpstr>Building a sense of responsibility for keeping the countryside clean, and the attitudes and values towards animals protection </vt:lpstr>
      <vt:lpstr>Building a sense of responsibility for keeping the countryside clean, and the attitudes and values towards animals protection </vt:lpstr>
      <vt:lpstr>Building a sense of responsibility for keeping the countryside clean, and the attitudes and values towards animals protection </vt:lpstr>
      <vt:lpstr>Building a sense of responsibility for keeping the countryside clean, and the attitudes and values towards animals protection </vt:lpstr>
      <vt:lpstr>Building a sense of responsibility for keeping the countryside clean, and the attitudes and values towards animals protection </vt:lpstr>
      <vt:lpstr>Poster design activity</vt:lpstr>
      <vt:lpstr>Conclusion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Chiu-sang Raymond LEUNG</dc:creator>
  <cp:lastModifiedBy>Chun-pong Klaus CHAN</cp:lastModifiedBy>
  <cp:revision>154</cp:revision>
  <dcterms:created xsi:type="dcterms:W3CDTF">2024-10-10T01:13:07Z</dcterms:created>
  <dcterms:modified xsi:type="dcterms:W3CDTF">2024-10-29T09:19:41Z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0x010100333FD7D2498A9E49B41EF4DCCF85CC72</vt:lpwstr>
  </property>
  <property fmtid="{D5CDD505-2E9C-101B-9397-08002B2CF9AE}" pid="3" name="MediaServiceImageTags">
    <vt:lpwstr/>
  </property>
</Properties>
</file>