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76" autoAdjust="0"/>
    <p:restoredTop sz="94660"/>
  </p:normalViewPr>
  <p:slideViewPr>
    <p:cSldViewPr>
      <p:cViewPr varScale="1">
        <p:scale>
          <a:sx n="83" d="100"/>
          <a:sy n="83" d="100"/>
        </p:scale>
        <p:origin x="3693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034EA2"/>
                </a:solidFill>
                <a:latin typeface="Noto Sans HK"/>
                <a:cs typeface="Noto Sans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034EA2"/>
                </a:solidFill>
                <a:latin typeface="Noto Sans HK"/>
                <a:cs typeface="Noto Sans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034EA2"/>
                </a:solidFill>
                <a:latin typeface="Noto Sans HK"/>
                <a:cs typeface="Noto Sans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034EA2"/>
                </a:solidFill>
                <a:latin typeface="Noto Sans HK"/>
                <a:cs typeface="Noto Sans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00051" y="4274965"/>
            <a:ext cx="184785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034EA2"/>
                </a:solidFill>
                <a:latin typeface="Noto Sans HK"/>
                <a:cs typeface="Noto Sans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55664" y="4274965"/>
            <a:ext cx="139255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6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工作紙</a:t>
            </a:r>
            <a:endParaRPr sz="35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669779" y="3756007"/>
            <a:ext cx="1458595" cy="471805"/>
          </a:xfrm>
          <a:custGeom>
            <a:avLst/>
            <a:gdLst/>
            <a:ahLst/>
            <a:cxnLst/>
            <a:rect l="l" t="t" r="r" b="b"/>
            <a:pathLst>
              <a:path w="1458595" h="471804">
                <a:moveTo>
                  <a:pt x="1214132" y="0"/>
                </a:moveTo>
                <a:lnTo>
                  <a:pt x="244094" y="0"/>
                </a:lnTo>
                <a:lnTo>
                  <a:pt x="194900" y="4791"/>
                </a:lnTo>
                <a:lnTo>
                  <a:pt x="149081" y="18535"/>
                </a:lnTo>
                <a:lnTo>
                  <a:pt x="107618" y="40282"/>
                </a:lnTo>
                <a:lnTo>
                  <a:pt x="71493" y="69084"/>
                </a:lnTo>
                <a:lnTo>
                  <a:pt x="41687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6"/>
                </a:lnTo>
                <a:lnTo>
                  <a:pt x="19181" y="327693"/>
                </a:lnTo>
                <a:lnTo>
                  <a:pt x="41687" y="367760"/>
                </a:lnTo>
                <a:lnTo>
                  <a:pt x="71493" y="402669"/>
                </a:lnTo>
                <a:lnTo>
                  <a:pt x="107618" y="431471"/>
                </a:lnTo>
                <a:lnTo>
                  <a:pt x="149081" y="453218"/>
                </a:lnTo>
                <a:lnTo>
                  <a:pt x="194900" y="466962"/>
                </a:lnTo>
                <a:lnTo>
                  <a:pt x="244094" y="471754"/>
                </a:lnTo>
                <a:lnTo>
                  <a:pt x="1214132" y="471754"/>
                </a:lnTo>
                <a:lnTo>
                  <a:pt x="1263326" y="466962"/>
                </a:lnTo>
                <a:lnTo>
                  <a:pt x="1309145" y="453218"/>
                </a:lnTo>
                <a:lnTo>
                  <a:pt x="1350608" y="431471"/>
                </a:lnTo>
                <a:lnTo>
                  <a:pt x="1386733" y="402669"/>
                </a:lnTo>
                <a:lnTo>
                  <a:pt x="1416539" y="367760"/>
                </a:lnTo>
                <a:lnTo>
                  <a:pt x="1439044" y="327693"/>
                </a:lnTo>
                <a:lnTo>
                  <a:pt x="1453267" y="283416"/>
                </a:lnTo>
                <a:lnTo>
                  <a:pt x="1458226" y="235877"/>
                </a:lnTo>
                <a:lnTo>
                  <a:pt x="1453267" y="188338"/>
                </a:lnTo>
                <a:lnTo>
                  <a:pt x="1439044" y="144060"/>
                </a:lnTo>
                <a:lnTo>
                  <a:pt x="1416539" y="103993"/>
                </a:lnTo>
                <a:lnTo>
                  <a:pt x="1386733" y="69084"/>
                </a:lnTo>
                <a:lnTo>
                  <a:pt x="1350608" y="40282"/>
                </a:lnTo>
                <a:lnTo>
                  <a:pt x="1309145" y="18535"/>
                </a:lnTo>
                <a:lnTo>
                  <a:pt x="1263326" y="4791"/>
                </a:lnTo>
                <a:lnTo>
                  <a:pt x="121413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7872" y="3853198"/>
            <a:ext cx="10922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7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小學五年級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</p:spTree>
    <p:extLst>
      <p:ext uri="{BB962C8B-B14F-4D97-AF65-F5344CB8AC3E}">
        <p14:creationId xmlns:p14="http://schemas.microsoft.com/office/powerpoint/2010/main" val="25296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08532" y="441529"/>
            <a:ext cx="2310765" cy="452120"/>
          </a:xfrm>
          <a:custGeom>
            <a:avLst/>
            <a:gdLst/>
            <a:ahLst/>
            <a:cxnLst/>
            <a:rect l="l" t="t" r="r" b="b"/>
            <a:pathLst>
              <a:path w="2310765" h="452119">
                <a:moveTo>
                  <a:pt x="2076234" y="451802"/>
                </a:moveTo>
                <a:lnTo>
                  <a:pt x="2123353" y="447205"/>
                </a:lnTo>
                <a:lnTo>
                  <a:pt x="2167268" y="434022"/>
                </a:lnTo>
                <a:lnTo>
                  <a:pt x="2207030" y="413170"/>
                </a:lnTo>
                <a:lnTo>
                  <a:pt x="2241689" y="385564"/>
                </a:lnTo>
                <a:lnTo>
                  <a:pt x="2270298" y="352118"/>
                </a:lnTo>
                <a:lnTo>
                  <a:pt x="2291907" y="313747"/>
                </a:lnTo>
                <a:lnTo>
                  <a:pt x="2305568" y="271368"/>
                </a:lnTo>
                <a:lnTo>
                  <a:pt x="2310333" y="225894"/>
                </a:lnTo>
                <a:lnTo>
                  <a:pt x="2305568" y="180425"/>
                </a:lnTo>
                <a:lnTo>
                  <a:pt x="2291907" y="138049"/>
                </a:lnTo>
                <a:lnTo>
                  <a:pt x="2270298" y="99681"/>
                </a:lnTo>
                <a:lnTo>
                  <a:pt x="2241689" y="66236"/>
                </a:lnTo>
                <a:lnTo>
                  <a:pt x="2207030" y="38631"/>
                </a:lnTo>
                <a:lnTo>
                  <a:pt x="2167268" y="17779"/>
                </a:lnTo>
                <a:lnTo>
                  <a:pt x="2123353" y="4597"/>
                </a:lnTo>
                <a:lnTo>
                  <a:pt x="2076234" y="0"/>
                </a:lnTo>
                <a:lnTo>
                  <a:pt x="234099" y="0"/>
                </a:lnTo>
                <a:lnTo>
                  <a:pt x="186979" y="4597"/>
                </a:lnTo>
                <a:lnTo>
                  <a:pt x="143064" y="17779"/>
                </a:lnTo>
                <a:lnTo>
                  <a:pt x="103302" y="38631"/>
                </a:lnTo>
                <a:lnTo>
                  <a:pt x="68643" y="66236"/>
                </a:lnTo>
                <a:lnTo>
                  <a:pt x="40034" y="99681"/>
                </a:lnTo>
                <a:lnTo>
                  <a:pt x="18425" y="138049"/>
                </a:lnTo>
                <a:lnTo>
                  <a:pt x="4764" y="180425"/>
                </a:lnTo>
                <a:lnTo>
                  <a:pt x="0" y="225894"/>
                </a:lnTo>
                <a:lnTo>
                  <a:pt x="4764" y="271368"/>
                </a:lnTo>
                <a:lnTo>
                  <a:pt x="18425" y="313747"/>
                </a:lnTo>
                <a:lnTo>
                  <a:pt x="40034" y="352118"/>
                </a:lnTo>
                <a:lnTo>
                  <a:pt x="68643" y="385564"/>
                </a:lnTo>
                <a:lnTo>
                  <a:pt x="103302" y="413170"/>
                </a:lnTo>
                <a:lnTo>
                  <a:pt x="143064" y="434022"/>
                </a:lnTo>
                <a:lnTo>
                  <a:pt x="186979" y="447205"/>
                </a:lnTo>
                <a:lnTo>
                  <a:pt x="234099" y="451802"/>
                </a:lnTo>
                <a:lnTo>
                  <a:pt x="2076234" y="451802"/>
                </a:lnTo>
                <a:close/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84688" y="528016"/>
            <a:ext cx="452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55" dirty="0">
                <a:solidFill>
                  <a:srgbClr val="00B9B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姓名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62387" y="446929"/>
            <a:ext cx="0" cy="441325"/>
          </a:xfrm>
          <a:custGeom>
            <a:avLst/>
            <a:gdLst/>
            <a:ahLst/>
            <a:cxnLst/>
            <a:rect l="l" t="t" r="r" b="b"/>
            <a:pathLst>
              <a:path h="441325">
                <a:moveTo>
                  <a:pt x="0" y="0"/>
                </a:moveTo>
                <a:lnTo>
                  <a:pt x="0" y="441007"/>
                </a:lnTo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2004" y="432007"/>
            <a:ext cx="1890395" cy="471805"/>
          </a:xfrm>
          <a:custGeom>
            <a:avLst/>
            <a:gdLst/>
            <a:ahLst/>
            <a:cxnLst/>
            <a:rect l="l" t="t" r="r" b="b"/>
            <a:pathLst>
              <a:path w="1890395" h="471805">
                <a:moveTo>
                  <a:pt x="1646123" y="0"/>
                </a:moveTo>
                <a:lnTo>
                  <a:pt x="244081" y="0"/>
                </a:lnTo>
                <a:lnTo>
                  <a:pt x="194891" y="4791"/>
                </a:lnTo>
                <a:lnTo>
                  <a:pt x="149075" y="18535"/>
                </a:lnTo>
                <a:lnTo>
                  <a:pt x="107615" y="40282"/>
                </a:lnTo>
                <a:lnTo>
                  <a:pt x="71491" y="69084"/>
                </a:lnTo>
                <a:lnTo>
                  <a:pt x="41686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2"/>
                </a:lnTo>
                <a:lnTo>
                  <a:pt x="19181" y="327687"/>
                </a:lnTo>
                <a:lnTo>
                  <a:pt x="41686" y="367754"/>
                </a:lnTo>
                <a:lnTo>
                  <a:pt x="71491" y="402664"/>
                </a:lnTo>
                <a:lnTo>
                  <a:pt x="107615" y="431468"/>
                </a:lnTo>
                <a:lnTo>
                  <a:pt x="149075" y="453216"/>
                </a:lnTo>
                <a:lnTo>
                  <a:pt x="194891" y="466961"/>
                </a:lnTo>
                <a:lnTo>
                  <a:pt x="244081" y="471754"/>
                </a:lnTo>
                <a:lnTo>
                  <a:pt x="1646123" y="471754"/>
                </a:lnTo>
                <a:lnTo>
                  <a:pt x="1695316" y="466961"/>
                </a:lnTo>
                <a:lnTo>
                  <a:pt x="1741136" y="453216"/>
                </a:lnTo>
                <a:lnTo>
                  <a:pt x="1782598" y="431468"/>
                </a:lnTo>
                <a:lnTo>
                  <a:pt x="1818724" y="402664"/>
                </a:lnTo>
                <a:lnTo>
                  <a:pt x="1848530" y="367754"/>
                </a:lnTo>
                <a:lnTo>
                  <a:pt x="1871035" y="327687"/>
                </a:lnTo>
                <a:lnTo>
                  <a:pt x="1885258" y="283412"/>
                </a:lnTo>
                <a:lnTo>
                  <a:pt x="1890217" y="235877"/>
                </a:lnTo>
                <a:lnTo>
                  <a:pt x="1885258" y="188338"/>
                </a:lnTo>
                <a:lnTo>
                  <a:pt x="1871035" y="144060"/>
                </a:lnTo>
                <a:lnTo>
                  <a:pt x="1848530" y="103993"/>
                </a:lnTo>
                <a:lnTo>
                  <a:pt x="1818724" y="69084"/>
                </a:lnTo>
                <a:lnTo>
                  <a:pt x="1782598" y="40282"/>
                </a:lnTo>
                <a:lnTo>
                  <a:pt x="1741136" y="18535"/>
                </a:lnTo>
                <a:lnTo>
                  <a:pt x="1695316" y="4791"/>
                </a:lnTo>
                <a:lnTo>
                  <a:pt x="1646123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047" y="529198"/>
            <a:ext cx="15189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7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家居廚餘去哪兒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30212" y="432007"/>
            <a:ext cx="1061085" cy="471805"/>
          </a:xfrm>
          <a:custGeom>
            <a:avLst/>
            <a:gdLst/>
            <a:ahLst/>
            <a:cxnLst/>
            <a:rect l="l" t="t" r="r" b="b"/>
            <a:pathLst>
              <a:path w="1061085" h="471805">
                <a:moveTo>
                  <a:pt x="816711" y="0"/>
                </a:moveTo>
                <a:lnTo>
                  <a:pt x="244093" y="0"/>
                </a:lnTo>
                <a:lnTo>
                  <a:pt x="194900" y="4791"/>
                </a:lnTo>
                <a:lnTo>
                  <a:pt x="149081" y="18535"/>
                </a:lnTo>
                <a:lnTo>
                  <a:pt x="107618" y="40282"/>
                </a:lnTo>
                <a:lnTo>
                  <a:pt x="71493" y="69084"/>
                </a:lnTo>
                <a:lnTo>
                  <a:pt x="41687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2"/>
                </a:lnTo>
                <a:lnTo>
                  <a:pt x="19181" y="327687"/>
                </a:lnTo>
                <a:lnTo>
                  <a:pt x="41687" y="367754"/>
                </a:lnTo>
                <a:lnTo>
                  <a:pt x="71493" y="402664"/>
                </a:lnTo>
                <a:lnTo>
                  <a:pt x="107618" y="431468"/>
                </a:lnTo>
                <a:lnTo>
                  <a:pt x="149081" y="453216"/>
                </a:lnTo>
                <a:lnTo>
                  <a:pt x="194900" y="466961"/>
                </a:lnTo>
                <a:lnTo>
                  <a:pt x="244093" y="471754"/>
                </a:lnTo>
                <a:lnTo>
                  <a:pt x="816711" y="471754"/>
                </a:lnTo>
                <a:lnTo>
                  <a:pt x="865905" y="466961"/>
                </a:lnTo>
                <a:lnTo>
                  <a:pt x="911724" y="453216"/>
                </a:lnTo>
                <a:lnTo>
                  <a:pt x="953187" y="431468"/>
                </a:lnTo>
                <a:lnTo>
                  <a:pt x="989312" y="402664"/>
                </a:lnTo>
                <a:lnTo>
                  <a:pt x="1019118" y="367754"/>
                </a:lnTo>
                <a:lnTo>
                  <a:pt x="1041623" y="327687"/>
                </a:lnTo>
                <a:lnTo>
                  <a:pt x="1055846" y="283412"/>
                </a:lnTo>
                <a:lnTo>
                  <a:pt x="1060805" y="235877"/>
                </a:lnTo>
                <a:lnTo>
                  <a:pt x="1055846" y="188338"/>
                </a:lnTo>
                <a:lnTo>
                  <a:pt x="1041623" y="144060"/>
                </a:lnTo>
                <a:lnTo>
                  <a:pt x="1019118" y="103993"/>
                </a:lnTo>
                <a:lnTo>
                  <a:pt x="989312" y="69084"/>
                </a:lnTo>
                <a:lnTo>
                  <a:pt x="953187" y="40282"/>
                </a:lnTo>
                <a:lnTo>
                  <a:pt x="911724" y="18535"/>
                </a:lnTo>
                <a:lnTo>
                  <a:pt x="865905" y="4791"/>
                </a:lnTo>
                <a:lnTo>
                  <a:pt x="816711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33515" y="529198"/>
            <a:ext cx="665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6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工作紙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31998" y="1188006"/>
            <a:ext cx="5472430" cy="706120"/>
          </a:xfrm>
          <a:custGeom>
            <a:avLst/>
            <a:gdLst/>
            <a:ahLst/>
            <a:cxnLst/>
            <a:rect l="l" t="t" r="r" b="b"/>
            <a:pathLst>
              <a:path w="5472430" h="706119">
                <a:moveTo>
                  <a:pt x="5255996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489597"/>
                </a:lnTo>
                <a:lnTo>
                  <a:pt x="5704" y="539123"/>
                </a:lnTo>
                <a:lnTo>
                  <a:pt x="21955" y="584588"/>
                </a:lnTo>
                <a:lnTo>
                  <a:pt x="47454" y="624694"/>
                </a:lnTo>
                <a:lnTo>
                  <a:pt x="80904" y="658145"/>
                </a:lnTo>
                <a:lnTo>
                  <a:pt x="121011" y="683644"/>
                </a:lnTo>
                <a:lnTo>
                  <a:pt x="166475" y="699894"/>
                </a:lnTo>
                <a:lnTo>
                  <a:pt x="216001" y="705599"/>
                </a:lnTo>
                <a:lnTo>
                  <a:pt x="5255996" y="705599"/>
                </a:lnTo>
                <a:lnTo>
                  <a:pt x="5305526" y="699894"/>
                </a:lnTo>
                <a:lnTo>
                  <a:pt x="5350992" y="683644"/>
                </a:lnTo>
                <a:lnTo>
                  <a:pt x="5391098" y="658145"/>
                </a:lnTo>
                <a:lnTo>
                  <a:pt x="5424548" y="624694"/>
                </a:lnTo>
                <a:lnTo>
                  <a:pt x="5450045" y="584588"/>
                </a:lnTo>
                <a:lnTo>
                  <a:pt x="5466293" y="539123"/>
                </a:lnTo>
                <a:lnTo>
                  <a:pt x="5471998" y="489597"/>
                </a:lnTo>
                <a:lnTo>
                  <a:pt x="5471998" y="216001"/>
                </a:lnTo>
                <a:lnTo>
                  <a:pt x="5466293" y="166475"/>
                </a:lnTo>
                <a:lnTo>
                  <a:pt x="5450045" y="121011"/>
                </a:lnTo>
                <a:lnTo>
                  <a:pt x="5424548" y="80904"/>
                </a:lnTo>
                <a:lnTo>
                  <a:pt x="5391098" y="47454"/>
                </a:lnTo>
                <a:lnTo>
                  <a:pt x="5350992" y="21955"/>
                </a:lnTo>
                <a:lnTo>
                  <a:pt x="5305526" y="5704"/>
                </a:lnTo>
                <a:lnTo>
                  <a:pt x="5255996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42300" y="1417868"/>
            <a:ext cx="32569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選擇題：請在正確答案的圓圈內加上</a:t>
            </a:r>
            <a:r>
              <a:rPr sz="1400" spc="-5" dirty="0">
                <a:solidFill>
                  <a:srgbClr val="002F2F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Arial" panose="020B0604020202020204" pitchFamily="34" charset="0"/>
              </a:rPr>
              <a:t>✓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。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48006" y="1349105"/>
            <a:ext cx="383540" cy="383540"/>
            <a:chOff x="648006" y="1349105"/>
            <a:chExt cx="383540" cy="383540"/>
          </a:xfrm>
        </p:grpSpPr>
        <p:sp>
          <p:nvSpPr>
            <p:cNvPr id="12" name="object 12"/>
            <p:cNvSpPr/>
            <p:nvPr/>
          </p:nvSpPr>
          <p:spPr>
            <a:xfrm>
              <a:off x="648006" y="1349105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5600" y="1435509"/>
              <a:ext cx="74472" cy="207683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432000" y="2181602"/>
            <a:ext cx="6696075" cy="494665"/>
          </a:xfrm>
          <a:custGeom>
            <a:avLst/>
            <a:gdLst/>
            <a:ahLst/>
            <a:cxnLst/>
            <a:rect l="l" t="t" r="r" b="b"/>
            <a:pathLst>
              <a:path w="6696075" h="494664">
                <a:moveTo>
                  <a:pt x="6470472" y="0"/>
                </a:moveTo>
                <a:lnTo>
                  <a:pt x="225526" y="0"/>
                </a:lnTo>
                <a:lnTo>
                  <a:pt x="176000" y="5704"/>
                </a:lnTo>
                <a:lnTo>
                  <a:pt x="130536" y="21955"/>
                </a:lnTo>
                <a:lnTo>
                  <a:pt x="90429" y="47454"/>
                </a:lnTo>
                <a:lnTo>
                  <a:pt x="56979" y="80904"/>
                </a:lnTo>
                <a:lnTo>
                  <a:pt x="31480" y="121011"/>
                </a:lnTo>
                <a:lnTo>
                  <a:pt x="15229" y="166475"/>
                </a:lnTo>
                <a:lnTo>
                  <a:pt x="9525" y="216001"/>
                </a:lnTo>
                <a:lnTo>
                  <a:pt x="0" y="494474"/>
                </a:lnTo>
                <a:lnTo>
                  <a:pt x="6695998" y="494474"/>
                </a:lnTo>
                <a:lnTo>
                  <a:pt x="6686473" y="216001"/>
                </a:lnTo>
                <a:lnTo>
                  <a:pt x="6680768" y="166475"/>
                </a:lnTo>
                <a:lnTo>
                  <a:pt x="6664518" y="121011"/>
                </a:lnTo>
                <a:lnTo>
                  <a:pt x="6639019" y="80904"/>
                </a:lnTo>
                <a:lnTo>
                  <a:pt x="6605568" y="47454"/>
                </a:lnTo>
                <a:lnTo>
                  <a:pt x="6565462" y="21955"/>
                </a:lnTo>
                <a:lnTo>
                  <a:pt x="6519998" y="5704"/>
                </a:lnTo>
                <a:lnTo>
                  <a:pt x="6470472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43299" y="2818967"/>
            <a:ext cx="38989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1998" y="2181607"/>
            <a:ext cx="6696075" cy="1029969"/>
            <a:chOff x="431998" y="2181607"/>
            <a:chExt cx="6696075" cy="1029969"/>
          </a:xfrm>
        </p:grpSpPr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002" y="2808736"/>
              <a:ext cx="243509" cy="243522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62002" y="2808736"/>
              <a:ext cx="243509" cy="24352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0003" y="2815197"/>
              <a:ext cx="243509" cy="24352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38002" y="2822391"/>
              <a:ext cx="243509" cy="24352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41523" y="2191132"/>
              <a:ext cx="6677025" cy="1010919"/>
            </a:xfrm>
            <a:custGeom>
              <a:avLst/>
              <a:gdLst/>
              <a:ahLst/>
              <a:cxnLst/>
              <a:rect l="l" t="t" r="r" b="b"/>
              <a:pathLst>
                <a:path w="6677025" h="101091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794550"/>
                  </a:lnTo>
                  <a:lnTo>
                    <a:pt x="5704" y="844076"/>
                  </a:lnTo>
                  <a:lnTo>
                    <a:pt x="21955" y="889540"/>
                  </a:lnTo>
                  <a:lnTo>
                    <a:pt x="47454" y="929646"/>
                  </a:lnTo>
                  <a:lnTo>
                    <a:pt x="80904" y="963097"/>
                  </a:lnTo>
                  <a:lnTo>
                    <a:pt x="121011" y="988596"/>
                  </a:lnTo>
                  <a:lnTo>
                    <a:pt x="166475" y="1004846"/>
                  </a:lnTo>
                  <a:lnTo>
                    <a:pt x="216001" y="1010551"/>
                  </a:lnTo>
                  <a:lnTo>
                    <a:pt x="6460947" y="1010551"/>
                  </a:lnTo>
                  <a:lnTo>
                    <a:pt x="6510477" y="1004846"/>
                  </a:lnTo>
                  <a:lnTo>
                    <a:pt x="6555943" y="988596"/>
                  </a:lnTo>
                  <a:lnTo>
                    <a:pt x="6596049" y="963097"/>
                  </a:lnTo>
                  <a:lnTo>
                    <a:pt x="6629498" y="929646"/>
                  </a:lnTo>
                  <a:lnTo>
                    <a:pt x="6654995" y="889540"/>
                  </a:lnTo>
                  <a:lnTo>
                    <a:pt x="6671244" y="844076"/>
                  </a:lnTo>
                  <a:lnTo>
                    <a:pt x="6676948" y="794550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99300" y="2309567"/>
            <a:ext cx="3521710" cy="741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.  以下哪項是香港最主要的都市固體廢物？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330200">
              <a:lnSpc>
                <a:spcPct val="100000"/>
              </a:lnSpc>
              <a:spcBef>
                <a:spcPts val="2275"/>
              </a:spcBef>
              <a:tabLst>
                <a:tab pos="1680210" algn="l"/>
                <a:tab pos="3018155" algn="l"/>
              </a:tabLst>
            </a:pP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園林廢</a:t>
            </a:r>
            <a:r>
              <a:rPr sz="2100" b="1" spc="-75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物</a:t>
            </a: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紙</a:t>
            </a:r>
            <a:r>
              <a:rPr sz="2100" b="1" spc="-75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張</a:t>
            </a: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400" b="1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塑</a:t>
            </a:r>
            <a:r>
              <a:rPr sz="1400" b="1" spc="-50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膠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32000" y="3391202"/>
            <a:ext cx="6696075" cy="494665"/>
          </a:xfrm>
          <a:custGeom>
            <a:avLst/>
            <a:gdLst/>
            <a:ahLst/>
            <a:cxnLst/>
            <a:rect l="l" t="t" r="r" b="b"/>
            <a:pathLst>
              <a:path w="6696075" h="494664">
                <a:moveTo>
                  <a:pt x="6470472" y="0"/>
                </a:moveTo>
                <a:lnTo>
                  <a:pt x="225526" y="0"/>
                </a:lnTo>
                <a:lnTo>
                  <a:pt x="176000" y="5704"/>
                </a:lnTo>
                <a:lnTo>
                  <a:pt x="130536" y="21955"/>
                </a:lnTo>
                <a:lnTo>
                  <a:pt x="90429" y="47454"/>
                </a:lnTo>
                <a:lnTo>
                  <a:pt x="56979" y="80904"/>
                </a:lnTo>
                <a:lnTo>
                  <a:pt x="31480" y="121011"/>
                </a:lnTo>
                <a:lnTo>
                  <a:pt x="15229" y="166475"/>
                </a:lnTo>
                <a:lnTo>
                  <a:pt x="9525" y="216001"/>
                </a:lnTo>
                <a:lnTo>
                  <a:pt x="0" y="494474"/>
                </a:lnTo>
                <a:lnTo>
                  <a:pt x="6695998" y="494474"/>
                </a:lnTo>
                <a:lnTo>
                  <a:pt x="6686473" y="216001"/>
                </a:lnTo>
                <a:lnTo>
                  <a:pt x="6680768" y="166475"/>
                </a:lnTo>
                <a:lnTo>
                  <a:pt x="6664518" y="121011"/>
                </a:lnTo>
                <a:lnTo>
                  <a:pt x="6639019" y="80904"/>
                </a:lnTo>
                <a:lnTo>
                  <a:pt x="6605568" y="47454"/>
                </a:lnTo>
                <a:lnTo>
                  <a:pt x="6565462" y="21955"/>
                </a:lnTo>
                <a:lnTo>
                  <a:pt x="6519998" y="5704"/>
                </a:lnTo>
                <a:lnTo>
                  <a:pt x="6470472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43299" y="4028568"/>
            <a:ext cx="38989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學校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31998" y="3391208"/>
            <a:ext cx="6696075" cy="1029969"/>
            <a:chOff x="431998" y="3391208"/>
            <a:chExt cx="6696075" cy="1029969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002" y="4018337"/>
              <a:ext cx="243509" cy="24352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62002" y="4018337"/>
              <a:ext cx="243509" cy="24352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0003" y="4024797"/>
              <a:ext cx="243509" cy="24352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38002" y="4031991"/>
              <a:ext cx="243509" cy="243522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41523" y="3400733"/>
              <a:ext cx="6677025" cy="1010919"/>
            </a:xfrm>
            <a:custGeom>
              <a:avLst/>
              <a:gdLst/>
              <a:ahLst/>
              <a:cxnLst/>
              <a:rect l="l" t="t" r="r" b="b"/>
              <a:pathLst>
                <a:path w="6677025" h="101092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794550"/>
                  </a:lnTo>
                  <a:lnTo>
                    <a:pt x="5704" y="844076"/>
                  </a:lnTo>
                  <a:lnTo>
                    <a:pt x="21955" y="889540"/>
                  </a:lnTo>
                  <a:lnTo>
                    <a:pt x="47454" y="929646"/>
                  </a:lnTo>
                  <a:lnTo>
                    <a:pt x="80904" y="963097"/>
                  </a:lnTo>
                  <a:lnTo>
                    <a:pt x="121011" y="988596"/>
                  </a:lnTo>
                  <a:lnTo>
                    <a:pt x="166475" y="1004846"/>
                  </a:lnTo>
                  <a:lnTo>
                    <a:pt x="216001" y="1010551"/>
                  </a:lnTo>
                  <a:lnTo>
                    <a:pt x="6460947" y="1010551"/>
                  </a:lnTo>
                  <a:lnTo>
                    <a:pt x="6510477" y="1004846"/>
                  </a:lnTo>
                  <a:lnTo>
                    <a:pt x="6555943" y="988596"/>
                  </a:lnTo>
                  <a:lnTo>
                    <a:pt x="6596049" y="963097"/>
                  </a:lnTo>
                  <a:lnTo>
                    <a:pt x="6629498" y="929646"/>
                  </a:lnTo>
                  <a:lnTo>
                    <a:pt x="6654995" y="889540"/>
                  </a:lnTo>
                  <a:lnTo>
                    <a:pt x="6671244" y="844076"/>
                  </a:lnTo>
                  <a:lnTo>
                    <a:pt x="6676948" y="794550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599300" y="3519167"/>
            <a:ext cx="3395979" cy="741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2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.  以下哪項是香港最主要的廚餘來源？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330200">
              <a:lnSpc>
                <a:spcPct val="100000"/>
              </a:lnSpc>
              <a:spcBef>
                <a:spcPts val="2275"/>
              </a:spcBef>
              <a:tabLst>
                <a:tab pos="1680210" algn="l"/>
                <a:tab pos="3018155" algn="l"/>
              </a:tabLst>
            </a:pP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街</a:t>
            </a:r>
            <a:r>
              <a:rPr sz="2100" b="1" spc="-75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市</a:t>
            </a: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食</a:t>
            </a:r>
            <a:r>
              <a:rPr sz="2100" b="1" spc="-75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肆</a:t>
            </a:r>
            <a:r>
              <a:rPr sz="2100" b="1" baseline="1984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400" b="1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家</a:t>
            </a:r>
            <a:r>
              <a:rPr sz="1400" b="1" spc="-50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居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31998" y="4600803"/>
            <a:ext cx="6696075" cy="2208530"/>
            <a:chOff x="431998" y="4600803"/>
            <a:chExt cx="6696075" cy="2208530"/>
          </a:xfrm>
        </p:grpSpPr>
        <p:sp>
          <p:nvSpPr>
            <p:cNvPr id="33" name="object 33"/>
            <p:cNvSpPr/>
            <p:nvPr/>
          </p:nvSpPr>
          <p:spPr>
            <a:xfrm>
              <a:off x="432000" y="4600803"/>
              <a:ext cx="6696075" cy="494665"/>
            </a:xfrm>
            <a:custGeom>
              <a:avLst/>
              <a:gdLst/>
              <a:ahLst/>
              <a:cxnLst/>
              <a:rect l="l" t="t" r="r" b="b"/>
              <a:pathLst>
                <a:path w="6696075" h="494664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494474"/>
                  </a:lnTo>
                  <a:lnTo>
                    <a:pt x="6695998" y="494474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441523" y="4610333"/>
              <a:ext cx="6677025" cy="2189480"/>
            </a:xfrm>
            <a:custGeom>
              <a:avLst/>
              <a:gdLst/>
              <a:ahLst/>
              <a:cxnLst/>
              <a:rect l="l" t="t" r="r" b="b"/>
              <a:pathLst>
                <a:path w="6677025" h="21894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1972945"/>
                  </a:lnTo>
                  <a:lnTo>
                    <a:pt x="5704" y="2022471"/>
                  </a:lnTo>
                  <a:lnTo>
                    <a:pt x="21955" y="2067935"/>
                  </a:lnTo>
                  <a:lnTo>
                    <a:pt x="47454" y="2108041"/>
                  </a:lnTo>
                  <a:lnTo>
                    <a:pt x="80904" y="2141492"/>
                  </a:lnTo>
                  <a:lnTo>
                    <a:pt x="121011" y="2166991"/>
                  </a:lnTo>
                  <a:lnTo>
                    <a:pt x="166475" y="2183241"/>
                  </a:lnTo>
                  <a:lnTo>
                    <a:pt x="216001" y="2188946"/>
                  </a:lnTo>
                  <a:lnTo>
                    <a:pt x="6460947" y="2188946"/>
                  </a:lnTo>
                  <a:lnTo>
                    <a:pt x="6510477" y="2183241"/>
                  </a:lnTo>
                  <a:lnTo>
                    <a:pt x="6555943" y="2166991"/>
                  </a:lnTo>
                  <a:lnTo>
                    <a:pt x="6596049" y="2141492"/>
                  </a:lnTo>
                  <a:lnTo>
                    <a:pt x="6629498" y="2108041"/>
                  </a:lnTo>
                  <a:lnTo>
                    <a:pt x="6654995" y="2067935"/>
                  </a:lnTo>
                  <a:lnTo>
                    <a:pt x="6671244" y="2022471"/>
                  </a:lnTo>
                  <a:lnTo>
                    <a:pt x="6676948" y="1972945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99300" y="4728767"/>
            <a:ext cx="2974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3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.  以下哪項是香港管理廚餘的策略？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634245" y="5035278"/>
            <a:ext cx="5747385" cy="1783080"/>
            <a:chOff x="634245" y="5035278"/>
            <a:chExt cx="5747385" cy="1783080"/>
          </a:xfrm>
        </p:grpSpPr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4245" y="5278812"/>
              <a:ext cx="243509" cy="24349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97597" y="5278812"/>
              <a:ext cx="243509" cy="24349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97597" y="5634009"/>
              <a:ext cx="243509" cy="24349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245" y="5630319"/>
              <a:ext cx="243509" cy="24349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97597" y="5981827"/>
              <a:ext cx="243509" cy="24349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245" y="5981814"/>
              <a:ext cx="243509" cy="243509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597997" y="5981814"/>
              <a:ext cx="243509" cy="243509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97997" y="5633996"/>
              <a:ext cx="243509" cy="243509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34245" y="6333321"/>
              <a:ext cx="243509" cy="243509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37997" y="5981814"/>
              <a:ext cx="243509" cy="243509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4459119" y="5044803"/>
              <a:ext cx="0" cy="1764030"/>
            </a:xfrm>
            <a:custGeom>
              <a:avLst/>
              <a:gdLst/>
              <a:ahLst/>
              <a:cxnLst/>
              <a:rect l="l" t="t" r="r" b="b"/>
              <a:pathLst>
                <a:path h="1764029">
                  <a:moveTo>
                    <a:pt x="0" y="0"/>
                  </a:moveTo>
                  <a:lnTo>
                    <a:pt x="0" y="1764004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959299" y="5196486"/>
            <a:ext cx="754380" cy="13870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65000"/>
              </a:lnSpc>
              <a:spcBef>
                <a:spcPts val="100"/>
              </a:spcBef>
            </a:pPr>
            <a:r>
              <a:rPr sz="1400" b="1" spc="-1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源頭減廢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12700" marR="5080" algn="just">
              <a:lnSpc>
                <a:spcPct val="165000"/>
              </a:lnSpc>
            </a:pPr>
            <a:r>
              <a:rPr sz="1400" b="1" spc="-1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廚餘收集轉廢為能轉廢為材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87299" y="5629130"/>
            <a:ext cx="100393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4640">
              <a:lnSpc>
                <a:spcPct val="100000"/>
              </a:lnSpc>
              <a:spcBef>
                <a:spcPts val="100"/>
              </a:spcBef>
            </a:pPr>
            <a:r>
              <a:rPr sz="1400" b="1" spc="-50" dirty="0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及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4761692" y="5278787"/>
            <a:ext cx="243840" cy="1298575"/>
            <a:chOff x="4761692" y="5278787"/>
            <a:chExt cx="243840" cy="1298575"/>
          </a:xfrm>
        </p:grpSpPr>
        <p:pic>
          <p:nvPicPr>
            <p:cNvPr id="51" name="object 5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5278787"/>
              <a:ext cx="243509" cy="243522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5630293"/>
              <a:ext cx="243509" cy="243522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5981801"/>
              <a:ext cx="243509" cy="243522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6333308"/>
              <a:ext cx="243509" cy="243522"/>
            </a:xfrm>
            <a:prstGeom prst="rect">
              <a:avLst/>
            </a:prstGeom>
          </p:spPr>
        </p:pic>
      </p:grpSp>
      <p:grpSp>
        <p:nvGrpSpPr>
          <p:cNvPr id="55" name="object 55"/>
          <p:cNvGrpSpPr/>
          <p:nvPr/>
        </p:nvGrpSpPr>
        <p:grpSpPr>
          <a:xfrm>
            <a:off x="431998" y="6988799"/>
            <a:ext cx="6696075" cy="2541905"/>
            <a:chOff x="431998" y="6988799"/>
            <a:chExt cx="6696075" cy="2541905"/>
          </a:xfrm>
        </p:grpSpPr>
        <p:sp>
          <p:nvSpPr>
            <p:cNvPr id="56" name="object 56"/>
            <p:cNvSpPr/>
            <p:nvPr/>
          </p:nvSpPr>
          <p:spPr>
            <a:xfrm>
              <a:off x="432000" y="6988799"/>
              <a:ext cx="6696075" cy="494665"/>
            </a:xfrm>
            <a:custGeom>
              <a:avLst/>
              <a:gdLst/>
              <a:ahLst/>
              <a:cxnLst/>
              <a:rect l="l" t="t" r="r" b="b"/>
              <a:pathLst>
                <a:path w="6696075" h="494665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494474"/>
                  </a:lnTo>
                  <a:lnTo>
                    <a:pt x="6695998" y="494474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object 57"/>
            <p:cNvSpPr/>
            <p:nvPr/>
          </p:nvSpPr>
          <p:spPr>
            <a:xfrm>
              <a:off x="441523" y="6998331"/>
              <a:ext cx="6677025" cy="2522855"/>
            </a:xfrm>
            <a:custGeom>
              <a:avLst/>
              <a:gdLst/>
              <a:ahLst/>
              <a:cxnLst/>
              <a:rect l="l" t="t" r="r" b="b"/>
              <a:pathLst>
                <a:path w="6677025" h="25228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306548"/>
                  </a:lnTo>
                  <a:lnTo>
                    <a:pt x="5704" y="2356074"/>
                  </a:lnTo>
                  <a:lnTo>
                    <a:pt x="21955" y="2401539"/>
                  </a:lnTo>
                  <a:lnTo>
                    <a:pt x="47454" y="2441645"/>
                  </a:lnTo>
                  <a:lnTo>
                    <a:pt x="80904" y="2475096"/>
                  </a:lnTo>
                  <a:lnTo>
                    <a:pt x="121011" y="2500594"/>
                  </a:lnTo>
                  <a:lnTo>
                    <a:pt x="166475" y="2516845"/>
                  </a:lnTo>
                  <a:lnTo>
                    <a:pt x="216001" y="2522550"/>
                  </a:lnTo>
                  <a:lnTo>
                    <a:pt x="6460947" y="2522550"/>
                  </a:lnTo>
                  <a:lnTo>
                    <a:pt x="6510477" y="2516845"/>
                  </a:lnTo>
                  <a:lnTo>
                    <a:pt x="6555943" y="2500594"/>
                  </a:lnTo>
                  <a:lnTo>
                    <a:pt x="6596049" y="2475096"/>
                  </a:lnTo>
                  <a:lnTo>
                    <a:pt x="6629498" y="2441645"/>
                  </a:lnTo>
                  <a:lnTo>
                    <a:pt x="6654995" y="2401539"/>
                  </a:lnTo>
                  <a:lnTo>
                    <a:pt x="6671244" y="2356074"/>
                  </a:lnTo>
                  <a:lnTo>
                    <a:pt x="6676948" y="2306548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58" name="object 5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34245" y="7685406"/>
              <a:ext cx="243509" cy="24349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4245" y="8036913"/>
              <a:ext cx="243509" cy="24349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4245" y="8388408"/>
              <a:ext cx="243509" cy="243509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34245" y="8739915"/>
              <a:ext cx="243509" cy="243509"/>
            </a:xfrm>
            <a:prstGeom prst="rect">
              <a:avLst/>
            </a:prstGeom>
          </p:spPr>
        </p:pic>
      </p:grpSp>
      <p:sp>
        <p:nvSpPr>
          <p:cNvPr id="62" name="object 62"/>
          <p:cNvSpPr txBox="1"/>
          <p:nvPr/>
        </p:nvSpPr>
        <p:spPr>
          <a:xfrm>
            <a:off x="599300" y="7116767"/>
            <a:ext cx="2974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4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.  </a:t>
            </a:r>
            <a:r>
              <a:rPr sz="1400" b="1" spc="-5" dirty="0" err="1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以下哪項是回收廚餘的正確次序</a:t>
            </a:r>
            <a:r>
              <a:rPr sz="1400" b="1" spc="-5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？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634245" y="7418403"/>
            <a:ext cx="6205855" cy="2103120"/>
            <a:chOff x="634245" y="7418403"/>
            <a:chExt cx="6205855" cy="2103120"/>
          </a:xfrm>
        </p:grpSpPr>
        <p:pic>
          <p:nvPicPr>
            <p:cNvPr id="64" name="object 6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4245" y="9091423"/>
              <a:ext cx="243509" cy="24349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596491" y="8622745"/>
              <a:ext cx="243509" cy="243497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596491" y="9091417"/>
              <a:ext cx="243509" cy="243497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4459119" y="7418403"/>
              <a:ext cx="0" cy="2103120"/>
            </a:xfrm>
            <a:custGeom>
              <a:avLst/>
              <a:gdLst/>
              <a:ahLst/>
              <a:cxnLst/>
              <a:rect l="l" t="t" r="r" b="b"/>
              <a:pathLst>
                <a:path h="2103120">
                  <a:moveTo>
                    <a:pt x="0" y="0"/>
                  </a:moveTo>
                  <a:lnTo>
                    <a:pt x="0" y="2103005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68" name="object 6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7685387"/>
              <a:ext cx="243509" cy="243522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14063" y="7685406"/>
              <a:ext cx="243509" cy="24349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596492" y="7685400"/>
              <a:ext cx="243509" cy="243509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5428703" y="780715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object 72"/>
            <p:cNvSpPr/>
            <p:nvPr/>
          </p:nvSpPr>
          <p:spPr>
            <a:xfrm>
              <a:off x="5534549" y="774607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object 73"/>
            <p:cNvSpPr/>
            <p:nvPr/>
          </p:nvSpPr>
          <p:spPr>
            <a:xfrm>
              <a:off x="5911136" y="780715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object 74"/>
            <p:cNvSpPr/>
            <p:nvPr/>
          </p:nvSpPr>
          <p:spPr>
            <a:xfrm>
              <a:off x="6016977" y="774607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object 75"/>
            <p:cNvSpPr/>
            <p:nvPr/>
          </p:nvSpPr>
          <p:spPr>
            <a:xfrm>
              <a:off x="6393570" y="780715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object 76"/>
            <p:cNvSpPr/>
            <p:nvPr/>
          </p:nvSpPr>
          <p:spPr>
            <a:xfrm>
              <a:off x="6499410" y="774607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77" name="object 7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8154059"/>
              <a:ext cx="243509" cy="243522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149202" y="8154078"/>
              <a:ext cx="243509" cy="243497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114063" y="8154078"/>
              <a:ext cx="243509" cy="243497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631632" y="8154065"/>
              <a:ext cx="243509" cy="243509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596492" y="8154072"/>
              <a:ext cx="243509" cy="243509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5428703" y="827582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object 83"/>
            <p:cNvSpPr/>
            <p:nvPr/>
          </p:nvSpPr>
          <p:spPr>
            <a:xfrm>
              <a:off x="5534549" y="821474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object 84"/>
            <p:cNvSpPr/>
            <p:nvPr/>
          </p:nvSpPr>
          <p:spPr>
            <a:xfrm>
              <a:off x="5911136" y="827582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object 85"/>
            <p:cNvSpPr/>
            <p:nvPr/>
          </p:nvSpPr>
          <p:spPr>
            <a:xfrm>
              <a:off x="6016977" y="821474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object 86"/>
            <p:cNvSpPr/>
            <p:nvPr/>
          </p:nvSpPr>
          <p:spPr>
            <a:xfrm>
              <a:off x="6393570" y="827582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object 87"/>
            <p:cNvSpPr/>
            <p:nvPr/>
          </p:nvSpPr>
          <p:spPr>
            <a:xfrm>
              <a:off x="6499410" y="821474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88" name="object 8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8622731"/>
              <a:ext cx="243509" cy="243522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631632" y="8622750"/>
              <a:ext cx="243509" cy="243497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149202" y="9091417"/>
              <a:ext cx="243509" cy="243497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114063" y="8622750"/>
              <a:ext cx="243509" cy="243497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14063" y="9091417"/>
              <a:ext cx="243509" cy="243497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149202" y="8622737"/>
              <a:ext cx="243509" cy="243509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631632" y="9091410"/>
              <a:ext cx="243509" cy="243509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5428703" y="874449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object 96"/>
            <p:cNvSpPr/>
            <p:nvPr/>
          </p:nvSpPr>
          <p:spPr>
            <a:xfrm>
              <a:off x="5534549" y="8683410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object 97"/>
            <p:cNvSpPr/>
            <p:nvPr/>
          </p:nvSpPr>
          <p:spPr>
            <a:xfrm>
              <a:off x="5911136" y="874449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object 98"/>
            <p:cNvSpPr/>
            <p:nvPr/>
          </p:nvSpPr>
          <p:spPr>
            <a:xfrm>
              <a:off x="6016977" y="8683410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9" name="object 99"/>
            <p:cNvSpPr/>
            <p:nvPr/>
          </p:nvSpPr>
          <p:spPr>
            <a:xfrm>
              <a:off x="6393570" y="8744495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0" name="object 100"/>
            <p:cNvSpPr/>
            <p:nvPr/>
          </p:nvSpPr>
          <p:spPr>
            <a:xfrm>
              <a:off x="6499410" y="8683410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01" name="object 10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1692" y="9091391"/>
              <a:ext cx="243509" cy="243522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5428703" y="9213164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3" name="object 103"/>
            <p:cNvSpPr/>
            <p:nvPr/>
          </p:nvSpPr>
          <p:spPr>
            <a:xfrm>
              <a:off x="5534549" y="9152079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4" name="object 104"/>
            <p:cNvSpPr/>
            <p:nvPr/>
          </p:nvSpPr>
          <p:spPr>
            <a:xfrm>
              <a:off x="5911136" y="9213164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5" name="object 105"/>
            <p:cNvSpPr/>
            <p:nvPr/>
          </p:nvSpPr>
          <p:spPr>
            <a:xfrm>
              <a:off x="6016977" y="9152079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6" name="object 106"/>
            <p:cNvSpPr/>
            <p:nvPr/>
          </p:nvSpPr>
          <p:spPr>
            <a:xfrm>
              <a:off x="6393570" y="9213164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7" name="object 107"/>
            <p:cNvSpPr/>
            <p:nvPr/>
          </p:nvSpPr>
          <p:spPr>
            <a:xfrm>
              <a:off x="6499410" y="9152079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08" name="object 10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149202" y="7685400"/>
              <a:ext cx="243509" cy="243509"/>
            </a:xfrm>
            <a:prstGeom prst="rect">
              <a:avLst/>
            </a:prstGeom>
          </p:spPr>
        </p:pic>
        <p:pic>
          <p:nvPicPr>
            <p:cNvPr id="109" name="object 109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631632" y="7685406"/>
              <a:ext cx="243509" cy="243497"/>
            </a:xfrm>
            <a:prstGeom prst="rect">
              <a:avLst/>
            </a:prstGeom>
          </p:spPr>
        </p:pic>
      </p:grpSp>
      <p:pic>
        <p:nvPicPr>
          <p:cNvPr id="110" name="object 110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6135862" y="1603075"/>
            <a:ext cx="990660" cy="398528"/>
          </a:xfrm>
          <a:prstGeom prst="rect">
            <a:avLst/>
          </a:prstGeom>
        </p:spPr>
      </p:pic>
      <p:grpSp>
        <p:nvGrpSpPr>
          <p:cNvPr id="111" name="object 111"/>
          <p:cNvGrpSpPr/>
          <p:nvPr/>
        </p:nvGrpSpPr>
        <p:grpSpPr>
          <a:xfrm>
            <a:off x="6097460" y="402056"/>
            <a:ext cx="1138555" cy="1148080"/>
            <a:chOff x="6097460" y="402056"/>
            <a:chExt cx="1138555" cy="1148080"/>
          </a:xfrm>
        </p:grpSpPr>
        <p:sp>
          <p:nvSpPr>
            <p:cNvPr id="112" name="object 112"/>
            <p:cNvSpPr/>
            <p:nvPr/>
          </p:nvSpPr>
          <p:spPr>
            <a:xfrm>
              <a:off x="6126937" y="1047292"/>
              <a:ext cx="1018540" cy="502920"/>
            </a:xfrm>
            <a:custGeom>
              <a:avLst/>
              <a:gdLst/>
              <a:ahLst/>
              <a:cxnLst/>
              <a:rect l="l" t="t" r="r" b="b"/>
              <a:pathLst>
                <a:path w="1018540" h="502919">
                  <a:moveTo>
                    <a:pt x="505790" y="106324"/>
                  </a:moveTo>
                  <a:lnTo>
                    <a:pt x="466775" y="70802"/>
                  </a:lnTo>
                  <a:lnTo>
                    <a:pt x="459308" y="110566"/>
                  </a:lnTo>
                  <a:lnTo>
                    <a:pt x="444106" y="90373"/>
                  </a:lnTo>
                  <a:lnTo>
                    <a:pt x="408114" y="55079"/>
                  </a:lnTo>
                  <a:lnTo>
                    <a:pt x="376339" y="33401"/>
                  </a:lnTo>
                  <a:lnTo>
                    <a:pt x="341147" y="16637"/>
                  </a:lnTo>
                  <a:lnTo>
                    <a:pt x="303314" y="5461"/>
                  </a:lnTo>
                  <a:lnTo>
                    <a:pt x="263486" y="330"/>
                  </a:lnTo>
                  <a:lnTo>
                    <a:pt x="251206" y="12"/>
                  </a:lnTo>
                  <a:lnTo>
                    <a:pt x="206057" y="4064"/>
                  </a:lnTo>
                  <a:lnTo>
                    <a:pt x="163550" y="15722"/>
                  </a:lnTo>
                  <a:lnTo>
                    <a:pt x="124421" y="34302"/>
                  </a:lnTo>
                  <a:lnTo>
                    <a:pt x="89357" y="59093"/>
                  </a:lnTo>
                  <a:lnTo>
                    <a:pt x="59080" y="89369"/>
                  </a:lnTo>
                  <a:lnTo>
                    <a:pt x="34302" y="124434"/>
                  </a:lnTo>
                  <a:lnTo>
                    <a:pt x="15722" y="163563"/>
                  </a:lnTo>
                  <a:lnTo>
                    <a:pt x="4051" y="206057"/>
                  </a:lnTo>
                  <a:lnTo>
                    <a:pt x="0" y="251218"/>
                  </a:lnTo>
                  <a:lnTo>
                    <a:pt x="4051" y="296379"/>
                  </a:lnTo>
                  <a:lnTo>
                    <a:pt x="15722" y="338874"/>
                  </a:lnTo>
                  <a:lnTo>
                    <a:pt x="34302" y="378015"/>
                  </a:lnTo>
                  <a:lnTo>
                    <a:pt x="59080" y="413080"/>
                  </a:lnTo>
                  <a:lnTo>
                    <a:pt x="89357" y="443357"/>
                  </a:lnTo>
                  <a:lnTo>
                    <a:pt x="124421" y="468134"/>
                  </a:lnTo>
                  <a:lnTo>
                    <a:pt x="163550" y="486714"/>
                  </a:lnTo>
                  <a:lnTo>
                    <a:pt x="206057" y="498386"/>
                  </a:lnTo>
                  <a:lnTo>
                    <a:pt x="251206" y="502437"/>
                  </a:lnTo>
                  <a:lnTo>
                    <a:pt x="283743" y="500329"/>
                  </a:lnTo>
                  <a:lnTo>
                    <a:pt x="315023" y="494207"/>
                  </a:lnTo>
                  <a:lnTo>
                    <a:pt x="344779" y="484327"/>
                  </a:lnTo>
                  <a:lnTo>
                    <a:pt x="372757" y="470979"/>
                  </a:lnTo>
                  <a:lnTo>
                    <a:pt x="372757" y="492721"/>
                  </a:lnTo>
                  <a:lnTo>
                    <a:pt x="493318" y="492721"/>
                  </a:lnTo>
                  <a:lnTo>
                    <a:pt x="493318" y="245148"/>
                  </a:lnTo>
                  <a:lnTo>
                    <a:pt x="246037" y="245148"/>
                  </a:lnTo>
                  <a:lnTo>
                    <a:pt x="246037" y="335356"/>
                  </a:lnTo>
                  <a:lnTo>
                    <a:pt x="244017" y="335648"/>
                  </a:lnTo>
                  <a:lnTo>
                    <a:pt x="190169" y="307809"/>
                  </a:lnTo>
                  <a:lnTo>
                    <a:pt x="168630" y="251218"/>
                  </a:lnTo>
                  <a:lnTo>
                    <a:pt x="175183" y="218833"/>
                  </a:lnTo>
                  <a:lnTo>
                    <a:pt x="193040" y="192366"/>
                  </a:lnTo>
                  <a:lnTo>
                    <a:pt x="219506" y="174510"/>
                  </a:lnTo>
                  <a:lnTo>
                    <a:pt x="251879" y="167957"/>
                  </a:lnTo>
                  <a:lnTo>
                    <a:pt x="277393" y="171958"/>
                  </a:lnTo>
                  <a:lnTo>
                    <a:pt x="299720" y="183121"/>
                  </a:lnTo>
                  <a:lnTo>
                    <a:pt x="317601" y="200190"/>
                  </a:lnTo>
                  <a:lnTo>
                    <a:pt x="329793" y="221894"/>
                  </a:lnTo>
                  <a:lnTo>
                    <a:pt x="372872" y="209702"/>
                  </a:lnTo>
                  <a:lnTo>
                    <a:pt x="354584" y="175006"/>
                  </a:lnTo>
                  <a:lnTo>
                    <a:pt x="326948" y="147662"/>
                  </a:lnTo>
                  <a:lnTo>
                    <a:pt x="292023" y="129730"/>
                  </a:lnTo>
                  <a:lnTo>
                    <a:pt x="251879" y="123304"/>
                  </a:lnTo>
                  <a:lnTo>
                    <a:pt x="202095" y="133350"/>
                  </a:lnTo>
                  <a:lnTo>
                    <a:pt x="161442" y="160769"/>
                  </a:lnTo>
                  <a:lnTo>
                    <a:pt x="134023" y="201434"/>
                  </a:lnTo>
                  <a:lnTo>
                    <a:pt x="123977" y="251218"/>
                  </a:lnTo>
                  <a:lnTo>
                    <a:pt x="134023" y="301015"/>
                  </a:lnTo>
                  <a:lnTo>
                    <a:pt x="161442" y="341680"/>
                  </a:lnTo>
                  <a:lnTo>
                    <a:pt x="202095" y="369087"/>
                  </a:lnTo>
                  <a:lnTo>
                    <a:pt x="251879" y="379145"/>
                  </a:lnTo>
                  <a:lnTo>
                    <a:pt x="279374" y="376174"/>
                  </a:lnTo>
                  <a:lnTo>
                    <a:pt x="304800" y="367677"/>
                  </a:lnTo>
                  <a:lnTo>
                    <a:pt x="327520" y="354317"/>
                  </a:lnTo>
                  <a:lnTo>
                    <a:pt x="346938" y="336715"/>
                  </a:lnTo>
                  <a:lnTo>
                    <a:pt x="290690" y="336715"/>
                  </a:lnTo>
                  <a:lnTo>
                    <a:pt x="290690" y="289814"/>
                  </a:lnTo>
                  <a:lnTo>
                    <a:pt x="448678" y="289814"/>
                  </a:lnTo>
                  <a:lnTo>
                    <a:pt x="448678" y="448068"/>
                  </a:lnTo>
                  <a:lnTo>
                    <a:pt x="404012" y="448068"/>
                  </a:lnTo>
                  <a:lnTo>
                    <a:pt x="404012" y="389928"/>
                  </a:lnTo>
                  <a:lnTo>
                    <a:pt x="372694" y="418096"/>
                  </a:lnTo>
                  <a:lnTo>
                    <a:pt x="336118" y="439470"/>
                  </a:lnTo>
                  <a:lnTo>
                    <a:pt x="295300" y="453034"/>
                  </a:lnTo>
                  <a:lnTo>
                    <a:pt x="251206" y="457784"/>
                  </a:lnTo>
                  <a:lnTo>
                    <a:pt x="203911" y="452323"/>
                  </a:lnTo>
                  <a:lnTo>
                    <a:pt x="160464" y="436753"/>
                  </a:lnTo>
                  <a:lnTo>
                    <a:pt x="122110" y="412343"/>
                  </a:lnTo>
                  <a:lnTo>
                    <a:pt x="90106" y="380339"/>
                  </a:lnTo>
                  <a:lnTo>
                    <a:pt x="65697" y="341972"/>
                  </a:lnTo>
                  <a:lnTo>
                    <a:pt x="50139" y="298526"/>
                  </a:lnTo>
                  <a:lnTo>
                    <a:pt x="44678" y="251218"/>
                  </a:lnTo>
                  <a:lnTo>
                    <a:pt x="50139" y="203911"/>
                  </a:lnTo>
                  <a:lnTo>
                    <a:pt x="65697" y="160464"/>
                  </a:lnTo>
                  <a:lnTo>
                    <a:pt x="90106" y="122110"/>
                  </a:lnTo>
                  <a:lnTo>
                    <a:pt x="122110" y="90106"/>
                  </a:lnTo>
                  <a:lnTo>
                    <a:pt x="160464" y="65697"/>
                  </a:lnTo>
                  <a:lnTo>
                    <a:pt x="203911" y="50139"/>
                  </a:lnTo>
                  <a:lnTo>
                    <a:pt x="251206" y="44678"/>
                  </a:lnTo>
                  <a:lnTo>
                    <a:pt x="269163" y="45453"/>
                  </a:lnTo>
                  <a:lnTo>
                    <a:pt x="308190" y="52654"/>
                  </a:lnTo>
                  <a:lnTo>
                    <a:pt x="344589" y="67056"/>
                  </a:lnTo>
                  <a:lnTo>
                    <a:pt x="385318" y="94361"/>
                  </a:lnTo>
                  <a:lnTo>
                    <a:pt x="416534" y="127673"/>
                  </a:lnTo>
                  <a:lnTo>
                    <a:pt x="429285" y="146812"/>
                  </a:lnTo>
                  <a:lnTo>
                    <a:pt x="386359" y="159118"/>
                  </a:lnTo>
                  <a:lnTo>
                    <a:pt x="425373" y="194640"/>
                  </a:lnTo>
                  <a:lnTo>
                    <a:pt x="493052" y="175615"/>
                  </a:lnTo>
                  <a:lnTo>
                    <a:pt x="505790" y="106324"/>
                  </a:lnTo>
                  <a:close/>
                </a:path>
                <a:path w="1018540" h="502919">
                  <a:moveTo>
                    <a:pt x="895451" y="251218"/>
                  </a:moveTo>
                  <a:lnTo>
                    <a:pt x="885393" y="201422"/>
                  </a:lnTo>
                  <a:lnTo>
                    <a:pt x="862825" y="167957"/>
                  </a:lnTo>
                  <a:lnTo>
                    <a:pt x="857986" y="160769"/>
                  </a:lnTo>
                  <a:lnTo>
                    <a:pt x="850785" y="155917"/>
                  </a:lnTo>
                  <a:lnTo>
                    <a:pt x="850785" y="251218"/>
                  </a:lnTo>
                  <a:lnTo>
                    <a:pt x="844232" y="283591"/>
                  </a:lnTo>
                  <a:lnTo>
                    <a:pt x="826376" y="310070"/>
                  </a:lnTo>
                  <a:lnTo>
                    <a:pt x="799909" y="327926"/>
                  </a:lnTo>
                  <a:lnTo>
                    <a:pt x="767537" y="334492"/>
                  </a:lnTo>
                  <a:lnTo>
                    <a:pt x="735152" y="327926"/>
                  </a:lnTo>
                  <a:lnTo>
                    <a:pt x="708685" y="310070"/>
                  </a:lnTo>
                  <a:lnTo>
                    <a:pt x="690816" y="283591"/>
                  </a:lnTo>
                  <a:lnTo>
                    <a:pt x="684276" y="251218"/>
                  </a:lnTo>
                  <a:lnTo>
                    <a:pt x="690816" y="218846"/>
                  </a:lnTo>
                  <a:lnTo>
                    <a:pt x="708685" y="192366"/>
                  </a:lnTo>
                  <a:lnTo>
                    <a:pt x="735152" y="174510"/>
                  </a:lnTo>
                  <a:lnTo>
                    <a:pt x="767537" y="167957"/>
                  </a:lnTo>
                  <a:lnTo>
                    <a:pt x="799909" y="174510"/>
                  </a:lnTo>
                  <a:lnTo>
                    <a:pt x="826376" y="192366"/>
                  </a:lnTo>
                  <a:lnTo>
                    <a:pt x="844232" y="218846"/>
                  </a:lnTo>
                  <a:lnTo>
                    <a:pt x="850785" y="251218"/>
                  </a:lnTo>
                  <a:lnTo>
                    <a:pt x="850785" y="155917"/>
                  </a:lnTo>
                  <a:lnTo>
                    <a:pt x="817321" y="133350"/>
                  </a:lnTo>
                  <a:lnTo>
                    <a:pt x="767537" y="123304"/>
                  </a:lnTo>
                  <a:lnTo>
                    <a:pt x="717740" y="133350"/>
                  </a:lnTo>
                  <a:lnTo>
                    <a:pt x="677075" y="160769"/>
                  </a:lnTo>
                  <a:lnTo>
                    <a:pt x="649655" y="201422"/>
                  </a:lnTo>
                  <a:lnTo>
                    <a:pt x="639610" y="251218"/>
                  </a:lnTo>
                  <a:lnTo>
                    <a:pt x="649655" y="301015"/>
                  </a:lnTo>
                  <a:lnTo>
                    <a:pt x="677075" y="341680"/>
                  </a:lnTo>
                  <a:lnTo>
                    <a:pt x="717740" y="369087"/>
                  </a:lnTo>
                  <a:lnTo>
                    <a:pt x="767537" y="379145"/>
                  </a:lnTo>
                  <a:lnTo>
                    <a:pt x="817321" y="369087"/>
                  </a:lnTo>
                  <a:lnTo>
                    <a:pt x="857986" y="341680"/>
                  </a:lnTo>
                  <a:lnTo>
                    <a:pt x="862825" y="334492"/>
                  </a:lnTo>
                  <a:lnTo>
                    <a:pt x="885393" y="301015"/>
                  </a:lnTo>
                  <a:lnTo>
                    <a:pt x="895451" y="251218"/>
                  </a:lnTo>
                  <a:close/>
                </a:path>
                <a:path w="1018540" h="502919">
                  <a:moveTo>
                    <a:pt x="1018032" y="251218"/>
                  </a:moveTo>
                  <a:lnTo>
                    <a:pt x="1013993" y="206070"/>
                  </a:lnTo>
                  <a:lnTo>
                    <a:pt x="1002322" y="163563"/>
                  </a:lnTo>
                  <a:lnTo>
                    <a:pt x="983742" y="124421"/>
                  </a:lnTo>
                  <a:lnTo>
                    <a:pt x="973391" y="109791"/>
                  </a:lnTo>
                  <a:lnTo>
                    <a:pt x="973391" y="251218"/>
                  </a:lnTo>
                  <a:lnTo>
                    <a:pt x="967930" y="298526"/>
                  </a:lnTo>
                  <a:lnTo>
                    <a:pt x="952373" y="341985"/>
                  </a:lnTo>
                  <a:lnTo>
                    <a:pt x="927963" y="380339"/>
                  </a:lnTo>
                  <a:lnTo>
                    <a:pt x="895959" y="412343"/>
                  </a:lnTo>
                  <a:lnTo>
                    <a:pt x="857605" y="436753"/>
                  </a:lnTo>
                  <a:lnTo>
                    <a:pt x="814158" y="452310"/>
                  </a:lnTo>
                  <a:lnTo>
                    <a:pt x="766851" y="457771"/>
                  </a:lnTo>
                  <a:lnTo>
                    <a:pt x="719556" y="452310"/>
                  </a:lnTo>
                  <a:lnTo>
                    <a:pt x="676109" y="436753"/>
                  </a:lnTo>
                  <a:lnTo>
                    <a:pt x="637755" y="412343"/>
                  </a:lnTo>
                  <a:lnTo>
                    <a:pt x="605751" y="380339"/>
                  </a:lnTo>
                  <a:lnTo>
                    <a:pt x="581342" y="341985"/>
                  </a:lnTo>
                  <a:lnTo>
                    <a:pt x="565785" y="298526"/>
                  </a:lnTo>
                  <a:lnTo>
                    <a:pt x="560311" y="251218"/>
                  </a:lnTo>
                  <a:lnTo>
                    <a:pt x="565785" y="203923"/>
                  </a:lnTo>
                  <a:lnTo>
                    <a:pt x="581342" y="160464"/>
                  </a:lnTo>
                  <a:lnTo>
                    <a:pt x="605751" y="122110"/>
                  </a:lnTo>
                  <a:lnTo>
                    <a:pt x="637755" y="90106"/>
                  </a:lnTo>
                  <a:lnTo>
                    <a:pt x="676109" y="65697"/>
                  </a:lnTo>
                  <a:lnTo>
                    <a:pt x="719556" y="50139"/>
                  </a:lnTo>
                  <a:lnTo>
                    <a:pt x="766851" y="44665"/>
                  </a:lnTo>
                  <a:lnTo>
                    <a:pt x="814158" y="50139"/>
                  </a:lnTo>
                  <a:lnTo>
                    <a:pt x="857605" y="65697"/>
                  </a:lnTo>
                  <a:lnTo>
                    <a:pt x="895959" y="90106"/>
                  </a:lnTo>
                  <a:lnTo>
                    <a:pt x="927963" y="122110"/>
                  </a:lnTo>
                  <a:lnTo>
                    <a:pt x="952373" y="160464"/>
                  </a:lnTo>
                  <a:lnTo>
                    <a:pt x="967930" y="203923"/>
                  </a:lnTo>
                  <a:lnTo>
                    <a:pt x="973391" y="251218"/>
                  </a:lnTo>
                  <a:lnTo>
                    <a:pt x="973391" y="109791"/>
                  </a:lnTo>
                  <a:lnTo>
                    <a:pt x="928687" y="59093"/>
                  </a:lnTo>
                  <a:lnTo>
                    <a:pt x="893635" y="34302"/>
                  </a:lnTo>
                  <a:lnTo>
                    <a:pt x="854494" y="15722"/>
                  </a:lnTo>
                  <a:lnTo>
                    <a:pt x="811999" y="4051"/>
                  </a:lnTo>
                  <a:lnTo>
                    <a:pt x="766851" y="0"/>
                  </a:lnTo>
                  <a:lnTo>
                    <a:pt x="721702" y="4051"/>
                  </a:lnTo>
                  <a:lnTo>
                    <a:pt x="679196" y="15722"/>
                  </a:lnTo>
                  <a:lnTo>
                    <a:pt x="640067" y="34302"/>
                  </a:lnTo>
                  <a:lnTo>
                    <a:pt x="605002" y="59093"/>
                  </a:lnTo>
                  <a:lnTo>
                    <a:pt x="574725" y="89369"/>
                  </a:lnTo>
                  <a:lnTo>
                    <a:pt x="549948" y="124421"/>
                  </a:lnTo>
                  <a:lnTo>
                    <a:pt x="531368" y="163563"/>
                  </a:lnTo>
                  <a:lnTo>
                    <a:pt x="519696" y="206070"/>
                  </a:lnTo>
                  <a:lnTo>
                    <a:pt x="515645" y="251218"/>
                  </a:lnTo>
                  <a:lnTo>
                    <a:pt x="519696" y="296379"/>
                  </a:lnTo>
                  <a:lnTo>
                    <a:pt x="531368" y="338874"/>
                  </a:lnTo>
                  <a:lnTo>
                    <a:pt x="549948" y="378015"/>
                  </a:lnTo>
                  <a:lnTo>
                    <a:pt x="574725" y="413067"/>
                  </a:lnTo>
                  <a:lnTo>
                    <a:pt x="605002" y="443344"/>
                  </a:lnTo>
                  <a:lnTo>
                    <a:pt x="640067" y="468134"/>
                  </a:lnTo>
                  <a:lnTo>
                    <a:pt x="679196" y="486714"/>
                  </a:lnTo>
                  <a:lnTo>
                    <a:pt x="721702" y="498386"/>
                  </a:lnTo>
                  <a:lnTo>
                    <a:pt x="766851" y="502424"/>
                  </a:lnTo>
                  <a:lnTo>
                    <a:pt x="811999" y="498386"/>
                  </a:lnTo>
                  <a:lnTo>
                    <a:pt x="854494" y="486714"/>
                  </a:lnTo>
                  <a:lnTo>
                    <a:pt x="893635" y="468134"/>
                  </a:lnTo>
                  <a:lnTo>
                    <a:pt x="908278" y="457771"/>
                  </a:lnTo>
                  <a:lnTo>
                    <a:pt x="928687" y="443344"/>
                  </a:lnTo>
                  <a:lnTo>
                    <a:pt x="958964" y="413067"/>
                  </a:lnTo>
                  <a:lnTo>
                    <a:pt x="983742" y="378015"/>
                  </a:lnTo>
                  <a:lnTo>
                    <a:pt x="1002322" y="338874"/>
                  </a:lnTo>
                  <a:lnTo>
                    <a:pt x="1013993" y="296379"/>
                  </a:lnTo>
                  <a:lnTo>
                    <a:pt x="1018032" y="251218"/>
                  </a:lnTo>
                  <a:close/>
                </a:path>
              </a:pathLst>
            </a:custGeom>
            <a:solidFill>
              <a:srgbClr val="00BBBC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13" name="object 11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097460" y="402056"/>
              <a:ext cx="1138542" cy="672446"/>
            </a:xfrm>
            <a:prstGeom prst="rect">
              <a:avLst/>
            </a:prstGeom>
          </p:spPr>
        </p:pic>
      </p:grpSp>
      <p:sp>
        <p:nvSpPr>
          <p:cNvPr id="114" name="object 62"/>
          <p:cNvSpPr txBox="1"/>
          <p:nvPr/>
        </p:nvSpPr>
        <p:spPr>
          <a:xfrm>
            <a:off x="599300" y="7595066"/>
            <a:ext cx="2974975" cy="1790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110">
              <a:lnSpc>
                <a:spcPct val="165000"/>
              </a:lnSpc>
            </a:pPr>
            <a:r>
              <a:rPr sz="1400" b="1" spc="-15" dirty="0" err="1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瀝乾水分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372110" marR="43815">
              <a:lnSpc>
                <a:spcPct val="165000"/>
              </a:lnSpc>
            </a:pPr>
            <a:r>
              <a:rPr sz="1400" b="1" spc="-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使用小型容器將廚餘帶到回收點</a:t>
            </a:r>
            <a:r>
              <a:rPr sz="1400" b="1" spc="-10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去除非廚餘物質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372110" marR="1137285">
              <a:lnSpc>
                <a:spcPct val="165000"/>
              </a:lnSpc>
            </a:pPr>
            <a:r>
              <a:rPr sz="1400" b="1" spc="-10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將廚餘倒入垃圾桶將廚餘倒入廚餘桶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16" name="object 49"/>
          <p:cNvSpPr txBox="1"/>
          <p:nvPr/>
        </p:nvSpPr>
        <p:spPr>
          <a:xfrm>
            <a:off x="5087299" y="5889817"/>
            <a:ext cx="10039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7495">
              <a:lnSpc>
                <a:spcPct val="164700"/>
              </a:lnSpc>
              <a:tabLst>
                <a:tab pos="812800" algn="l"/>
              </a:tabLst>
            </a:pPr>
            <a:r>
              <a:rPr sz="1400" b="1" spc="-50" dirty="0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、</a:t>
            </a:r>
            <a:r>
              <a:rPr sz="1400" b="1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400" b="1" spc="-50" dirty="0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及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17" name="object 49"/>
          <p:cNvSpPr txBox="1"/>
          <p:nvPr/>
        </p:nvSpPr>
        <p:spPr>
          <a:xfrm>
            <a:off x="4796591" y="6252747"/>
            <a:ext cx="10039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7495">
              <a:lnSpc>
                <a:spcPct val="164700"/>
              </a:lnSpc>
              <a:tabLst>
                <a:tab pos="812800" algn="l"/>
              </a:tabLst>
            </a:pPr>
            <a:r>
              <a:rPr sz="1400" b="1" dirty="0" err="1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以上皆</a:t>
            </a:r>
            <a:r>
              <a:rPr sz="1400" b="1" spc="-50" dirty="0" err="1" smtClean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是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</p:spTree>
    <p:extLst>
      <p:ext uri="{BB962C8B-B14F-4D97-AF65-F5344CB8AC3E}">
        <p14:creationId xmlns:p14="http://schemas.microsoft.com/office/powerpoint/2010/main" val="109982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003" y="4942287"/>
            <a:ext cx="6677901" cy="5183773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31998" y="432003"/>
            <a:ext cx="6696075" cy="2351405"/>
            <a:chOff x="431998" y="432003"/>
            <a:chExt cx="6696075" cy="2351405"/>
          </a:xfrm>
        </p:grpSpPr>
        <p:sp>
          <p:nvSpPr>
            <p:cNvPr id="4" name="object 4"/>
            <p:cNvSpPr/>
            <p:nvPr/>
          </p:nvSpPr>
          <p:spPr>
            <a:xfrm>
              <a:off x="431998" y="432009"/>
              <a:ext cx="6696075" cy="777875"/>
            </a:xfrm>
            <a:custGeom>
              <a:avLst/>
              <a:gdLst/>
              <a:ahLst/>
              <a:cxnLst/>
              <a:rect l="l" t="t" r="r" b="b"/>
              <a:pathLst>
                <a:path w="6696075" h="777875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77595"/>
                  </a:lnTo>
                  <a:lnTo>
                    <a:pt x="6695998" y="777595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441523" y="441528"/>
              <a:ext cx="6677025" cy="2332355"/>
            </a:xfrm>
            <a:custGeom>
              <a:avLst/>
              <a:gdLst/>
              <a:ahLst/>
              <a:cxnLst/>
              <a:rect l="l" t="t" r="r" b="b"/>
              <a:pathLst>
                <a:path w="6677025" h="2332355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2115743"/>
                  </a:lnTo>
                  <a:lnTo>
                    <a:pt x="5704" y="2165274"/>
                  </a:lnTo>
                  <a:lnTo>
                    <a:pt x="21955" y="2210742"/>
                  </a:lnTo>
                  <a:lnTo>
                    <a:pt x="47454" y="2250850"/>
                  </a:lnTo>
                  <a:lnTo>
                    <a:pt x="80904" y="2284302"/>
                  </a:lnTo>
                  <a:lnTo>
                    <a:pt x="121011" y="2309802"/>
                  </a:lnTo>
                  <a:lnTo>
                    <a:pt x="166475" y="2326053"/>
                  </a:lnTo>
                  <a:lnTo>
                    <a:pt x="216001" y="2331758"/>
                  </a:lnTo>
                  <a:lnTo>
                    <a:pt x="6460947" y="2331758"/>
                  </a:lnTo>
                  <a:lnTo>
                    <a:pt x="6510477" y="2326053"/>
                  </a:lnTo>
                  <a:lnTo>
                    <a:pt x="6555943" y="2309802"/>
                  </a:lnTo>
                  <a:lnTo>
                    <a:pt x="6596049" y="2284302"/>
                  </a:lnTo>
                  <a:lnTo>
                    <a:pt x="6629498" y="2250850"/>
                  </a:lnTo>
                  <a:lnTo>
                    <a:pt x="6654995" y="2210742"/>
                  </a:lnTo>
                  <a:lnTo>
                    <a:pt x="6671244" y="2165274"/>
                  </a:lnTo>
                  <a:lnTo>
                    <a:pt x="6676948" y="2115743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99300" y="530227"/>
            <a:ext cx="6366510" cy="19837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5625" marR="5080">
              <a:lnSpc>
                <a:spcPct val="119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判斷修正題：留意劃有雙橫線的字詞，正確的請在圓圈內加上</a:t>
            </a:r>
            <a:r>
              <a:rPr sz="1400" spc="-5" dirty="0">
                <a:solidFill>
                  <a:srgbClr val="002F2F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；</a:t>
            </a:r>
            <a:r>
              <a:rPr sz="1400" b="1" spc="-5" dirty="0" err="1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不正確的請在圓圈內加上</a:t>
            </a:r>
            <a:r>
              <a:rPr lang="en-US" sz="1400" spc="-5" dirty="0" err="1" smtClean="0">
                <a:solidFill>
                  <a:srgbClr val="002F2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X</a:t>
            </a:r>
            <a:r>
              <a:rPr sz="1400" b="1" spc="-5" dirty="0" err="1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，</a:t>
            </a:r>
            <a:r>
              <a:rPr sz="1400" b="1" spc="-5" dirty="0" err="1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然後在線上填寫正確的答案</a:t>
            </a: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。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227329" indent="-214629">
              <a:lnSpc>
                <a:spcPct val="100000"/>
              </a:lnSpc>
              <a:spcBef>
                <a:spcPts val="2535"/>
              </a:spcBef>
              <a:buAutoNum type="arabicPeriod"/>
              <a:tabLst>
                <a:tab pos="227329" algn="l"/>
              </a:tabLst>
            </a:pPr>
            <a:r>
              <a:rPr sz="1400" b="1" spc="-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湯和飲品是可回收的廚餘。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227329" indent="-214629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227329" algn="l"/>
              </a:tabLst>
            </a:pPr>
            <a:r>
              <a:rPr sz="1400" b="1" spc="-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咖啡渣是可回收的廚餘。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227329" indent="-214629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227329" algn="l"/>
              </a:tabLst>
            </a:pPr>
            <a:r>
              <a:rPr sz="1400" b="1" spc="-5" dirty="0">
                <a:solidFill>
                  <a:srgbClr val="034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廚餘需要用洗潔精洗淨才能回收。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8006" y="629107"/>
            <a:ext cx="6278880" cy="1960245"/>
            <a:chOff x="648006" y="629107"/>
            <a:chExt cx="6278880" cy="1960245"/>
          </a:xfrm>
        </p:grpSpPr>
        <p:sp>
          <p:nvSpPr>
            <p:cNvPr id="8" name="object 8"/>
            <p:cNvSpPr/>
            <p:nvPr/>
          </p:nvSpPr>
          <p:spPr>
            <a:xfrm>
              <a:off x="4431522" y="2248716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4"/>
                  </a:lnTo>
                  <a:lnTo>
                    <a:pt x="240503" y="273240"/>
                  </a:lnTo>
                  <a:lnTo>
                    <a:pt x="273236" y="240509"/>
                  </a:lnTo>
                  <a:lnTo>
                    <a:pt x="294703" y="199001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9001"/>
                  </a:lnTo>
                  <a:lnTo>
                    <a:pt x="29175" y="240509"/>
                  </a:lnTo>
                  <a:lnTo>
                    <a:pt x="61908" y="273240"/>
                  </a:lnTo>
                  <a:lnTo>
                    <a:pt x="103415" y="294704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431522" y="178739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3"/>
                  </a:lnTo>
                  <a:lnTo>
                    <a:pt x="240503" y="273236"/>
                  </a:lnTo>
                  <a:lnTo>
                    <a:pt x="273236" y="240503"/>
                  </a:lnTo>
                  <a:lnTo>
                    <a:pt x="294703" y="198996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8996"/>
                  </a:lnTo>
                  <a:lnTo>
                    <a:pt x="29175" y="240503"/>
                  </a:lnTo>
                  <a:lnTo>
                    <a:pt x="61908" y="273236"/>
                  </a:lnTo>
                  <a:lnTo>
                    <a:pt x="103415" y="294703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431522" y="132606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3"/>
                  </a:lnTo>
                  <a:lnTo>
                    <a:pt x="240503" y="273236"/>
                  </a:lnTo>
                  <a:lnTo>
                    <a:pt x="273236" y="240503"/>
                  </a:lnTo>
                  <a:lnTo>
                    <a:pt x="294703" y="198996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8996"/>
                  </a:lnTo>
                  <a:lnTo>
                    <a:pt x="29175" y="240503"/>
                  </a:lnTo>
                  <a:lnTo>
                    <a:pt x="61908" y="273236"/>
                  </a:lnTo>
                  <a:lnTo>
                    <a:pt x="103415" y="294703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648006" y="629107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1693" y="710101"/>
              <a:ext cx="155079" cy="21184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31599" y="1639159"/>
              <a:ext cx="709295" cy="0"/>
            </a:xfrm>
            <a:custGeom>
              <a:avLst/>
              <a:gdLst/>
              <a:ahLst/>
              <a:cxnLst/>
              <a:rect l="l" t="t" r="r" b="b"/>
              <a:pathLst>
                <a:path w="709294">
                  <a:moveTo>
                    <a:pt x="0" y="0"/>
                  </a:moveTo>
                  <a:lnTo>
                    <a:pt x="709206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831599" y="2099956"/>
              <a:ext cx="533400" cy="0"/>
            </a:xfrm>
            <a:custGeom>
              <a:avLst/>
              <a:gdLst/>
              <a:ahLst/>
              <a:cxnLst/>
              <a:rect l="l" t="t" r="r" b="b"/>
              <a:pathLst>
                <a:path w="533400">
                  <a:moveTo>
                    <a:pt x="0" y="0"/>
                  </a:moveTo>
                  <a:lnTo>
                    <a:pt x="532803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1205999" y="2551649"/>
              <a:ext cx="1433195" cy="0"/>
            </a:xfrm>
            <a:custGeom>
              <a:avLst/>
              <a:gdLst/>
              <a:ahLst/>
              <a:cxnLst/>
              <a:rect l="l" t="t" r="r" b="b"/>
              <a:pathLst>
                <a:path w="1433195">
                  <a:moveTo>
                    <a:pt x="0" y="0"/>
                  </a:moveTo>
                  <a:lnTo>
                    <a:pt x="1432801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831599" y="1671555"/>
              <a:ext cx="709295" cy="0"/>
            </a:xfrm>
            <a:custGeom>
              <a:avLst/>
              <a:gdLst/>
              <a:ahLst/>
              <a:cxnLst/>
              <a:rect l="l" t="t" r="r" b="b"/>
              <a:pathLst>
                <a:path w="709294">
                  <a:moveTo>
                    <a:pt x="0" y="0"/>
                  </a:moveTo>
                  <a:lnTo>
                    <a:pt x="709206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831599" y="2132351"/>
              <a:ext cx="533400" cy="0"/>
            </a:xfrm>
            <a:custGeom>
              <a:avLst/>
              <a:gdLst/>
              <a:ahLst/>
              <a:cxnLst/>
              <a:rect l="l" t="t" r="r" b="b"/>
              <a:pathLst>
                <a:path w="533400">
                  <a:moveTo>
                    <a:pt x="0" y="0"/>
                  </a:moveTo>
                  <a:lnTo>
                    <a:pt x="532803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205999" y="2584045"/>
              <a:ext cx="1433195" cy="0"/>
            </a:xfrm>
            <a:custGeom>
              <a:avLst/>
              <a:gdLst/>
              <a:ahLst/>
              <a:cxnLst/>
              <a:rect l="l" t="t" r="r" b="b"/>
              <a:pathLst>
                <a:path w="1433195">
                  <a:moveTo>
                    <a:pt x="0" y="0"/>
                  </a:moveTo>
                  <a:lnTo>
                    <a:pt x="1432801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4848000" y="1630056"/>
              <a:ext cx="2078989" cy="0"/>
            </a:xfrm>
            <a:custGeom>
              <a:avLst/>
              <a:gdLst/>
              <a:ahLst/>
              <a:cxnLst/>
              <a:rect l="l" t="t" r="r" b="b"/>
              <a:pathLst>
                <a:path w="2078990">
                  <a:moveTo>
                    <a:pt x="0" y="0"/>
                  </a:moveTo>
                  <a:lnTo>
                    <a:pt x="2078405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848000" y="2091375"/>
              <a:ext cx="2078989" cy="0"/>
            </a:xfrm>
            <a:custGeom>
              <a:avLst/>
              <a:gdLst/>
              <a:ahLst/>
              <a:cxnLst/>
              <a:rect l="l" t="t" r="r" b="b"/>
              <a:pathLst>
                <a:path w="2078990">
                  <a:moveTo>
                    <a:pt x="0" y="0"/>
                  </a:moveTo>
                  <a:lnTo>
                    <a:pt x="2078405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4848000" y="2552716"/>
              <a:ext cx="2078989" cy="0"/>
            </a:xfrm>
            <a:custGeom>
              <a:avLst/>
              <a:gdLst/>
              <a:ahLst/>
              <a:cxnLst/>
              <a:rect l="l" t="t" r="r" b="b"/>
              <a:pathLst>
                <a:path w="2078990">
                  <a:moveTo>
                    <a:pt x="0" y="0"/>
                  </a:moveTo>
                  <a:lnTo>
                    <a:pt x="2078405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2" name="object 22"/>
          <p:cNvSpPr/>
          <p:nvPr/>
        </p:nvSpPr>
        <p:spPr>
          <a:xfrm>
            <a:off x="431998" y="2997005"/>
            <a:ext cx="6696075" cy="657860"/>
          </a:xfrm>
          <a:custGeom>
            <a:avLst/>
            <a:gdLst/>
            <a:ahLst/>
            <a:cxnLst/>
            <a:rect l="l" t="t" r="r" b="b"/>
            <a:pathLst>
              <a:path w="6696075" h="657860">
                <a:moveTo>
                  <a:pt x="6479997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441591"/>
                </a:lnTo>
                <a:lnTo>
                  <a:pt x="5704" y="491121"/>
                </a:lnTo>
                <a:lnTo>
                  <a:pt x="21955" y="536587"/>
                </a:lnTo>
                <a:lnTo>
                  <a:pt x="47454" y="576693"/>
                </a:lnTo>
                <a:lnTo>
                  <a:pt x="80904" y="610143"/>
                </a:lnTo>
                <a:lnTo>
                  <a:pt x="121011" y="635640"/>
                </a:lnTo>
                <a:lnTo>
                  <a:pt x="166475" y="651889"/>
                </a:lnTo>
                <a:lnTo>
                  <a:pt x="216001" y="657593"/>
                </a:lnTo>
                <a:lnTo>
                  <a:pt x="6479997" y="657593"/>
                </a:lnTo>
                <a:lnTo>
                  <a:pt x="6529527" y="651889"/>
                </a:lnTo>
                <a:lnTo>
                  <a:pt x="6574993" y="635640"/>
                </a:lnTo>
                <a:lnTo>
                  <a:pt x="6615099" y="610143"/>
                </a:lnTo>
                <a:lnTo>
                  <a:pt x="6648548" y="576693"/>
                </a:lnTo>
                <a:lnTo>
                  <a:pt x="6674045" y="536587"/>
                </a:lnTo>
                <a:lnTo>
                  <a:pt x="6690294" y="491121"/>
                </a:lnTo>
                <a:lnTo>
                  <a:pt x="6695998" y="441591"/>
                </a:lnTo>
                <a:lnTo>
                  <a:pt x="6695998" y="216001"/>
                </a:lnTo>
                <a:lnTo>
                  <a:pt x="6690294" y="166475"/>
                </a:lnTo>
                <a:lnTo>
                  <a:pt x="6674045" y="121011"/>
                </a:lnTo>
                <a:lnTo>
                  <a:pt x="6648548" y="80904"/>
                </a:lnTo>
                <a:lnTo>
                  <a:pt x="6615099" y="47454"/>
                </a:lnTo>
                <a:lnTo>
                  <a:pt x="6574993" y="21955"/>
                </a:lnTo>
                <a:lnTo>
                  <a:pt x="6529527" y="5704"/>
                </a:lnTo>
                <a:lnTo>
                  <a:pt x="6479997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42300" y="3202868"/>
            <a:ext cx="348805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填充題：請把正確詞語填寫在適當的位置。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32005" y="3852600"/>
            <a:ext cx="1217295" cy="383540"/>
          </a:xfrm>
          <a:custGeom>
            <a:avLst/>
            <a:gdLst/>
            <a:ahLst/>
            <a:cxnLst/>
            <a:rect l="l" t="t" r="r" b="b"/>
            <a:pathLst>
              <a:path w="1217295" h="383539">
                <a:moveTo>
                  <a:pt x="1025093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1025093" y="383400"/>
                </a:lnTo>
                <a:lnTo>
                  <a:pt x="1069046" y="378337"/>
                </a:lnTo>
                <a:lnTo>
                  <a:pt x="1109396" y="363915"/>
                </a:lnTo>
                <a:lnTo>
                  <a:pt x="1144991" y="341286"/>
                </a:lnTo>
                <a:lnTo>
                  <a:pt x="1174680" y="311600"/>
                </a:lnTo>
                <a:lnTo>
                  <a:pt x="1197312" y="276007"/>
                </a:lnTo>
                <a:lnTo>
                  <a:pt x="1211736" y="235659"/>
                </a:lnTo>
                <a:lnTo>
                  <a:pt x="1216799" y="191706"/>
                </a:lnTo>
                <a:lnTo>
                  <a:pt x="1211736" y="147748"/>
                </a:lnTo>
                <a:lnTo>
                  <a:pt x="1197312" y="107397"/>
                </a:lnTo>
                <a:lnTo>
                  <a:pt x="1174680" y="71802"/>
                </a:lnTo>
                <a:lnTo>
                  <a:pt x="1144991" y="42114"/>
                </a:lnTo>
                <a:lnTo>
                  <a:pt x="1109396" y="19484"/>
                </a:lnTo>
                <a:lnTo>
                  <a:pt x="1069046" y="5062"/>
                </a:lnTo>
                <a:lnTo>
                  <a:pt x="1025093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17184" y="3937115"/>
            <a:ext cx="6502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廚餘接收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32005" y="4347001"/>
            <a:ext cx="1217295" cy="383540"/>
          </a:xfrm>
          <a:custGeom>
            <a:avLst/>
            <a:gdLst/>
            <a:ahLst/>
            <a:cxnLst/>
            <a:rect l="l" t="t" r="r" b="b"/>
            <a:pathLst>
              <a:path w="1217295" h="383539">
                <a:moveTo>
                  <a:pt x="1025093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1025093" y="383400"/>
                </a:lnTo>
                <a:lnTo>
                  <a:pt x="1069046" y="378337"/>
                </a:lnTo>
                <a:lnTo>
                  <a:pt x="1109396" y="363915"/>
                </a:lnTo>
                <a:lnTo>
                  <a:pt x="1144991" y="341286"/>
                </a:lnTo>
                <a:lnTo>
                  <a:pt x="1174680" y="311600"/>
                </a:lnTo>
                <a:lnTo>
                  <a:pt x="1197312" y="276007"/>
                </a:lnTo>
                <a:lnTo>
                  <a:pt x="1211736" y="235659"/>
                </a:lnTo>
                <a:lnTo>
                  <a:pt x="1216799" y="191706"/>
                </a:lnTo>
                <a:lnTo>
                  <a:pt x="1211736" y="147748"/>
                </a:lnTo>
                <a:lnTo>
                  <a:pt x="1197312" y="107397"/>
                </a:lnTo>
                <a:lnTo>
                  <a:pt x="1174680" y="71802"/>
                </a:lnTo>
                <a:lnTo>
                  <a:pt x="1144991" y="42114"/>
                </a:lnTo>
                <a:lnTo>
                  <a:pt x="1109396" y="19484"/>
                </a:lnTo>
                <a:lnTo>
                  <a:pt x="1069046" y="5062"/>
                </a:lnTo>
                <a:lnTo>
                  <a:pt x="1025093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0974" y="4431515"/>
            <a:ext cx="9626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熱電聯產系統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753656" y="3852600"/>
            <a:ext cx="1134110" cy="383540"/>
          </a:xfrm>
          <a:custGeom>
            <a:avLst/>
            <a:gdLst/>
            <a:ahLst/>
            <a:cxnLst/>
            <a:rect l="l" t="t" r="r" b="b"/>
            <a:pathLst>
              <a:path w="1134110" h="383539">
                <a:moveTo>
                  <a:pt x="942289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942289" y="383400"/>
                </a:lnTo>
                <a:lnTo>
                  <a:pt x="986246" y="378337"/>
                </a:lnTo>
                <a:lnTo>
                  <a:pt x="1026598" y="363915"/>
                </a:lnTo>
                <a:lnTo>
                  <a:pt x="1062193" y="341286"/>
                </a:lnTo>
                <a:lnTo>
                  <a:pt x="1091880" y="311600"/>
                </a:lnTo>
                <a:lnTo>
                  <a:pt x="1114511" y="276007"/>
                </a:lnTo>
                <a:lnTo>
                  <a:pt x="1128932" y="235659"/>
                </a:lnTo>
                <a:lnTo>
                  <a:pt x="1133995" y="191706"/>
                </a:lnTo>
                <a:lnTo>
                  <a:pt x="1128932" y="147748"/>
                </a:lnTo>
                <a:lnTo>
                  <a:pt x="1114511" y="107397"/>
                </a:lnTo>
                <a:lnTo>
                  <a:pt x="1091880" y="71802"/>
                </a:lnTo>
                <a:lnTo>
                  <a:pt x="1062193" y="42114"/>
                </a:lnTo>
                <a:lnTo>
                  <a:pt x="1026598" y="19484"/>
                </a:lnTo>
                <a:lnTo>
                  <a:pt x="986246" y="5062"/>
                </a:lnTo>
                <a:lnTo>
                  <a:pt x="94228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19329" y="3937115"/>
            <a:ext cx="8064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生物氣處理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753656" y="4347001"/>
            <a:ext cx="1134110" cy="383540"/>
          </a:xfrm>
          <a:custGeom>
            <a:avLst/>
            <a:gdLst/>
            <a:ahLst/>
            <a:cxnLst/>
            <a:rect l="l" t="t" r="r" b="b"/>
            <a:pathLst>
              <a:path w="1134110" h="383539">
                <a:moveTo>
                  <a:pt x="942289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942289" y="383400"/>
                </a:lnTo>
                <a:lnTo>
                  <a:pt x="986246" y="378337"/>
                </a:lnTo>
                <a:lnTo>
                  <a:pt x="1026598" y="363915"/>
                </a:lnTo>
                <a:lnTo>
                  <a:pt x="1062193" y="341286"/>
                </a:lnTo>
                <a:lnTo>
                  <a:pt x="1091880" y="311600"/>
                </a:lnTo>
                <a:lnTo>
                  <a:pt x="1114511" y="276007"/>
                </a:lnTo>
                <a:lnTo>
                  <a:pt x="1128932" y="235659"/>
                </a:lnTo>
                <a:lnTo>
                  <a:pt x="1133995" y="191706"/>
                </a:lnTo>
                <a:lnTo>
                  <a:pt x="1128932" y="147748"/>
                </a:lnTo>
                <a:lnTo>
                  <a:pt x="1114511" y="107397"/>
                </a:lnTo>
                <a:lnTo>
                  <a:pt x="1091880" y="71802"/>
                </a:lnTo>
                <a:lnTo>
                  <a:pt x="1062193" y="42114"/>
                </a:lnTo>
                <a:lnTo>
                  <a:pt x="1026598" y="19484"/>
                </a:lnTo>
                <a:lnTo>
                  <a:pt x="986246" y="5062"/>
                </a:lnTo>
                <a:lnTo>
                  <a:pt x="94228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841224" y="4431515"/>
            <a:ext cx="9626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污水處理設施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992506" y="3852600"/>
            <a:ext cx="1062355" cy="383540"/>
          </a:xfrm>
          <a:custGeom>
            <a:avLst/>
            <a:gdLst/>
            <a:ahLst/>
            <a:cxnLst/>
            <a:rect l="l" t="t" r="r" b="b"/>
            <a:pathLst>
              <a:path w="1062354" h="383539">
                <a:moveTo>
                  <a:pt x="870292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870292" y="383400"/>
                </a:lnTo>
                <a:lnTo>
                  <a:pt x="914250" y="378337"/>
                </a:lnTo>
                <a:lnTo>
                  <a:pt x="954602" y="363915"/>
                </a:lnTo>
                <a:lnTo>
                  <a:pt x="990196" y="341286"/>
                </a:lnTo>
                <a:lnTo>
                  <a:pt x="1019884" y="311600"/>
                </a:lnTo>
                <a:lnTo>
                  <a:pt x="1042514" y="276007"/>
                </a:lnTo>
                <a:lnTo>
                  <a:pt x="1056936" y="235659"/>
                </a:lnTo>
                <a:lnTo>
                  <a:pt x="1061999" y="191706"/>
                </a:lnTo>
                <a:lnTo>
                  <a:pt x="1056936" y="147748"/>
                </a:lnTo>
                <a:lnTo>
                  <a:pt x="1042514" y="107397"/>
                </a:lnTo>
                <a:lnTo>
                  <a:pt x="1019884" y="71802"/>
                </a:lnTo>
                <a:lnTo>
                  <a:pt x="990196" y="42114"/>
                </a:lnTo>
                <a:lnTo>
                  <a:pt x="954602" y="19484"/>
                </a:lnTo>
                <a:lnTo>
                  <a:pt x="914250" y="5062"/>
                </a:lnTo>
                <a:lnTo>
                  <a:pt x="870292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356495" y="3937115"/>
            <a:ext cx="3378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堆肥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992506" y="4347001"/>
            <a:ext cx="1062355" cy="383540"/>
          </a:xfrm>
          <a:custGeom>
            <a:avLst/>
            <a:gdLst/>
            <a:ahLst/>
            <a:cxnLst/>
            <a:rect l="l" t="t" r="r" b="b"/>
            <a:pathLst>
              <a:path w="1062354" h="383539">
                <a:moveTo>
                  <a:pt x="870292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870292" y="383400"/>
                </a:lnTo>
                <a:lnTo>
                  <a:pt x="914250" y="378337"/>
                </a:lnTo>
                <a:lnTo>
                  <a:pt x="954602" y="363915"/>
                </a:lnTo>
                <a:lnTo>
                  <a:pt x="990196" y="341286"/>
                </a:lnTo>
                <a:lnTo>
                  <a:pt x="1019884" y="311600"/>
                </a:lnTo>
                <a:lnTo>
                  <a:pt x="1042514" y="276007"/>
                </a:lnTo>
                <a:lnTo>
                  <a:pt x="1056936" y="235659"/>
                </a:lnTo>
                <a:lnTo>
                  <a:pt x="1061999" y="191706"/>
                </a:lnTo>
                <a:lnTo>
                  <a:pt x="1056936" y="147748"/>
                </a:lnTo>
                <a:lnTo>
                  <a:pt x="1042514" y="107397"/>
                </a:lnTo>
                <a:lnTo>
                  <a:pt x="1019884" y="71802"/>
                </a:lnTo>
                <a:lnTo>
                  <a:pt x="990196" y="42114"/>
                </a:lnTo>
                <a:lnTo>
                  <a:pt x="954602" y="19484"/>
                </a:lnTo>
                <a:lnTo>
                  <a:pt x="914250" y="5062"/>
                </a:lnTo>
                <a:lnTo>
                  <a:pt x="870292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051605" y="3852600"/>
            <a:ext cx="1076960" cy="383540"/>
          </a:xfrm>
          <a:custGeom>
            <a:avLst/>
            <a:gdLst/>
            <a:ahLst/>
            <a:cxnLst/>
            <a:rect l="l" t="t" r="r" b="b"/>
            <a:pathLst>
              <a:path w="1076959" h="383539">
                <a:moveTo>
                  <a:pt x="884694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884694" y="383400"/>
                </a:lnTo>
                <a:lnTo>
                  <a:pt x="928647" y="378337"/>
                </a:lnTo>
                <a:lnTo>
                  <a:pt x="968995" y="363915"/>
                </a:lnTo>
                <a:lnTo>
                  <a:pt x="1004588" y="341286"/>
                </a:lnTo>
                <a:lnTo>
                  <a:pt x="1034274" y="311600"/>
                </a:lnTo>
                <a:lnTo>
                  <a:pt x="1056904" y="276007"/>
                </a:lnTo>
                <a:lnTo>
                  <a:pt x="1071325" y="235659"/>
                </a:lnTo>
                <a:lnTo>
                  <a:pt x="1076388" y="191706"/>
                </a:lnTo>
                <a:lnTo>
                  <a:pt x="1071325" y="147748"/>
                </a:lnTo>
                <a:lnTo>
                  <a:pt x="1056904" y="107397"/>
                </a:lnTo>
                <a:lnTo>
                  <a:pt x="1034274" y="71802"/>
                </a:lnTo>
                <a:lnTo>
                  <a:pt x="1004588" y="42114"/>
                </a:lnTo>
                <a:lnTo>
                  <a:pt x="968995" y="19484"/>
                </a:lnTo>
                <a:lnTo>
                  <a:pt x="928647" y="5062"/>
                </a:lnTo>
                <a:lnTo>
                  <a:pt x="884694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188478" y="3937115"/>
            <a:ext cx="8064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蒸氣渦輪機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051605" y="4347001"/>
            <a:ext cx="1076960" cy="383540"/>
          </a:xfrm>
          <a:custGeom>
            <a:avLst/>
            <a:gdLst/>
            <a:ahLst/>
            <a:cxnLst/>
            <a:rect l="l" t="t" r="r" b="b"/>
            <a:pathLst>
              <a:path w="1076959" h="383539">
                <a:moveTo>
                  <a:pt x="884694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884694" y="383400"/>
                </a:lnTo>
                <a:lnTo>
                  <a:pt x="928647" y="378337"/>
                </a:lnTo>
                <a:lnTo>
                  <a:pt x="968995" y="363915"/>
                </a:lnTo>
                <a:lnTo>
                  <a:pt x="1004588" y="341286"/>
                </a:lnTo>
                <a:lnTo>
                  <a:pt x="1034274" y="311600"/>
                </a:lnTo>
                <a:lnTo>
                  <a:pt x="1056904" y="276007"/>
                </a:lnTo>
                <a:lnTo>
                  <a:pt x="1071325" y="235659"/>
                </a:lnTo>
                <a:lnTo>
                  <a:pt x="1076388" y="191706"/>
                </a:lnTo>
                <a:lnTo>
                  <a:pt x="1071325" y="147748"/>
                </a:lnTo>
                <a:lnTo>
                  <a:pt x="1056904" y="107397"/>
                </a:lnTo>
                <a:lnTo>
                  <a:pt x="1034274" y="71802"/>
                </a:lnTo>
                <a:lnTo>
                  <a:pt x="1004588" y="42114"/>
                </a:lnTo>
                <a:lnTo>
                  <a:pt x="968995" y="19484"/>
                </a:lnTo>
                <a:lnTo>
                  <a:pt x="928647" y="5062"/>
                </a:lnTo>
                <a:lnTo>
                  <a:pt x="884694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22794" y="4431515"/>
            <a:ext cx="3378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焚化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648006" y="3134107"/>
            <a:ext cx="383540" cy="383540"/>
            <a:chOff x="648006" y="3134107"/>
            <a:chExt cx="383540" cy="383540"/>
          </a:xfrm>
        </p:grpSpPr>
        <p:sp>
          <p:nvSpPr>
            <p:cNvPr id="40" name="object 40"/>
            <p:cNvSpPr/>
            <p:nvPr/>
          </p:nvSpPr>
          <p:spPr>
            <a:xfrm>
              <a:off x="648006" y="3134107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1" name="object 4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8844" y="3217808"/>
              <a:ext cx="161709" cy="215988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419299" y="10161959"/>
            <a:ext cx="1275080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資料來源：有機資源回收中心第一期</a:t>
            </a:r>
            <a:endParaRPr sz="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159356" y="3852600"/>
            <a:ext cx="1787525" cy="383540"/>
          </a:xfrm>
          <a:custGeom>
            <a:avLst/>
            <a:gdLst/>
            <a:ahLst/>
            <a:cxnLst/>
            <a:rect l="l" t="t" r="r" b="b"/>
            <a:pathLst>
              <a:path w="1787525" h="383539">
                <a:moveTo>
                  <a:pt x="1595691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1595691" y="383400"/>
                </a:lnTo>
                <a:lnTo>
                  <a:pt x="1639649" y="378337"/>
                </a:lnTo>
                <a:lnTo>
                  <a:pt x="1680000" y="363915"/>
                </a:lnTo>
                <a:lnTo>
                  <a:pt x="1715595" y="341286"/>
                </a:lnTo>
                <a:lnTo>
                  <a:pt x="1745283" y="311600"/>
                </a:lnTo>
                <a:lnTo>
                  <a:pt x="1767913" y="276007"/>
                </a:lnTo>
                <a:lnTo>
                  <a:pt x="1782335" y="235659"/>
                </a:lnTo>
                <a:lnTo>
                  <a:pt x="1787398" y="191706"/>
                </a:lnTo>
                <a:lnTo>
                  <a:pt x="1782335" y="147748"/>
                </a:lnTo>
                <a:lnTo>
                  <a:pt x="1767913" y="107397"/>
                </a:lnTo>
                <a:lnTo>
                  <a:pt x="1745283" y="71802"/>
                </a:lnTo>
                <a:lnTo>
                  <a:pt x="1715595" y="42114"/>
                </a:lnTo>
                <a:lnTo>
                  <a:pt x="1680000" y="19484"/>
                </a:lnTo>
                <a:lnTo>
                  <a:pt x="1639649" y="5062"/>
                </a:lnTo>
                <a:lnTo>
                  <a:pt x="1595691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729834" y="3937115"/>
            <a:ext cx="6502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厭氧消化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159356" y="4347001"/>
            <a:ext cx="1787525" cy="383540"/>
          </a:xfrm>
          <a:custGeom>
            <a:avLst/>
            <a:gdLst/>
            <a:ahLst/>
            <a:cxnLst/>
            <a:rect l="l" t="t" r="r" b="b"/>
            <a:pathLst>
              <a:path w="1787525" h="383539">
                <a:moveTo>
                  <a:pt x="1595691" y="0"/>
                </a:moveTo>
                <a:lnTo>
                  <a:pt x="191693" y="0"/>
                </a:lnTo>
                <a:lnTo>
                  <a:pt x="147740" y="5062"/>
                </a:lnTo>
                <a:lnTo>
                  <a:pt x="107392" y="19484"/>
                </a:lnTo>
                <a:lnTo>
                  <a:pt x="71800" y="42114"/>
                </a:lnTo>
                <a:lnTo>
                  <a:pt x="42113" y="71802"/>
                </a:lnTo>
                <a:lnTo>
                  <a:pt x="19484" y="107397"/>
                </a:lnTo>
                <a:lnTo>
                  <a:pt x="5062" y="147748"/>
                </a:lnTo>
                <a:lnTo>
                  <a:pt x="0" y="191706"/>
                </a:lnTo>
                <a:lnTo>
                  <a:pt x="5062" y="235659"/>
                </a:lnTo>
                <a:lnTo>
                  <a:pt x="19484" y="276007"/>
                </a:lnTo>
                <a:lnTo>
                  <a:pt x="42113" y="311600"/>
                </a:lnTo>
                <a:lnTo>
                  <a:pt x="71800" y="341286"/>
                </a:lnTo>
                <a:lnTo>
                  <a:pt x="107392" y="363915"/>
                </a:lnTo>
                <a:lnTo>
                  <a:pt x="147740" y="378337"/>
                </a:lnTo>
                <a:lnTo>
                  <a:pt x="191693" y="383400"/>
                </a:lnTo>
                <a:lnTo>
                  <a:pt x="1595691" y="383400"/>
                </a:lnTo>
                <a:lnTo>
                  <a:pt x="1639649" y="378337"/>
                </a:lnTo>
                <a:lnTo>
                  <a:pt x="1680000" y="363915"/>
                </a:lnTo>
                <a:lnTo>
                  <a:pt x="1715595" y="341286"/>
                </a:lnTo>
                <a:lnTo>
                  <a:pt x="1745283" y="311600"/>
                </a:lnTo>
                <a:lnTo>
                  <a:pt x="1767913" y="276007"/>
                </a:lnTo>
                <a:lnTo>
                  <a:pt x="1782335" y="235659"/>
                </a:lnTo>
                <a:lnTo>
                  <a:pt x="1787398" y="191706"/>
                </a:lnTo>
                <a:lnTo>
                  <a:pt x="1782335" y="147748"/>
                </a:lnTo>
                <a:lnTo>
                  <a:pt x="1767913" y="107397"/>
                </a:lnTo>
                <a:lnTo>
                  <a:pt x="1745283" y="71802"/>
                </a:lnTo>
                <a:lnTo>
                  <a:pt x="1715595" y="42114"/>
                </a:lnTo>
                <a:lnTo>
                  <a:pt x="1680000" y="19484"/>
                </a:lnTo>
                <a:lnTo>
                  <a:pt x="1639649" y="5062"/>
                </a:lnTo>
                <a:lnTo>
                  <a:pt x="1595691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568003" y="4958994"/>
            <a:ext cx="2280285" cy="315595"/>
          </a:xfrm>
          <a:custGeom>
            <a:avLst/>
            <a:gdLst/>
            <a:ahLst/>
            <a:cxnLst/>
            <a:rect l="l" t="t" r="r" b="b"/>
            <a:pathLst>
              <a:path w="2280285" h="315595">
                <a:moveTo>
                  <a:pt x="2280005" y="0"/>
                </a:moveTo>
                <a:lnTo>
                  <a:pt x="0" y="0"/>
                </a:lnTo>
                <a:lnTo>
                  <a:pt x="0" y="315023"/>
                </a:lnTo>
                <a:lnTo>
                  <a:pt x="2280005" y="315023"/>
                </a:lnTo>
                <a:lnTo>
                  <a:pt x="22800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864719" y="4431515"/>
            <a:ext cx="2984500" cy="673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>
              <a:lnSpc>
                <a:spcPct val="100000"/>
              </a:lnSpc>
              <a:spcBef>
                <a:spcPts val="100"/>
              </a:spcBef>
              <a:tabLst>
                <a:tab pos="1409065" algn="l"/>
              </a:tabLst>
            </a:pP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預處理系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統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中央空氣污染控制系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統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L="12700">
              <a:lnSpc>
                <a:spcPct val="100000"/>
              </a:lnSpc>
              <a:spcBef>
                <a:spcPts val="1735"/>
              </a:spcBef>
            </a:pPr>
            <a:r>
              <a:rPr sz="1600" b="1" spc="-10" dirty="0">
                <a:solidFill>
                  <a:srgbClr val="58595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廚餘轉廢為能過程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3505504" y="7965020"/>
            <a:ext cx="1012825" cy="207010"/>
          </a:xfrm>
          <a:custGeom>
            <a:avLst/>
            <a:gdLst/>
            <a:ahLst/>
            <a:cxnLst/>
            <a:rect l="l" t="t" r="r" b="b"/>
            <a:pathLst>
              <a:path w="1012825" h="207009">
                <a:moveTo>
                  <a:pt x="1012494" y="0"/>
                </a:moveTo>
                <a:lnTo>
                  <a:pt x="0" y="0"/>
                </a:lnTo>
                <a:lnTo>
                  <a:pt x="0" y="206971"/>
                </a:lnTo>
                <a:lnTo>
                  <a:pt x="1012494" y="206971"/>
                </a:lnTo>
                <a:lnTo>
                  <a:pt x="10124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109599" y="5690360"/>
            <a:ext cx="2005330" cy="0"/>
          </a:xfrm>
          <a:custGeom>
            <a:avLst/>
            <a:gdLst/>
            <a:ahLst/>
            <a:cxnLst/>
            <a:rect l="l" t="t" r="r" b="b"/>
            <a:pathLst>
              <a:path w="2005329">
                <a:moveTo>
                  <a:pt x="0" y="0"/>
                </a:moveTo>
                <a:lnTo>
                  <a:pt x="2005202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890800" y="8253553"/>
            <a:ext cx="1285240" cy="0"/>
          </a:xfrm>
          <a:custGeom>
            <a:avLst/>
            <a:gdLst/>
            <a:ahLst/>
            <a:cxnLst/>
            <a:rect l="l" t="t" r="r" b="b"/>
            <a:pathLst>
              <a:path w="1285239">
                <a:moveTo>
                  <a:pt x="0" y="0"/>
                </a:moveTo>
                <a:lnTo>
                  <a:pt x="1285201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637599" y="9902370"/>
            <a:ext cx="1105535" cy="0"/>
          </a:xfrm>
          <a:custGeom>
            <a:avLst/>
            <a:gdLst/>
            <a:ahLst/>
            <a:cxnLst/>
            <a:rect l="l" t="t" r="r" b="b"/>
            <a:pathLst>
              <a:path w="1105534">
                <a:moveTo>
                  <a:pt x="0" y="0"/>
                </a:moveTo>
                <a:lnTo>
                  <a:pt x="1105204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431999" y="6763205"/>
            <a:ext cx="1105535" cy="266700"/>
            <a:chOff x="431999" y="6763205"/>
            <a:chExt cx="1105535" cy="266700"/>
          </a:xfrm>
        </p:grpSpPr>
        <p:sp>
          <p:nvSpPr>
            <p:cNvPr id="53" name="object 53"/>
            <p:cNvSpPr/>
            <p:nvPr/>
          </p:nvSpPr>
          <p:spPr>
            <a:xfrm>
              <a:off x="621004" y="6804012"/>
              <a:ext cx="693420" cy="207010"/>
            </a:xfrm>
            <a:custGeom>
              <a:avLst/>
              <a:gdLst/>
              <a:ahLst/>
              <a:cxnLst/>
              <a:rect l="l" t="t" r="r" b="b"/>
              <a:pathLst>
                <a:path w="693419" h="207009">
                  <a:moveTo>
                    <a:pt x="693000" y="0"/>
                  </a:moveTo>
                  <a:lnTo>
                    <a:pt x="0" y="0"/>
                  </a:lnTo>
                  <a:lnTo>
                    <a:pt x="0" y="206971"/>
                  </a:lnTo>
                  <a:lnTo>
                    <a:pt x="693000" y="206971"/>
                  </a:lnTo>
                  <a:lnTo>
                    <a:pt x="693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object 54"/>
            <p:cNvSpPr/>
            <p:nvPr/>
          </p:nvSpPr>
          <p:spPr>
            <a:xfrm>
              <a:off x="431999" y="7024753"/>
              <a:ext cx="1105535" cy="0"/>
            </a:xfrm>
            <a:custGeom>
              <a:avLst/>
              <a:gdLst/>
              <a:ahLst/>
              <a:cxnLst/>
              <a:rect l="l" t="t" r="r" b="b"/>
              <a:pathLst>
                <a:path w="1105535">
                  <a:moveTo>
                    <a:pt x="0" y="0"/>
                  </a:moveTo>
                  <a:lnTo>
                    <a:pt x="1105204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55" name="object 5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1999" y="6763205"/>
              <a:ext cx="201599" cy="201599"/>
            </a:xfrm>
            <a:prstGeom prst="rect">
              <a:avLst/>
            </a:prstGeom>
          </p:spPr>
        </p:pic>
      </p:grpSp>
      <p:grpSp>
        <p:nvGrpSpPr>
          <p:cNvPr id="56" name="object 56"/>
          <p:cNvGrpSpPr/>
          <p:nvPr/>
        </p:nvGrpSpPr>
        <p:grpSpPr>
          <a:xfrm>
            <a:off x="3708000" y="8424002"/>
            <a:ext cx="1156970" cy="342265"/>
            <a:chOff x="3708000" y="8424002"/>
            <a:chExt cx="1156970" cy="342265"/>
          </a:xfrm>
        </p:grpSpPr>
        <p:sp>
          <p:nvSpPr>
            <p:cNvPr id="57" name="object 57"/>
            <p:cNvSpPr/>
            <p:nvPr/>
          </p:nvSpPr>
          <p:spPr>
            <a:xfrm>
              <a:off x="3851998" y="8559000"/>
              <a:ext cx="1012825" cy="207010"/>
            </a:xfrm>
            <a:custGeom>
              <a:avLst/>
              <a:gdLst/>
              <a:ahLst/>
              <a:cxnLst/>
              <a:rect l="l" t="t" r="r" b="b"/>
              <a:pathLst>
                <a:path w="1012825" h="207009">
                  <a:moveTo>
                    <a:pt x="1012494" y="0"/>
                  </a:moveTo>
                  <a:lnTo>
                    <a:pt x="0" y="0"/>
                  </a:lnTo>
                  <a:lnTo>
                    <a:pt x="0" y="206971"/>
                  </a:lnTo>
                  <a:lnTo>
                    <a:pt x="1012494" y="206971"/>
                  </a:lnTo>
                  <a:lnTo>
                    <a:pt x="10124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object 58"/>
            <p:cNvSpPr/>
            <p:nvPr/>
          </p:nvSpPr>
          <p:spPr>
            <a:xfrm>
              <a:off x="3708000" y="8685551"/>
              <a:ext cx="1105535" cy="0"/>
            </a:xfrm>
            <a:custGeom>
              <a:avLst/>
              <a:gdLst/>
              <a:ahLst/>
              <a:cxnLst/>
              <a:rect l="l" t="t" r="r" b="b"/>
              <a:pathLst>
                <a:path w="1105535">
                  <a:moveTo>
                    <a:pt x="0" y="0"/>
                  </a:moveTo>
                  <a:lnTo>
                    <a:pt x="1105204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59" name="object 5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08000" y="8424002"/>
              <a:ext cx="201599" cy="201599"/>
            </a:xfrm>
            <a:prstGeom prst="rect">
              <a:avLst/>
            </a:prstGeom>
          </p:spPr>
        </p:pic>
      </p:grpSp>
      <p:grpSp>
        <p:nvGrpSpPr>
          <p:cNvPr id="60" name="object 60"/>
          <p:cNvGrpSpPr/>
          <p:nvPr/>
        </p:nvGrpSpPr>
        <p:grpSpPr>
          <a:xfrm>
            <a:off x="498000" y="8424005"/>
            <a:ext cx="1517015" cy="461009"/>
            <a:chOff x="498000" y="8424005"/>
            <a:chExt cx="1517015" cy="461009"/>
          </a:xfrm>
        </p:grpSpPr>
        <p:sp>
          <p:nvSpPr>
            <p:cNvPr id="61" name="object 61"/>
            <p:cNvSpPr/>
            <p:nvPr/>
          </p:nvSpPr>
          <p:spPr>
            <a:xfrm>
              <a:off x="1002004" y="8558999"/>
              <a:ext cx="1012825" cy="326390"/>
            </a:xfrm>
            <a:custGeom>
              <a:avLst/>
              <a:gdLst/>
              <a:ahLst/>
              <a:cxnLst/>
              <a:rect l="l" t="t" r="r" b="b"/>
              <a:pathLst>
                <a:path w="1012825" h="326390">
                  <a:moveTo>
                    <a:pt x="1012494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012494" y="325780"/>
                  </a:lnTo>
                  <a:lnTo>
                    <a:pt x="10124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object 62"/>
            <p:cNvSpPr/>
            <p:nvPr/>
          </p:nvSpPr>
          <p:spPr>
            <a:xfrm>
              <a:off x="498000" y="8685551"/>
              <a:ext cx="1465580" cy="0"/>
            </a:xfrm>
            <a:custGeom>
              <a:avLst/>
              <a:gdLst/>
              <a:ahLst/>
              <a:cxnLst/>
              <a:rect l="l" t="t" r="r" b="b"/>
              <a:pathLst>
                <a:path w="1465580">
                  <a:moveTo>
                    <a:pt x="0" y="0"/>
                  </a:moveTo>
                  <a:lnTo>
                    <a:pt x="1465199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63" name="object 6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8000" y="8424005"/>
              <a:ext cx="201599" cy="201599"/>
            </a:xfrm>
            <a:prstGeom prst="rect">
              <a:avLst/>
            </a:prstGeom>
          </p:spPr>
        </p:pic>
      </p:grpSp>
      <p:pic>
        <p:nvPicPr>
          <p:cNvPr id="64" name="object 6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90800" y="7992003"/>
            <a:ext cx="201599" cy="201599"/>
          </a:xfrm>
          <a:prstGeom prst="rect">
            <a:avLst/>
          </a:prstGeom>
        </p:spPr>
      </p:pic>
      <p:grpSp>
        <p:nvGrpSpPr>
          <p:cNvPr id="65" name="object 65"/>
          <p:cNvGrpSpPr/>
          <p:nvPr/>
        </p:nvGrpSpPr>
        <p:grpSpPr>
          <a:xfrm>
            <a:off x="2203199" y="8424005"/>
            <a:ext cx="1249680" cy="461009"/>
            <a:chOff x="2203199" y="8424005"/>
            <a:chExt cx="1249680" cy="461009"/>
          </a:xfrm>
        </p:grpSpPr>
        <p:sp>
          <p:nvSpPr>
            <p:cNvPr id="66" name="object 66"/>
            <p:cNvSpPr/>
            <p:nvPr/>
          </p:nvSpPr>
          <p:spPr>
            <a:xfrm>
              <a:off x="2383205" y="8558999"/>
              <a:ext cx="1012825" cy="326390"/>
            </a:xfrm>
            <a:custGeom>
              <a:avLst/>
              <a:gdLst/>
              <a:ahLst/>
              <a:cxnLst/>
              <a:rect l="l" t="t" r="r" b="b"/>
              <a:pathLst>
                <a:path w="1012825" h="326390">
                  <a:moveTo>
                    <a:pt x="1012494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012494" y="325780"/>
                  </a:lnTo>
                  <a:lnTo>
                    <a:pt x="10124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object 67"/>
            <p:cNvSpPr/>
            <p:nvPr/>
          </p:nvSpPr>
          <p:spPr>
            <a:xfrm>
              <a:off x="2203199" y="8685551"/>
              <a:ext cx="1249680" cy="0"/>
            </a:xfrm>
            <a:custGeom>
              <a:avLst/>
              <a:gdLst/>
              <a:ahLst/>
              <a:cxnLst/>
              <a:rect l="l" t="t" r="r" b="b"/>
              <a:pathLst>
                <a:path w="1249679">
                  <a:moveTo>
                    <a:pt x="0" y="0"/>
                  </a:moveTo>
                  <a:lnTo>
                    <a:pt x="1249197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68" name="object 6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203199" y="8424005"/>
              <a:ext cx="201599" cy="201599"/>
            </a:xfrm>
            <a:prstGeom prst="rect">
              <a:avLst/>
            </a:prstGeom>
          </p:spPr>
        </p:pic>
      </p:grpSp>
      <p:pic>
        <p:nvPicPr>
          <p:cNvPr id="69" name="object 6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89199" y="9702005"/>
            <a:ext cx="201599" cy="201599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109599" y="5428801"/>
            <a:ext cx="201599" cy="201599"/>
          </a:xfrm>
          <a:prstGeom prst="rect">
            <a:avLst/>
          </a:prstGeom>
        </p:spPr>
      </p:pic>
      <p:grpSp>
        <p:nvGrpSpPr>
          <p:cNvPr id="71" name="object 71"/>
          <p:cNvGrpSpPr/>
          <p:nvPr/>
        </p:nvGrpSpPr>
        <p:grpSpPr>
          <a:xfrm>
            <a:off x="4456799" y="5428801"/>
            <a:ext cx="1465580" cy="337185"/>
            <a:chOff x="4456799" y="5428801"/>
            <a:chExt cx="1465580" cy="337185"/>
          </a:xfrm>
        </p:grpSpPr>
        <p:sp>
          <p:nvSpPr>
            <p:cNvPr id="72" name="object 72"/>
            <p:cNvSpPr/>
            <p:nvPr/>
          </p:nvSpPr>
          <p:spPr>
            <a:xfrm>
              <a:off x="4579201" y="5558421"/>
              <a:ext cx="1012825" cy="207010"/>
            </a:xfrm>
            <a:custGeom>
              <a:avLst/>
              <a:gdLst/>
              <a:ahLst/>
              <a:cxnLst/>
              <a:rect l="l" t="t" r="r" b="b"/>
              <a:pathLst>
                <a:path w="1012825" h="207010">
                  <a:moveTo>
                    <a:pt x="1012494" y="0"/>
                  </a:moveTo>
                  <a:lnTo>
                    <a:pt x="0" y="0"/>
                  </a:lnTo>
                  <a:lnTo>
                    <a:pt x="0" y="206971"/>
                  </a:lnTo>
                  <a:lnTo>
                    <a:pt x="1012494" y="206971"/>
                  </a:lnTo>
                  <a:lnTo>
                    <a:pt x="10124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object 73"/>
            <p:cNvSpPr/>
            <p:nvPr/>
          </p:nvSpPr>
          <p:spPr>
            <a:xfrm>
              <a:off x="4456799" y="5690361"/>
              <a:ext cx="1465580" cy="0"/>
            </a:xfrm>
            <a:custGeom>
              <a:avLst/>
              <a:gdLst/>
              <a:ahLst/>
              <a:cxnLst/>
              <a:rect l="l" t="t" r="r" b="b"/>
              <a:pathLst>
                <a:path w="1465579">
                  <a:moveTo>
                    <a:pt x="0" y="0"/>
                  </a:moveTo>
                  <a:lnTo>
                    <a:pt x="1465199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74" name="object 7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56800" y="5428801"/>
              <a:ext cx="201599" cy="2015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735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6405" y="1796402"/>
            <a:ext cx="6671309" cy="417830"/>
          </a:xfrm>
          <a:custGeom>
            <a:avLst/>
            <a:gdLst/>
            <a:ahLst/>
            <a:cxnLst/>
            <a:rect l="l" t="t" r="r" b="b"/>
            <a:pathLst>
              <a:path w="6671309" h="417830">
                <a:moveTo>
                  <a:pt x="6670802" y="0"/>
                </a:moveTo>
                <a:lnTo>
                  <a:pt x="0" y="0"/>
                </a:lnTo>
                <a:lnTo>
                  <a:pt x="0" y="417563"/>
                </a:lnTo>
                <a:lnTo>
                  <a:pt x="6670802" y="417563"/>
                </a:lnTo>
                <a:lnTo>
                  <a:pt x="6670802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1998" y="432003"/>
            <a:ext cx="6696075" cy="657860"/>
          </a:xfrm>
          <a:custGeom>
            <a:avLst/>
            <a:gdLst/>
            <a:ahLst/>
            <a:cxnLst/>
            <a:rect l="l" t="t" r="r" b="b"/>
            <a:pathLst>
              <a:path w="6696075" h="657860">
                <a:moveTo>
                  <a:pt x="6479997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441591"/>
                </a:lnTo>
                <a:lnTo>
                  <a:pt x="5704" y="491121"/>
                </a:lnTo>
                <a:lnTo>
                  <a:pt x="21955" y="536587"/>
                </a:lnTo>
                <a:lnTo>
                  <a:pt x="47454" y="576693"/>
                </a:lnTo>
                <a:lnTo>
                  <a:pt x="80904" y="610143"/>
                </a:lnTo>
                <a:lnTo>
                  <a:pt x="121011" y="635640"/>
                </a:lnTo>
                <a:lnTo>
                  <a:pt x="166475" y="651889"/>
                </a:lnTo>
                <a:lnTo>
                  <a:pt x="216001" y="657593"/>
                </a:lnTo>
                <a:lnTo>
                  <a:pt x="6479997" y="657593"/>
                </a:lnTo>
                <a:lnTo>
                  <a:pt x="6529527" y="651889"/>
                </a:lnTo>
                <a:lnTo>
                  <a:pt x="6574993" y="635640"/>
                </a:lnTo>
                <a:lnTo>
                  <a:pt x="6615099" y="610143"/>
                </a:lnTo>
                <a:lnTo>
                  <a:pt x="6648548" y="576693"/>
                </a:lnTo>
                <a:lnTo>
                  <a:pt x="6674045" y="536587"/>
                </a:lnTo>
                <a:lnTo>
                  <a:pt x="6690294" y="491121"/>
                </a:lnTo>
                <a:lnTo>
                  <a:pt x="6695998" y="441591"/>
                </a:lnTo>
                <a:lnTo>
                  <a:pt x="6695998" y="216001"/>
                </a:lnTo>
                <a:lnTo>
                  <a:pt x="6690294" y="166475"/>
                </a:lnTo>
                <a:lnTo>
                  <a:pt x="6674045" y="121011"/>
                </a:lnTo>
                <a:lnTo>
                  <a:pt x="6648548" y="80904"/>
                </a:lnTo>
                <a:lnTo>
                  <a:pt x="6615099" y="47454"/>
                </a:lnTo>
                <a:lnTo>
                  <a:pt x="6574993" y="21955"/>
                </a:lnTo>
                <a:lnTo>
                  <a:pt x="6529527" y="5704"/>
                </a:lnTo>
                <a:lnTo>
                  <a:pt x="6479997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2300" y="637868"/>
            <a:ext cx="49460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數據收集整理：記錄並統計當天晚餐產生的廚餘種類和數量。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48006" y="569110"/>
            <a:ext cx="383540" cy="383540"/>
            <a:chOff x="648006" y="569110"/>
            <a:chExt cx="383540" cy="383540"/>
          </a:xfrm>
        </p:grpSpPr>
        <p:sp>
          <p:nvSpPr>
            <p:cNvPr id="6" name="object 6"/>
            <p:cNvSpPr/>
            <p:nvPr/>
          </p:nvSpPr>
          <p:spPr>
            <a:xfrm>
              <a:off x="648006" y="569110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8800" y="655500"/>
              <a:ext cx="166751" cy="207695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431998" y="1191001"/>
            <a:ext cx="6696075" cy="6846570"/>
            <a:chOff x="431998" y="1191001"/>
            <a:chExt cx="6696075" cy="6846570"/>
          </a:xfrm>
        </p:grpSpPr>
        <p:sp>
          <p:nvSpPr>
            <p:cNvPr id="9" name="object 9"/>
            <p:cNvSpPr/>
            <p:nvPr/>
          </p:nvSpPr>
          <p:spPr>
            <a:xfrm>
              <a:off x="432000" y="1191001"/>
              <a:ext cx="6696075" cy="602615"/>
            </a:xfrm>
            <a:custGeom>
              <a:avLst/>
              <a:gdLst/>
              <a:ahLst/>
              <a:cxnLst/>
              <a:rect l="l" t="t" r="r" b="b"/>
              <a:pathLst>
                <a:path w="6696075" h="602614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602475"/>
                  </a:lnTo>
                  <a:lnTo>
                    <a:pt x="6695998" y="602475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41523" y="1200532"/>
              <a:ext cx="6677025" cy="6827520"/>
            </a:xfrm>
            <a:custGeom>
              <a:avLst/>
              <a:gdLst/>
              <a:ahLst/>
              <a:cxnLst/>
              <a:rect l="l" t="t" r="r" b="b"/>
              <a:pathLst>
                <a:path w="6677025" h="682752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6610946"/>
                  </a:lnTo>
                  <a:lnTo>
                    <a:pt x="5704" y="6660473"/>
                  </a:lnTo>
                  <a:lnTo>
                    <a:pt x="21955" y="6705937"/>
                  </a:lnTo>
                  <a:lnTo>
                    <a:pt x="47454" y="6746043"/>
                  </a:lnTo>
                  <a:lnTo>
                    <a:pt x="80904" y="6779494"/>
                  </a:lnTo>
                  <a:lnTo>
                    <a:pt x="121011" y="6804993"/>
                  </a:lnTo>
                  <a:lnTo>
                    <a:pt x="166475" y="6821243"/>
                  </a:lnTo>
                  <a:lnTo>
                    <a:pt x="216001" y="6826948"/>
                  </a:lnTo>
                  <a:lnTo>
                    <a:pt x="6460947" y="6826948"/>
                  </a:lnTo>
                  <a:lnTo>
                    <a:pt x="6510477" y="6821243"/>
                  </a:lnTo>
                  <a:lnTo>
                    <a:pt x="6555943" y="6804993"/>
                  </a:lnTo>
                  <a:lnTo>
                    <a:pt x="6596049" y="6779494"/>
                  </a:lnTo>
                  <a:lnTo>
                    <a:pt x="6629498" y="6746043"/>
                  </a:lnTo>
                  <a:lnTo>
                    <a:pt x="6654995" y="6705937"/>
                  </a:lnTo>
                  <a:lnTo>
                    <a:pt x="6671244" y="6660473"/>
                  </a:lnTo>
                  <a:lnTo>
                    <a:pt x="6676948" y="661094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99300" y="1376948"/>
            <a:ext cx="38989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廚餘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97587" y="1376948"/>
            <a:ext cx="11188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數量（單位</a:t>
            </a:r>
            <a:r>
              <a:rPr sz="1400" b="1" spc="-50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36787" y="1264595"/>
            <a:ext cx="1169670" cy="444351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44"/>
              </a:spcBef>
            </a:pPr>
            <a:r>
              <a:rPr sz="1400" b="1" spc="-10" dirty="0" err="1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可避免的廚餘</a:t>
            </a:r>
          </a:p>
          <a:p>
            <a:pPr marL="401320">
              <a:lnSpc>
                <a:spcPct val="100000"/>
              </a:lnSpc>
              <a:spcBef>
                <a:spcPts val="120"/>
              </a:spcBef>
              <a:buSzPct val="120000"/>
              <a:tabLst>
                <a:tab pos="568960" algn="l"/>
              </a:tabLst>
            </a:pP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93997" y="1264595"/>
            <a:ext cx="987425" cy="246861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44"/>
              </a:spcBef>
            </a:pPr>
            <a:r>
              <a:rPr sz="1400" b="1" spc="-10" dirty="0" err="1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可回收廚餘</a:t>
            </a:r>
            <a:endParaRPr sz="1400" b="1" spc="-10" dirty="0" smtClean="0">
              <a:solidFill>
                <a:srgbClr val="002F2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1999" y="1224902"/>
            <a:ext cx="6696075" cy="6796405"/>
            <a:chOff x="431999" y="1224902"/>
            <a:chExt cx="6696075" cy="6796405"/>
          </a:xfrm>
        </p:grpSpPr>
        <p:sp>
          <p:nvSpPr>
            <p:cNvPr id="16" name="object 16"/>
            <p:cNvSpPr/>
            <p:nvPr/>
          </p:nvSpPr>
          <p:spPr>
            <a:xfrm>
              <a:off x="431999" y="180051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5652827" y="1728603"/>
              <a:ext cx="0" cy="6292215"/>
            </a:xfrm>
            <a:custGeom>
              <a:avLst/>
              <a:gdLst/>
              <a:ahLst/>
              <a:cxnLst/>
              <a:rect l="l" t="t" r="r" b="b"/>
              <a:pathLst>
                <a:path h="6292215">
                  <a:moveTo>
                    <a:pt x="0" y="0"/>
                  </a:moveTo>
                  <a:lnTo>
                    <a:pt x="0" y="6292202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5652827" y="1224902"/>
              <a:ext cx="0" cy="586105"/>
            </a:xfrm>
            <a:custGeom>
              <a:avLst/>
              <a:gdLst/>
              <a:ahLst/>
              <a:cxnLst/>
              <a:rect l="l" t="t" r="r" b="b"/>
              <a:pathLst>
                <a:path h="586105">
                  <a:moveTo>
                    <a:pt x="0" y="0"/>
                  </a:moveTo>
                  <a:lnTo>
                    <a:pt x="0" y="585901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4187173" y="1728603"/>
              <a:ext cx="0" cy="6292215"/>
            </a:xfrm>
            <a:custGeom>
              <a:avLst/>
              <a:gdLst/>
              <a:ahLst/>
              <a:cxnLst/>
              <a:rect l="l" t="t" r="r" b="b"/>
              <a:pathLst>
                <a:path h="6292215">
                  <a:moveTo>
                    <a:pt x="0" y="0"/>
                  </a:moveTo>
                  <a:lnTo>
                    <a:pt x="0" y="6292202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187173" y="1224902"/>
              <a:ext cx="0" cy="586105"/>
            </a:xfrm>
            <a:custGeom>
              <a:avLst/>
              <a:gdLst/>
              <a:ahLst/>
              <a:cxnLst/>
              <a:rect l="l" t="t" r="r" b="b"/>
              <a:pathLst>
                <a:path h="586105">
                  <a:moveTo>
                    <a:pt x="0" y="0"/>
                  </a:moveTo>
                  <a:lnTo>
                    <a:pt x="0" y="585901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2721521" y="1728603"/>
              <a:ext cx="0" cy="6292215"/>
            </a:xfrm>
            <a:custGeom>
              <a:avLst/>
              <a:gdLst/>
              <a:ahLst/>
              <a:cxnLst/>
              <a:rect l="l" t="t" r="r" b="b"/>
              <a:pathLst>
                <a:path h="6292215">
                  <a:moveTo>
                    <a:pt x="0" y="0"/>
                  </a:moveTo>
                  <a:lnTo>
                    <a:pt x="0" y="6292202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2721521" y="1224902"/>
              <a:ext cx="0" cy="586105"/>
            </a:xfrm>
            <a:custGeom>
              <a:avLst/>
              <a:gdLst/>
              <a:ahLst/>
              <a:cxnLst/>
              <a:rect l="l" t="t" r="r" b="b"/>
              <a:pathLst>
                <a:path h="586105">
                  <a:moveTo>
                    <a:pt x="0" y="0"/>
                  </a:moveTo>
                  <a:lnTo>
                    <a:pt x="0" y="585901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437393" y="5120932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437393" y="3460729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437393" y="6781128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437393" y="2630628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437393" y="5951033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437393" y="4290831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437393" y="7611229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37393" y="2215583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437393" y="5535983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437393" y="3875781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437393" y="7196179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437393" y="3045678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437393" y="6366078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437393" y="4705882"/>
              <a:ext cx="6680200" cy="0"/>
            </a:xfrm>
            <a:custGeom>
              <a:avLst/>
              <a:gdLst/>
              <a:ahLst/>
              <a:cxnLst/>
              <a:rect l="l" t="t" r="r" b="b"/>
              <a:pathLst>
                <a:path w="6680200">
                  <a:moveTo>
                    <a:pt x="6679806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0900" y="1899815"/>
            <a:ext cx="9626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例子：蘋果核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20900" y="23192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20900" y="39806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5.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20900" y="56366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9.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20900" y="7292615"/>
            <a:ext cx="266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13.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20900" y="31508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3.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20900" y="48122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7.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0900" y="6468215"/>
            <a:ext cx="266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11.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20900" y="2735015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2.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20900" y="4396416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6.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20900" y="6052416"/>
            <a:ext cx="266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10.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20900" y="7708416"/>
            <a:ext cx="266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14.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20900" y="3566616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4.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20900" y="5228016"/>
            <a:ext cx="1727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8.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20900" y="6884016"/>
            <a:ext cx="266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12.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077114" y="1899815"/>
            <a:ext cx="754380" cy="6015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26（</a:t>
            </a:r>
            <a:r>
              <a:rPr sz="1200" b="1" spc="45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克 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75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55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1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  <a:p>
            <a:pPr marR="5080" algn="r">
              <a:lnSpc>
                <a:spcPct val="100000"/>
              </a:lnSpc>
              <a:spcBef>
                <a:spcPts val="1820"/>
              </a:spcBef>
              <a:tabLst>
                <a:tab pos="388620" algn="l"/>
              </a:tabLst>
            </a:pP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（</a:t>
            </a:r>
            <a:r>
              <a:rPr sz="1200" b="1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	</a:t>
            </a:r>
            <a:r>
              <a:rPr sz="1200" b="1" spc="-50" dirty="0">
                <a:solidFill>
                  <a:srgbClr val="32303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829600" y="1899815"/>
            <a:ext cx="177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50" dirty="0" smtClean="0">
                <a:solidFill>
                  <a:srgbClr val="32303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X</a:t>
            </a:r>
            <a:endParaRPr sz="12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322207" y="1899815"/>
            <a:ext cx="1358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323031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endParaRPr sz="1200" dirty="0">
              <a:latin typeface="細明體" panose="02020509000000000000" pitchFamily="49" charset="-120"/>
              <a:ea typeface="細明體" panose="02020509000000000000" pitchFamily="49" charset="-120"/>
              <a:cs typeface="Noto Sans HK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431998" y="8328004"/>
            <a:ext cx="6696075" cy="1932305"/>
            <a:chOff x="431998" y="8328004"/>
            <a:chExt cx="6696075" cy="1932305"/>
          </a:xfrm>
        </p:grpSpPr>
        <p:sp>
          <p:nvSpPr>
            <p:cNvPr id="56" name="object 56"/>
            <p:cNvSpPr/>
            <p:nvPr/>
          </p:nvSpPr>
          <p:spPr>
            <a:xfrm>
              <a:off x="441523" y="8337529"/>
              <a:ext cx="6677025" cy="1913255"/>
            </a:xfrm>
            <a:custGeom>
              <a:avLst/>
              <a:gdLst/>
              <a:ahLst/>
              <a:cxnLst/>
              <a:rect l="l" t="t" r="r" b="b"/>
              <a:pathLst>
                <a:path w="6677025" h="19132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1696948"/>
                  </a:lnTo>
                  <a:lnTo>
                    <a:pt x="5704" y="1746474"/>
                  </a:lnTo>
                  <a:lnTo>
                    <a:pt x="21955" y="1791939"/>
                  </a:lnTo>
                  <a:lnTo>
                    <a:pt x="47454" y="1832045"/>
                  </a:lnTo>
                  <a:lnTo>
                    <a:pt x="80904" y="1865496"/>
                  </a:lnTo>
                  <a:lnTo>
                    <a:pt x="121011" y="1890994"/>
                  </a:lnTo>
                  <a:lnTo>
                    <a:pt x="166475" y="1907245"/>
                  </a:lnTo>
                  <a:lnTo>
                    <a:pt x="216001" y="1912950"/>
                  </a:lnTo>
                  <a:lnTo>
                    <a:pt x="6460947" y="1912950"/>
                  </a:lnTo>
                  <a:lnTo>
                    <a:pt x="6510477" y="1907245"/>
                  </a:lnTo>
                  <a:lnTo>
                    <a:pt x="6555943" y="1890994"/>
                  </a:lnTo>
                  <a:lnTo>
                    <a:pt x="6596049" y="1865496"/>
                  </a:lnTo>
                  <a:lnTo>
                    <a:pt x="6629498" y="1832045"/>
                  </a:lnTo>
                  <a:lnTo>
                    <a:pt x="6654995" y="1791939"/>
                  </a:lnTo>
                  <a:lnTo>
                    <a:pt x="6671244" y="1746474"/>
                  </a:lnTo>
                  <a:lnTo>
                    <a:pt x="6676948" y="1696948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object 57"/>
            <p:cNvSpPr/>
            <p:nvPr/>
          </p:nvSpPr>
          <p:spPr>
            <a:xfrm>
              <a:off x="431998" y="8328004"/>
              <a:ext cx="6696075" cy="561975"/>
            </a:xfrm>
            <a:custGeom>
              <a:avLst/>
              <a:gdLst/>
              <a:ahLst/>
              <a:cxnLst/>
              <a:rect l="l" t="t" r="r" b="b"/>
              <a:pathLst>
                <a:path w="6696075" h="561975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561606"/>
                  </a:lnTo>
                  <a:lnTo>
                    <a:pt x="6695998" y="561606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142300" y="8485868"/>
            <a:ext cx="330581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短答題：建議兩個避免產生廚餘的方法。</a:t>
            </a:r>
            <a:endParaRPr sz="14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648006" y="8417109"/>
            <a:ext cx="383540" cy="383540"/>
            <a:chOff x="648006" y="8417109"/>
            <a:chExt cx="383540" cy="383540"/>
          </a:xfrm>
        </p:grpSpPr>
        <p:sp>
          <p:nvSpPr>
            <p:cNvPr id="60" name="object 60"/>
            <p:cNvSpPr/>
            <p:nvPr/>
          </p:nvSpPr>
          <p:spPr>
            <a:xfrm>
              <a:off x="648006" y="8417109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61" name="object 6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9128" y="8505660"/>
              <a:ext cx="159931" cy="211848"/>
            </a:xfrm>
            <a:prstGeom prst="rect">
              <a:avLst/>
            </a:prstGeom>
          </p:spPr>
        </p:pic>
      </p:grpSp>
      <p:sp>
        <p:nvSpPr>
          <p:cNvPr id="64" name="文字方塊 63"/>
          <p:cNvSpPr txBox="1"/>
          <p:nvPr/>
        </p:nvSpPr>
        <p:spPr>
          <a:xfrm>
            <a:off x="4606566" y="1487347"/>
            <a:ext cx="5389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HK" altLang="en-US" sz="1250" spc="-50" dirty="0" smtClean="0">
                <a:solidFill>
                  <a:srgbClr val="323031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r>
              <a:rPr lang="en-US" altLang="zh-HK" sz="1300" dirty="0" smtClean="0"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|</a:t>
            </a:r>
            <a:r>
              <a:rPr lang="en-US" altLang="zh-HK" sz="1200" dirty="0" smtClean="0">
                <a:latin typeface="Arial" panose="020B0604020202020204" pitchFamily="34" charset="0"/>
                <a:ea typeface="細明體" panose="02020509000000000000" pitchFamily="49" charset="-120"/>
                <a:cs typeface="Arial" panose="020B0604020202020204" pitchFamily="34" charset="0"/>
              </a:rPr>
              <a:t>X</a:t>
            </a:r>
            <a:endParaRPr lang="zh-HK" altLang="en-US" sz="1200" dirty="0" smtClean="0">
              <a:latin typeface="Arial" panose="020B0604020202020204" pitchFamily="34" charset="0"/>
              <a:ea typeface="細明體" panose="02020509000000000000" pitchFamily="49" charset="-120"/>
              <a:cs typeface="Arial" panose="020B0604020202020204" pitchFamily="34" charset="0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6105731" y="1487347"/>
            <a:ext cx="5389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HK" altLang="en-US" sz="1250" spc="-50" dirty="0" smtClean="0">
                <a:solidFill>
                  <a:srgbClr val="323031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r>
              <a:rPr lang="en-US" altLang="zh-HK" sz="1300" dirty="0" smtClean="0"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|</a:t>
            </a:r>
            <a:r>
              <a:rPr lang="en-US" altLang="zh-HK" sz="1200" dirty="0" smtClean="0">
                <a:latin typeface="Arial" panose="020B0604020202020204" pitchFamily="34" charset="0"/>
                <a:ea typeface="細明體" panose="02020509000000000000" pitchFamily="49" charset="-120"/>
                <a:cs typeface="Arial" panose="020B0604020202020204" pitchFamily="34" charset="0"/>
              </a:rPr>
              <a:t>X</a:t>
            </a:r>
            <a:endParaRPr lang="zh-HK" altLang="en-US" sz="1200" dirty="0" smtClean="0">
              <a:latin typeface="Arial" panose="020B0604020202020204" pitchFamily="34" charset="0"/>
              <a:ea typeface="細明體" panose="020205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828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延伸活動</a:t>
            </a:r>
          </a:p>
        </p:txBody>
      </p:sp>
      <p:sp>
        <p:nvSpPr>
          <p:cNvPr id="3" name="object 3"/>
          <p:cNvSpPr/>
          <p:nvPr/>
        </p:nvSpPr>
        <p:spPr>
          <a:xfrm>
            <a:off x="5669779" y="3756007"/>
            <a:ext cx="1458595" cy="471805"/>
          </a:xfrm>
          <a:custGeom>
            <a:avLst/>
            <a:gdLst/>
            <a:ahLst/>
            <a:cxnLst/>
            <a:rect l="l" t="t" r="r" b="b"/>
            <a:pathLst>
              <a:path w="1458595" h="471804">
                <a:moveTo>
                  <a:pt x="1214132" y="0"/>
                </a:moveTo>
                <a:lnTo>
                  <a:pt x="244094" y="0"/>
                </a:lnTo>
                <a:lnTo>
                  <a:pt x="194900" y="4791"/>
                </a:lnTo>
                <a:lnTo>
                  <a:pt x="149081" y="18535"/>
                </a:lnTo>
                <a:lnTo>
                  <a:pt x="107618" y="40282"/>
                </a:lnTo>
                <a:lnTo>
                  <a:pt x="71493" y="69084"/>
                </a:lnTo>
                <a:lnTo>
                  <a:pt x="41687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6"/>
                </a:lnTo>
                <a:lnTo>
                  <a:pt x="19181" y="327693"/>
                </a:lnTo>
                <a:lnTo>
                  <a:pt x="41687" y="367760"/>
                </a:lnTo>
                <a:lnTo>
                  <a:pt x="71493" y="402669"/>
                </a:lnTo>
                <a:lnTo>
                  <a:pt x="107618" y="431471"/>
                </a:lnTo>
                <a:lnTo>
                  <a:pt x="149081" y="453218"/>
                </a:lnTo>
                <a:lnTo>
                  <a:pt x="194900" y="466962"/>
                </a:lnTo>
                <a:lnTo>
                  <a:pt x="244094" y="471754"/>
                </a:lnTo>
                <a:lnTo>
                  <a:pt x="1214132" y="471754"/>
                </a:lnTo>
                <a:lnTo>
                  <a:pt x="1263326" y="466962"/>
                </a:lnTo>
                <a:lnTo>
                  <a:pt x="1309145" y="453218"/>
                </a:lnTo>
                <a:lnTo>
                  <a:pt x="1350608" y="431471"/>
                </a:lnTo>
                <a:lnTo>
                  <a:pt x="1386733" y="402669"/>
                </a:lnTo>
                <a:lnTo>
                  <a:pt x="1416539" y="367760"/>
                </a:lnTo>
                <a:lnTo>
                  <a:pt x="1439044" y="327693"/>
                </a:lnTo>
                <a:lnTo>
                  <a:pt x="1453267" y="283416"/>
                </a:lnTo>
                <a:lnTo>
                  <a:pt x="1458226" y="235877"/>
                </a:lnTo>
                <a:lnTo>
                  <a:pt x="1453267" y="188338"/>
                </a:lnTo>
                <a:lnTo>
                  <a:pt x="1439044" y="144060"/>
                </a:lnTo>
                <a:lnTo>
                  <a:pt x="1416539" y="103993"/>
                </a:lnTo>
                <a:lnTo>
                  <a:pt x="1386733" y="69084"/>
                </a:lnTo>
                <a:lnTo>
                  <a:pt x="1350608" y="40282"/>
                </a:lnTo>
                <a:lnTo>
                  <a:pt x="1309145" y="18535"/>
                </a:lnTo>
                <a:lnTo>
                  <a:pt x="1263326" y="4791"/>
                </a:lnTo>
                <a:lnTo>
                  <a:pt x="121413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7872" y="3853198"/>
            <a:ext cx="10922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7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小學五年級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</p:spTree>
    <p:extLst>
      <p:ext uri="{BB962C8B-B14F-4D97-AF65-F5344CB8AC3E}">
        <p14:creationId xmlns:p14="http://schemas.microsoft.com/office/powerpoint/2010/main" val="1635025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23300" y="10340061"/>
            <a:ext cx="21255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Boing Medium"/>
              </a:rPr>
              <a:t>12</a:t>
            </a:r>
            <a:endParaRPr sz="800">
              <a:latin typeface="微軟正黑體" panose="020B0604030504040204" pitchFamily="34" charset="-120"/>
              <a:ea typeface="微軟正黑體" panose="020B0604030504040204" pitchFamily="34" charset="-120"/>
              <a:cs typeface="Boing Medium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12"/>
            <a:ext cx="7560309" cy="1836420"/>
            <a:chOff x="0" y="12"/>
            <a:chExt cx="7560309" cy="1836420"/>
          </a:xfrm>
        </p:grpSpPr>
        <p:sp>
          <p:nvSpPr>
            <p:cNvPr id="4" name="object 4"/>
            <p:cNvSpPr/>
            <p:nvPr/>
          </p:nvSpPr>
          <p:spPr>
            <a:xfrm>
              <a:off x="0" y="1187996"/>
              <a:ext cx="7560309" cy="648335"/>
            </a:xfrm>
            <a:custGeom>
              <a:avLst/>
              <a:gdLst/>
              <a:ahLst/>
              <a:cxnLst/>
              <a:rect l="l" t="t" r="r" b="b"/>
              <a:pathLst>
                <a:path w="7560309" h="648335">
                  <a:moveTo>
                    <a:pt x="7559992" y="0"/>
                  </a:moveTo>
                  <a:lnTo>
                    <a:pt x="0" y="0"/>
                  </a:lnTo>
                  <a:lnTo>
                    <a:pt x="0" y="648004"/>
                  </a:lnTo>
                  <a:lnTo>
                    <a:pt x="7559992" y="648004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2"/>
              <a:ext cx="7560309" cy="1188085"/>
            </a:xfrm>
            <a:custGeom>
              <a:avLst/>
              <a:gdLst/>
              <a:ahLst/>
              <a:cxnLst/>
              <a:rect l="l" t="t" r="r" b="b"/>
              <a:pathLst>
                <a:path w="7560309" h="1188085">
                  <a:moveTo>
                    <a:pt x="7559992" y="0"/>
                  </a:moveTo>
                  <a:lnTo>
                    <a:pt x="0" y="0"/>
                  </a:lnTo>
                  <a:lnTo>
                    <a:pt x="0" y="1187996"/>
                  </a:lnTo>
                  <a:lnTo>
                    <a:pt x="7559992" y="1187996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286217" y="432007"/>
              <a:ext cx="1242060" cy="467995"/>
            </a:xfrm>
            <a:custGeom>
              <a:avLst/>
              <a:gdLst/>
              <a:ahLst/>
              <a:cxnLst/>
              <a:rect l="l" t="t" r="r" b="b"/>
              <a:pathLst>
                <a:path w="1242060" h="467994">
                  <a:moveTo>
                    <a:pt x="999655" y="0"/>
                  </a:moveTo>
                  <a:lnTo>
                    <a:pt x="242138" y="0"/>
                  </a:lnTo>
                  <a:lnTo>
                    <a:pt x="193338" y="4753"/>
                  </a:lnTo>
                  <a:lnTo>
                    <a:pt x="147886" y="18388"/>
                  </a:lnTo>
                  <a:lnTo>
                    <a:pt x="106755" y="39962"/>
                  </a:lnTo>
                  <a:lnTo>
                    <a:pt x="70919" y="68535"/>
                  </a:lnTo>
                  <a:lnTo>
                    <a:pt x="41352" y="103166"/>
                  </a:lnTo>
                  <a:lnTo>
                    <a:pt x="19028" y="142914"/>
                  </a:lnTo>
                  <a:lnTo>
                    <a:pt x="4919" y="186838"/>
                  </a:lnTo>
                  <a:lnTo>
                    <a:pt x="0" y="233997"/>
                  </a:lnTo>
                  <a:lnTo>
                    <a:pt x="4919" y="281156"/>
                  </a:lnTo>
                  <a:lnTo>
                    <a:pt x="19028" y="325080"/>
                  </a:lnTo>
                  <a:lnTo>
                    <a:pt x="41352" y="364828"/>
                  </a:lnTo>
                  <a:lnTo>
                    <a:pt x="70919" y="399459"/>
                  </a:lnTo>
                  <a:lnTo>
                    <a:pt x="106755" y="428032"/>
                  </a:lnTo>
                  <a:lnTo>
                    <a:pt x="147886" y="449606"/>
                  </a:lnTo>
                  <a:lnTo>
                    <a:pt x="193338" y="463241"/>
                  </a:lnTo>
                  <a:lnTo>
                    <a:pt x="242138" y="467995"/>
                  </a:lnTo>
                  <a:lnTo>
                    <a:pt x="999655" y="467995"/>
                  </a:lnTo>
                  <a:lnTo>
                    <a:pt x="1048454" y="463241"/>
                  </a:lnTo>
                  <a:lnTo>
                    <a:pt x="1093906" y="449606"/>
                  </a:lnTo>
                  <a:lnTo>
                    <a:pt x="1135037" y="428032"/>
                  </a:lnTo>
                  <a:lnTo>
                    <a:pt x="1170873" y="399459"/>
                  </a:lnTo>
                  <a:lnTo>
                    <a:pt x="1200440" y="364828"/>
                  </a:lnTo>
                  <a:lnTo>
                    <a:pt x="1222765" y="325080"/>
                  </a:lnTo>
                  <a:lnTo>
                    <a:pt x="1236873" y="281156"/>
                  </a:lnTo>
                  <a:lnTo>
                    <a:pt x="1241793" y="233997"/>
                  </a:lnTo>
                  <a:lnTo>
                    <a:pt x="1236873" y="186838"/>
                  </a:lnTo>
                  <a:lnTo>
                    <a:pt x="1222765" y="142914"/>
                  </a:lnTo>
                  <a:lnTo>
                    <a:pt x="1200440" y="103166"/>
                  </a:lnTo>
                  <a:lnTo>
                    <a:pt x="1170873" y="68535"/>
                  </a:lnTo>
                  <a:lnTo>
                    <a:pt x="1135037" y="39962"/>
                  </a:lnTo>
                  <a:lnTo>
                    <a:pt x="1093906" y="18388"/>
                  </a:lnTo>
                  <a:lnTo>
                    <a:pt x="1048454" y="4753"/>
                  </a:lnTo>
                  <a:lnTo>
                    <a:pt x="9996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471892" y="528016"/>
            <a:ext cx="87884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65" dirty="0">
                <a:solidFill>
                  <a:srgbClr val="00B9B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延伸活動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299" y="1373624"/>
            <a:ext cx="8255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8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評分表</a:t>
            </a:r>
            <a:endParaRPr sz="20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1994" y="432007"/>
            <a:ext cx="1458595" cy="471805"/>
          </a:xfrm>
          <a:custGeom>
            <a:avLst/>
            <a:gdLst/>
            <a:ahLst/>
            <a:cxnLst/>
            <a:rect l="l" t="t" r="r" b="b"/>
            <a:pathLst>
              <a:path w="1458595" h="471805">
                <a:moveTo>
                  <a:pt x="1214132" y="0"/>
                </a:moveTo>
                <a:lnTo>
                  <a:pt x="244094" y="0"/>
                </a:lnTo>
                <a:lnTo>
                  <a:pt x="194900" y="4791"/>
                </a:lnTo>
                <a:lnTo>
                  <a:pt x="149081" y="18535"/>
                </a:lnTo>
                <a:lnTo>
                  <a:pt x="107618" y="40282"/>
                </a:lnTo>
                <a:lnTo>
                  <a:pt x="71493" y="69084"/>
                </a:lnTo>
                <a:lnTo>
                  <a:pt x="41687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2"/>
                </a:lnTo>
                <a:lnTo>
                  <a:pt x="19181" y="327687"/>
                </a:lnTo>
                <a:lnTo>
                  <a:pt x="41687" y="367754"/>
                </a:lnTo>
                <a:lnTo>
                  <a:pt x="71493" y="402664"/>
                </a:lnTo>
                <a:lnTo>
                  <a:pt x="107618" y="431468"/>
                </a:lnTo>
                <a:lnTo>
                  <a:pt x="149081" y="453216"/>
                </a:lnTo>
                <a:lnTo>
                  <a:pt x="194900" y="466961"/>
                </a:lnTo>
                <a:lnTo>
                  <a:pt x="244094" y="471754"/>
                </a:lnTo>
                <a:lnTo>
                  <a:pt x="1214132" y="471754"/>
                </a:lnTo>
                <a:lnTo>
                  <a:pt x="1263326" y="466961"/>
                </a:lnTo>
                <a:lnTo>
                  <a:pt x="1309145" y="453216"/>
                </a:lnTo>
                <a:lnTo>
                  <a:pt x="1350608" y="431468"/>
                </a:lnTo>
                <a:lnTo>
                  <a:pt x="1386733" y="402664"/>
                </a:lnTo>
                <a:lnTo>
                  <a:pt x="1416539" y="367754"/>
                </a:lnTo>
                <a:lnTo>
                  <a:pt x="1439044" y="327687"/>
                </a:lnTo>
                <a:lnTo>
                  <a:pt x="1453267" y="283412"/>
                </a:lnTo>
                <a:lnTo>
                  <a:pt x="1458226" y="235877"/>
                </a:lnTo>
                <a:lnTo>
                  <a:pt x="1453267" y="188338"/>
                </a:lnTo>
                <a:lnTo>
                  <a:pt x="1439044" y="144060"/>
                </a:lnTo>
                <a:lnTo>
                  <a:pt x="1416539" y="103993"/>
                </a:lnTo>
                <a:lnTo>
                  <a:pt x="1386733" y="69084"/>
                </a:lnTo>
                <a:lnTo>
                  <a:pt x="1350608" y="40282"/>
                </a:lnTo>
                <a:lnTo>
                  <a:pt x="1309145" y="18535"/>
                </a:lnTo>
                <a:lnTo>
                  <a:pt x="1263326" y="4791"/>
                </a:lnTo>
                <a:lnTo>
                  <a:pt x="121413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607593" y="431998"/>
            <a:ext cx="467995" cy="468630"/>
          </a:xfrm>
          <a:custGeom>
            <a:avLst/>
            <a:gdLst/>
            <a:ahLst/>
            <a:cxnLst/>
            <a:rect l="l" t="t" r="r" b="b"/>
            <a:pathLst>
              <a:path w="467995" h="468630">
                <a:moveTo>
                  <a:pt x="233997" y="0"/>
                </a:moveTo>
                <a:lnTo>
                  <a:pt x="186838" y="4754"/>
                </a:lnTo>
                <a:lnTo>
                  <a:pt x="142914" y="18390"/>
                </a:lnTo>
                <a:lnTo>
                  <a:pt x="103166" y="39966"/>
                </a:lnTo>
                <a:lnTo>
                  <a:pt x="68535" y="68541"/>
                </a:lnTo>
                <a:lnTo>
                  <a:pt x="39962" y="103175"/>
                </a:lnTo>
                <a:lnTo>
                  <a:pt x="18388" y="142925"/>
                </a:lnTo>
                <a:lnTo>
                  <a:pt x="4753" y="186850"/>
                </a:lnTo>
                <a:lnTo>
                  <a:pt x="0" y="234010"/>
                </a:lnTo>
                <a:lnTo>
                  <a:pt x="4753" y="281169"/>
                </a:lnTo>
                <a:lnTo>
                  <a:pt x="18388" y="325093"/>
                </a:lnTo>
                <a:lnTo>
                  <a:pt x="39962" y="364841"/>
                </a:lnTo>
                <a:lnTo>
                  <a:pt x="68535" y="399472"/>
                </a:lnTo>
                <a:lnTo>
                  <a:pt x="103166" y="428045"/>
                </a:lnTo>
                <a:lnTo>
                  <a:pt x="142914" y="449619"/>
                </a:lnTo>
                <a:lnTo>
                  <a:pt x="186838" y="463253"/>
                </a:lnTo>
                <a:lnTo>
                  <a:pt x="233997" y="468007"/>
                </a:lnTo>
                <a:lnTo>
                  <a:pt x="281156" y="463253"/>
                </a:lnTo>
                <a:lnTo>
                  <a:pt x="325080" y="449619"/>
                </a:lnTo>
                <a:lnTo>
                  <a:pt x="364828" y="428045"/>
                </a:lnTo>
                <a:lnTo>
                  <a:pt x="399459" y="399472"/>
                </a:lnTo>
                <a:lnTo>
                  <a:pt x="428032" y="364841"/>
                </a:lnTo>
                <a:lnTo>
                  <a:pt x="449606" y="325093"/>
                </a:lnTo>
                <a:lnTo>
                  <a:pt x="463241" y="281169"/>
                </a:lnTo>
                <a:lnTo>
                  <a:pt x="467995" y="234010"/>
                </a:lnTo>
                <a:lnTo>
                  <a:pt x="463241" y="186850"/>
                </a:lnTo>
                <a:lnTo>
                  <a:pt x="449606" y="142925"/>
                </a:lnTo>
                <a:lnTo>
                  <a:pt x="428032" y="103175"/>
                </a:lnTo>
                <a:lnTo>
                  <a:pt x="399459" y="68541"/>
                </a:lnTo>
                <a:lnTo>
                  <a:pt x="364828" y="39966"/>
                </a:lnTo>
                <a:lnTo>
                  <a:pt x="325080" y="18390"/>
                </a:lnTo>
                <a:lnTo>
                  <a:pt x="281156" y="4754"/>
                </a:lnTo>
                <a:lnTo>
                  <a:pt x="2339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7761" y="537471"/>
            <a:ext cx="90906" cy="253517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432001" y="435761"/>
            <a:ext cx="1783080" cy="467995"/>
          </a:xfrm>
          <a:custGeom>
            <a:avLst/>
            <a:gdLst/>
            <a:ahLst/>
            <a:cxnLst/>
            <a:rect l="l" t="t" r="r" b="b"/>
            <a:pathLst>
              <a:path w="1783080" h="467994">
                <a:moveTo>
                  <a:pt x="1548815" y="0"/>
                </a:moveTo>
                <a:lnTo>
                  <a:pt x="233997" y="0"/>
                </a:lnTo>
                <a:lnTo>
                  <a:pt x="186838" y="4753"/>
                </a:lnTo>
                <a:lnTo>
                  <a:pt x="142914" y="18388"/>
                </a:lnTo>
                <a:lnTo>
                  <a:pt x="103166" y="39962"/>
                </a:lnTo>
                <a:lnTo>
                  <a:pt x="68535" y="68535"/>
                </a:lnTo>
                <a:lnTo>
                  <a:pt x="39962" y="103166"/>
                </a:lnTo>
                <a:lnTo>
                  <a:pt x="18388" y="142914"/>
                </a:lnTo>
                <a:lnTo>
                  <a:pt x="4753" y="186838"/>
                </a:lnTo>
                <a:lnTo>
                  <a:pt x="0" y="233997"/>
                </a:lnTo>
                <a:lnTo>
                  <a:pt x="4753" y="281156"/>
                </a:lnTo>
                <a:lnTo>
                  <a:pt x="18388" y="325080"/>
                </a:lnTo>
                <a:lnTo>
                  <a:pt x="39962" y="364828"/>
                </a:lnTo>
                <a:lnTo>
                  <a:pt x="68535" y="399459"/>
                </a:lnTo>
                <a:lnTo>
                  <a:pt x="103166" y="428032"/>
                </a:lnTo>
                <a:lnTo>
                  <a:pt x="142914" y="449606"/>
                </a:lnTo>
                <a:lnTo>
                  <a:pt x="186838" y="463241"/>
                </a:lnTo>
                <a:lnTo>
                  <a:pt x="233997" y="467995"/>
                </a:lnTo>
                <a:lnTo>
                  <a:pt x="1548815" y="467995"/>
                </a:lnTo>
                <a:lnTo>
                  <a:pt x="1595975" y="463241"/>
                </a:lnTo>
                <a:lnTo>
                  <a:pt x="1639899" y="449606"/>
                </a:lnTo>
                <a:lnTo>
                  <a:pt x="1679646" y="428032"/>
                </a:lnTo>
                <a:lnTo>
                  <a:pt x="1714277" y="399459"/>
                </a:lnTo>
                <a:lnTo>
                  <a:pt x="1742850" y="364828"/>
                </a:lnTo>
                <a:lnTo>
                  <a:pt x="1764424" y="325080"/>
                </a:lnTo>
                <a:lnTo>
                  <a:pt x="1778059" y="281156"/>
                </a:lnTo>
                <a:lnTo>
                  <a:pt x="1782813" y="233997"/>
                </a:lnTo>
                <a:lnTo>
                  <a:pt x="1778059" y="186838"/>
                </a:lnTo>
                <a:lnTo>
                  <a:pt x="1764424" y="142914"/>
                </a:lnTo>
                <a:lnTo>
                  <a:pt x="1742850" y="103166"/>
                </a:lnTo>
                <a:lnTo>
                  <a:pt x="1714277" y="68535"/>
                </a:lnTo>
                <a:lnTo>
                  <a:pt x="1679646" y="39962"/>
                </a:lnTo>
                <a:lnTo>
                  <a:pt x="1639899" y="18388"/>
                </a:lnTo>
                <a:lnTo>
                  <a:pt x="1595975" y="4753"/>
                </a:lnTo>
                <a:lnTo>
                  <a:pt x="1548815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611906"/>
              </p:ext>
            </p:extLst>
          </p:nvPr>
        </p:nvGraphicFramePr>
        <p:xfrm>
          <a:off x="377997" y="2232000"/>
          <a:ext cx="6832597" cy="3524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7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1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評分準則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2545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評數指標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7429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sz="1200" b="1" spc="-25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分數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25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5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4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3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2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1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主題切合度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1454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119380" algn="just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內容完全切合主題，非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常相關。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1377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內容大部分切合主題，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相關性很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強。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內容和主題有一定切合度，相關性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一般。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內容和主題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切合度較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低，相關性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較弱。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內容完全不切合主題，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相關性極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差。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創意表達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1454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極其創意十足，獨特新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穎。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1377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創意性較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強，獨特性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較高。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1377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創意性一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般，表達方式比較常規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創意性較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弱，表達方式較為陳腐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老套。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 marR="11938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完全缺乏創意，表達方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式老套乏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味。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29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視覺吸引力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0" marR="119380" indent="-15240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極具視覺吸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引力。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901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0" marR="119380" indent="-15240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視覺吸引力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較強。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901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0" marR="119380" indent="-15240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視覺吸引力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一般。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901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0" marR="119380" indent="-15240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視覺吸引力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較弱。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901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00" marR="1193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Noto Sans HK"/>
                          <a:cs typeface="Noto Sans HK"/>
                        </a:rPr>
                        <a:t>完全缺乏視覺吸引力。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901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 gridSpan="6">
                  <a:txBody>
                    <a:bodyPr/>
                    <a:lstStyle/>
                    <a:p>
                      <a:pPr marR="8191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200" b="1" spc="-25" dirty="0">
                          <a:solidFill>
                            <a:srgbClr val="FFFFFF"/>
                          </a:solidFill>
                          <a:latin typeface="Noto Sans HK"/>
                          <a:cs typeface="Noto Sans HK"/>
                        </a:rPr>
                        <a:t>總分</a:t>
                      </a:r>
                      <a:endParaRPr sz="1200">
                        <a:latin typeface="Noto Sans HK"/>
                        <a:cs typeface="Noto Sans HK"/>
                      </a:endParaRPr>
                    </a:p>
                  </a:txBody>
                  <a:tcPr marL="0" marR="0" marT="73025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object 35"/>
          <p:cNvSpPr txBox="1"/>
          <p:nvPr/>
        </p:nvSpPr>
        <p:spPr>
          <a:xfrm>
            <a:off x="577850" y="529198"/>
            <a:ext cx="15189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7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家居廚餘去哪兒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</p:spTree>
    <p:extLst>
      <p:ext uri="{BB962C8B-B14F-4D97-AF65-F5344CB8AC3E}">
        <p14:creationId xmlns:p14="http://schemas.microsoft.com/office/powerpoint/2010/main" val="3808925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100" y="222590"/>
            <a:ext cx="5755640" cy="231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3775" marR="975994" algn="ctr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《</a:t>
            </a:r>
            <a:r>
              <a:rPr sz="1200" b="1" spc="-10" dirty="0"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家居廚餘去哪兒》延伸活動 </a:t>
            </a:r>
            <a:r>
              <a:rPr sz="1200" b="1" spc="-45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( </a:t>
            </a:r>
            <a:r>
              <a:rPr sz="1200" b="1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三 </a:t>
            </a:r>
            <a:r>
              <a:rPr sz="1200" b="1" spc="-25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)</a:t>
            </a:r>
            <a:r>
              <a:rPr sz="1200" b="1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：</a:t>
            </a:r>
            <a:r>
              <a:rPr sz="1200" b="1" spc="-1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學校通告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  <a:p>
            <a:pPr marL="1280160" algn="ctr">
              <a:lnSpc>
                <a:spcPct val="100000"/>
              </a:lnSpc>
            </a:pPr>
            <a:r>
              <a:rPr sz="1200" b="1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XXX</a:t>
            </a:r>
            <a:r>
              <a:rPr sz="1200" b="1" spc="-7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 </a:t>
            </a:r>
            <a:r>
              <a:rPr sz="1200" b="1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小學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  <a:p>
            <a:pPr marL="1280160" algn="ctr">
              <a:lnSpc>
                <a:spcPct val="100000"/>
              </a:lnSpc>
              <a:spcBef>
                <a:spcPts val="660"/>
              </a:spcBef>
            </a:pPr>
            <a:r>
              <a:rPr sz="1200" b="1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小五常識科 參觀有機資源回收中心第 </a:t>
            </a:r>
            <a:r>
              <a:rPr sz="1200" b="1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1</a:t>
            </a:r>
            <a:r>
              <a:rPr sz="1200" b="1" u="sng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 </a:t>
            </a:r>
            <a:r>
              <a:rPr sz="1200" b="1" u="sng" spc="-4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期 </a:t>
            </a:r>
            <a:r>
              <a:rPr sz="1200" b="1" u="sng" spc="-6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(O·PARK</a:t>
            </a:r>
            <a:r>
              <a:rPr sz="1200" b="1" u="sng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 </a:t>
            </a:r>
            <a:r>
              <a:rPr sz="1200" b="1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1</a:t>
            </a:r>
            <a:r>
              <a:rPr sz="1200" b="1" u="sng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) </a:t>
            </a:r>
            <a:r>
              <a:rPr sz="1200" b="1" u="sng" spc="-1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活動通告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  <a:p>
            <a:pPr marL="12700">
              <a:lnSpc>
                <a:spcPct val="100000"/>
              </a:lnSpc>
            </a:pPr>
            <a:r>
              <a:rPr sz="1200" spc="-1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敬啟者：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為配合五年級常識科課程內容，本校將安排五年級學生到 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O·PARK1</a:t>
            </a:r>
            <a:r>
              <a:rPr sz="1200" spc="-1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參觀。詳情如下︰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043620"/>
              </p:ext>
            </p:extLst>
          </p:nvPr>
        </p:nvGraphicFramePr>
        <p:xfrm>
          <a:off x="341806" y="2647575"/>
          <a:ext cx="4469128" cy="1492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4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0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4945">
                <a:tc>
                  <a:txBody>
                    <a:bodyPr/>
                    <a:lstStyle/>
                    <a:p>
                      <a:pPr marR="24765" algn="r">
                        <a:lnSpc>
                          <a:spcPts val="1350"/>
                        </a:lnSpc>
                        <a:spcBef>
                          <a:spcPts val="90"/>
                        </a:spcBef>
                        <a:tabLst>
                          <a:tab pos="401320" algn="l"/>
                        </a:tabLst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日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	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期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ts val="1350"/>
                        </a:lnSpc>
                        <a:spcBef>
                          <a:spcPts val="90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50"/>
                        </a:lnSpc>
                        <a:spcBef>
                          <a:spcPts val="90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二零 </a:t>
                      </a:r>
                      <a:r>
                        <a:rPr sz="120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XX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年 </a:t>
                      </a:r>
                      <a:r>
                        <a:rPr sz="1200" spc="-14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X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月 </a:t>
                      </a:r>
                      <a:r>
                        <a:rPr sz="1200" spc="-14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X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日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（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星期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X）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R="24765" algn="r">
                        <a:lnSpc>
                          <a:spcPts val="1350"/>
                        </a:lnSpc>
                        <a:spcBef>
                          <a:spcPts val="35"/>
                        </a:spcBef>
                        <a:tabLst>
                          <a:tab pos="401320" algn="l"/>
                        </a:tabLst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地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	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點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O·PARK1</a:t>
                      </a:r>
                      <a:r>
                        <a:rPr sz="1200" spc="-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（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香港新界北大嶼山小蠔灣深豐路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5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號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）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16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參觀時間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上午九時三十分至下午一時三十分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16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交通工具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校車往返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16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負責教師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XXX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教師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46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16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注意事項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5778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372745" indent="-304800">
                        <a:lnSpc>
                          <a:spcPts val="1410"/>
                        </a:lnSpc>
                        <a:spcBef>
                          <a:spcPts val="35"/>
                        </a:spcBef>
                        <a:buAutoNum type="arabicPeriod"/>
                        <a:tabLst>
                          <a:tab pos="372745" algn="l"/>
                        </a:tabLst>
                      </a:pPr>
                      <a:r>
                        <a:rPr sz="120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學生須穿著學校運動服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  <a:p>
                      <a:pPr marL="372745" indent="-304800">
                        <a:lnSpc>
                          <a:spcPts val="1380"/>
                        </a:lnSpc>
                        <a:buAutoNum type="arabicPeriod"/>
                        <a:tabLst>
                          <a:tab pos="372745" algn="l"/>
                        </a:tabLst>
                      </a:pPr>
                      <a:r>
                        <a:rPr sz="120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由常識科教師帶隊參觀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  <a:p>
                      <a:pPr marL="372745" indent="-304800">
                        <a:lnSpc>
                          <a:spcPts val="1375"/>
                        </a:lnSpc>
                        <a:buAutoNum type="arabicPeriod"/>
                        <a:tabLst>
                          <a:tab pos="372745" algn="l"/>
                        </a:tabLst>
                      </a:pPr>
                      <a:r>
                        <a:rPr sz="120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學生須帶備學生工作紙和文具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62100" y="4223090"/>
            <a:ext cx="7073900" cy="2183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85750">
              <a:lnSpc>
                <a:spcPct val="1458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為配合課程學習，學生必須參加此活動。如有特殊情況，請與常識科教師商量。請家長填妥回條並於</a:t>
            </a:r>
            <a:r>
              <a:rPr sz="1200" spc="9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二零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</a:t>
            </a:r>
            <a:r>
              <a:rPr sz="1200" spc="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年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月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-19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日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（</a:t>
            </a:r>
            <a:r>
              <a:rPr sz="1200" spc="9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星期</a:t>
            </a:r>
            <a:r>
              <a:rPr sz="1200" spc="-19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X）</a:t>
            </a:r>
            <a:r>
              <a:rPr sz="1200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前交常識科教師辦理為荷。如有查詢，可致電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XXXX XXXX </a:t>
            </a:r>
            <a:r>
              <a:rPr sz="1200" spc="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與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XXX </a:t>
            </a:r>
            <a:r>
              <a:rPr sz="1200" spc="-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教師聯絡。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27000" marR="6482080" indent="114300">
              <a:lnSpc>
                <a:spcPct val="145800"/>
              </a:lnSpc>
              <a:spcBef>
                <a:spcPts val="2100"/>
              </a:spcBef>
            </a:pPr>
            <a:r>
              <a:rPr sz="1200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此致</a:t>
            </a: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各家長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727200">
              <a:lnSpc>
                <a:spcPct val="100000"/>
              </a:lnSpc>
              <a:spcBef>
                <a:spcPts val="660"/>
              </a:spcBef>
            </a:pPr>
            <a:r>
              <a:rPr sz="1200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校長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XXX</a:t>
            </a:r>
            <a:r>
              <a:rPr sz="1200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謹啟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spc="-1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二零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</a:t>
            </a: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年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月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-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日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4800" y="6559659"/>
            <a:ext cx="3291840" cy="0"/>
          </a:xfrm>
          <a:custGeom>
            <a:avLst/>
            <a:gdLst/>
            <a:ahLst/>
            <a:cxnLst/>
            <a:rect l="l" t="t" r="r" b="b"/>
            <a:pathLst>
              <a:path w="3291840">
                <a:moveTo>
                  <a:pt x="0" y="0"/>
                </a:moveTo>
                <a:lnTo>
                  <a:pt x="3291840" y="0"/>
                </a:lnTo>
              </a:path>
            </a:pathLst>
          </a:custGeom>
          <a:ln w="9896">
            <a:solidFill>
              <a:srgbClr val="221E1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9301" y="6440510"/>
            <a:ext cx="3740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回 條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988358" y="6559659"/>
            <a:ext cx="724535" cy="0"/>
          </a:xfrm>
          <a:custGeom>
            <a:avLst/>
            <a:gdLst/>
            <a:ahLst/>
            <a:cxnLst/>
            <a:rect l="l" t="t" r="r" b="b"/>
            <a:pathLst>
              <a:path w="724535">
                <a:moveTo>
                  <a:pt x="0" y="0"/>
                </a:moveTo>
                <a:lnTo>
                  <a:pt x="724204" y="0"/>
                </a:lnTo>
              </a:path>
            </a:pathLst>
          </a:custGeom>
          <a:ln w="9896">
            <a:solidFill>
              <a:srgbClr val="221E1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99261" y="6440510"/>
            <a:ext cx="20066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（請家長保留上函以作參考</a:t>
            </a:r>
            <a:r>
              <a:rPr sz="12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）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93161" y="6559659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2531" y="0"/>
                </a:lnTo>
              </a:path>
            </a:pathLst>
          </a:custGeom>
          <a:ln w="9896">
            <a:solidFill>
              <a:srgbClr val="221E1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29100" y="6973910"/>
            <a:ext cx="1701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ヒラギノ明朝 ProN W6"/>
              </a:rPr>
              <a:t>小五常識科活動通告回條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ヒラギノ明朝 ProN W6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2100" y="7240610"/>
            <a:ext cx="5903595" cy="736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敬覆者：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  <a:p>
            <a:pPr marL="12700" marR="5080">
              <a:lnSpc>
                <a:spcPct val="291700"/>
              </a:lnSpc>
            </a:pPr>
            <a:r>
              <a:rPr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本人同意子女參觀有機資源回收中心第 </a:t>
            </a:r>
            <a:r>
              <a:rPr sz="1200" spc="10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1</a:t>
            </a:r>
            <a:r>
              <a:rPr sz="1200" spc="-3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期 </a:t>
            </a:r>
            <a:r>
              <a:rPr lang="en-US"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(</a:t>
            </a:r>
            <a:r>
              <a:rPr sz="120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O·PARK </a:t>
            </a:r>
            <a:r>
              <a:rPr sz="1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1) </a:t>
            </a:r>
            <a:r>
              <a:rPr sz="1200" spc="-20" dirty="0" err="1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活動，並已知悉各項有關安排</a:t>
            </a:r>
            <a:r>
              <a:rPr sz="1200" spc="-2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。</a:t>
            </a:r>
            <a:endParaRPr lang="en-US" sz="1200" spc="-20" dirty="0" smtClean="0">
              <a:solidFill>
                <a:srgbClr val="231F2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066893"/>
              </p:ext>
            </p:extLst>
          </p:nvPr>
        </p:nvGraphicFramePr>
        <p:xfrm>
          <a:off x="355762" y="9048375"/>
          <a:ext cx="5952490" cy="1080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0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08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7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學生姓名：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1577340" algn="l"/>
                        </a:tabLst>
                      </a:pPr>
                      <a:r>
                        <a:rPr sz="12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	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200" spc="-2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班別：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108585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1201420" algn="l"/>
                          <a:tab pos="1544955" algn="l"/>
                        </a:tabLst>
                      </a:pPr>
                      <a:r>
                        <a:rPr sz="12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	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（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	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）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143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家長姓名：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88265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95"/>
                        </a:spcBef>
                        <a:tabLst>
                          <a:tab pos="1577340" algn="l"/>
                        </a:tabLst>
                      </a:pPr>
                      <a:r>
                        <a:rPr sz="12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	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88265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家長聯絡電話：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88265" marB="0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ct val="100000"/>
                        </a:lnSpc>
                        <a:spcBef>
                          <a:spcPts val="695"/>
                        </a:spcBef>
                        <a:tabLst>
                          <a:tab pos="1678305" algn="l"/>
                        </a:tabLst>
                      </a:pPr>
                      <a:r>
                        <a:rPr sz="12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	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882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家長簽署：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88265" marB="0"/>
                </a:tc>
                <a:tc>
                  <a:txBody>
                    <a:bodyPr/>
                    <a:lstStyle/>
                    <a:p>
                      <a:pPr marL="107950" algn="ctr">
                        <a:lnSpc>
                          <a:spcPts val="1380"/>
                        </a:lnSpc>
                        <a:spcBef>
                          <a:spcPts val="695"/>
                        </a:spcBef>
                        <a:tabLst>
                          <a:tab pos="1678305" algn="l"/>
                        </a:tabLst>
                      </a:pPr>
                      <a:r>
                        <a:rPr sz="12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	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108585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（請用原子筆簽署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）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882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262100" y="10174310"/>
            <a:ext cx="140208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二零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</a:t>
            </a: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年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-2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月 </a:t>
            </a:r>
            <a:r>
              <a:rPr sz="1200" spc="-1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</a:t>
            </a:r>
            <a:r>
              <a:rPr sz="1200" spc="-4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 日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Lantinghei SC Extraligh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85066" y="8204676"/>
            <a:ext cx="3778250" cy="5316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>
              <a:lnSpc>
                <a:spcPct val="125000"/>
              </a:lnSpc>
            </a:pPr>
            <a:r>
              <a:rPr lang="zh-HK" altLang="en-US"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此覆</a:t>
            </a:r>
          </a:p>
          <a:p>
            <a:pPr marL="12700" marR="5080">
              <a:lnSpc>
                <a:spcPct val="125000"/>
              </a:lnSpc>
            </a:pPr>
            <a:r>
              <a:rPr lang="en-US" altLang="zh-HK"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XXX </a:t>
            </a:r>
            <a:r>
              <a:rPr lang="zh-HK" altLang="en-US" sz="1200" spc="-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ntinghei SC Extralight"/>
              </a:rPr>
              <a:t>學校</a:t>
            </a:r>
          </a:p>
        </p:txBody>
      </p:sp>
    </p:spTree>
    <p:extLst>
      <p:ext uri="{BB962C8B-B14F-4D97-AF65-F5344CB8AC3E}">
        <p14:creationId xmlns:p14="http://schemas.microsoft.com/office/powerpoint/2010/main" val="404627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26096" y="561365"/>
            <a:ext cx="32994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《家居廚餘去哪兒》延伸活動 ( </a:t>
            </a:r>
            <a:r>
              <a:rPr sz="1200" b="1" spc="1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三 </a:t>
            </a:r>
            <a:r>
              <a:rPr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)</a:t>
            </a:r>
            <a:r>
              <a:rPr sz="1200" b="1" spc="-1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：活動細節表</a:t>
            </a:r>
            <a:endParaRPr sz="1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077480"/>
              </p:ext>
            </p:extLst>
          </p:nvPr>
        </p:nvGraphicFramePr>
        <p:xfrm>
          <a:off x="664243" y="1047450"/>
          <a:ext cx="6214110" cy="1834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2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960">
                <a:tc gridSpan="3"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-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小五常識科參觀 </a:t>
                      </a:r>
                      <a:r>
                        <a:rPr sz="1200" b="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O·PARK1</a:t>
                      </a:r>
                      <a:endParaRPr sz="12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60">
                <a:tc gridSpan="2">
                  <a:txBody>
                    <a:bodyPr/>
                    <a:lstStyle/>
                    <a:p>
                      <a:pPr marL="17780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日期：二零 XX 年 X 月 X 日（星期 X）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時間：</a:t>
                      </a: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09:30-13:30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960">
                <a:tc gridSpan="3">
                  <a:txBody>
                    <a:bodyPr/>
                    <a:lstStyle/>
                    <a:p>
                      <a:pPr marL="17780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地點：O·PARK1（香港新界北大嶼山小蠔灣深豐路 5 號）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17780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時間</a:t>
                      </a:r>
                      <a:endParaRPr sz="120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活動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材料</a:t>
                      </a:r>
                      <a:endParaRPr sz="1200" b="0" spc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17780"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09:30-09:40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ct val="114000"/>
                        </a:lnSpc>
                        <a:spcBef>
                          <a:spcPts val="10"/>
                        </a:spcBef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="0" spc="0" baseline="4629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點名</a:t>
                      </a: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學生名單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17780"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09:40-10:40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ct val="114000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="0" spc="0" baseline="4629" dirty="0" err="1" smtClean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乘坐校車前往</a:t>
                      </a:r>
                      <a:r>
                        <a:rPr sz="1800" b="0" spc="0" baseline="4629" dirty="0" smtClean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 </a:t>
                      </a:r>
                      <a:r>
                        <a:rPr sz="1400" b="0" spc="0" dirty="0" smtClean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O·PARK1</a:t>
                      </a:r>
                      <a:endParaRPr sz="14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／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17780"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10:45-12:10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ct val="114000"/>
                        </a:lnSpc>
                        <a:spcBef>
                          <a:spcPts val="10"/>
                        </a:spcBef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="0" spc="0" baseline="4629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導賞團</a:t>
                      </a: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／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17780"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12:10-12:30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ct val="114000"/>
                        </a:lnSpc>
                        <a:spcBef>
                          <a:spcPts val="10"/>
                        </a:spcBef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="0" spc="0" baseline="4629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總結</a:t>
                      </a: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800" b="0" spc="0" baseline="4629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學生工作紙</a:t>
                      </a: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17780"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12:30-13:30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 algn="just">
                        <a:lnSpc>
                          <a:spcPct val="114000"/>
                        </a:lnSpc>
                        <a:spcBef>
                          <a:spcPts val="10"/>
                        </a:spcBef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="0" spc="0" baseline="4629" dirty="0" err="1" smtClean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乘坐校車返回學校</a:t>
                      </a:r>
                      <a:endParaRPr sz="1800" b="0" spc="0" baseline="4629" dirty="0">
                        <a:solidFill>
                          <a:srgbClr val="231F2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10"/>
                        </a:spcBef>
                      </a:pPr>
                      <a:r>
                        <a:rPr sz="1200" b="0" spc="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／</a:t>
                      </a:r>
                      <a:endParaRPr sz="1200" b="0" spc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507404" y="2964766"/>
            <a:ext cx="253682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2135" marR="5080" indent="-560070">
              <a:lnSpc>
                <a:spcPct val="1458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小五常識科參觀 O·PARK1</a:t>
            </a:r>
            <a:r>
              <a:rPr sz="1200" b="1" spc="-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學生名單</a:t>
            </a:r>
            <a:r>
              <a:rPr sz="1200" b="1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負責教師：XXX</a:t>
            </a:r>
            <a:r>
              <a:rPr sz="1200" b="1" spc="-1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教師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231297"/>
              </p:ext>
            </p:extLst>
          </p:nvPr>
        </p:nvGraphicFramePr>
        <p:xfrm>
          <a:off x="850671" y="3714453"/>
          <a:ext cx="5843270" cy="5708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6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3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No.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學生編號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005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學生姓名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性別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09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家長聯絡電話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出席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3.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4.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5.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6.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7.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8.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9.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10.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11.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12.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13.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14.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15.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16.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17.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18.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19.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20.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21.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22.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23.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24.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Lantinghei SC Extralight"/>
                        </a:rPr>
                        <a:t>25.</a:t>
                      </a: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Lantinghei SC Extralight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28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1998" y="2110784"/>
            <a:ext cx="6696075" cy="2516505"/>
            <a:chOff x="431998" y="2110784"/>
            <a:chExt cx="6696075" cy="2516505"/>
          </a:xfrm>
        </p:grpSpPr>
        <p:sp>
          <p:nvSpPr>
            <p:cNvPr id="3" name="object 3"/>
            <p:cNvSpPr/>
            <p:nvPr/>
          </p:nvSpPr>
          <p:spPr>
            <a:xfrm>
              <a:off x="441523" y="2120309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431998" y="2110784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19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648006" y="2271884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5600" y="2358284"/>
              <a:ext cx="74472" cy="207683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42300" y="2340644"/>
            <a:ext cx="37789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參觀時，最深刻的體驗是甚麼？（30-50</a:t>
            </a:r>
            <a:r>
              <a:rPr sz="1400" b="1" spc="150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</a:t>
            </a:r>
            <a:r>
              <a:rPr sz="1400" b="1" spc="150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字</a:t>
            </a:r>
            <a:r>
              <a:rPr sz="1400" b="1" spc="-50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12000" y="3248364"/>
            <a:ext cx="6336030" cy="911860"/>
            <a:chOff x="612000" y="3248364"/>
            <a:chExt cx="6336030" cy="911860"/>
          </a:xfrm>
        </p:grpSpPr>
        <p:sp>
          <p:nvSpPr>
            <p:cNvPr id="9" name="object 9"/>
            <p:cNvSpPr/>
            <p:nvPr/>
          </p:nvSpPr>
          <p:spPr>
            <a:xfrm>
              <a:off x="612000" y="3253126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612000" y="3704174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612000" y="4155248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431998" y="4807022"/>
            <a:ext cx="6696075" cy="2516505"/>
            <a:chOff x="431998" y="4807022"/>
            <a:chExt cx="6696075" cy="2516505"/>
          </a:xfrm>
        </p:grpSpPr>
        <p:sp>
          <p:nvSpPr>
            <p:cNvPr id="13" name="object 13"/>
            <p:cNvSpPr/>
            <p:nvPr/>
          </p:nvSpPr>
          <p:spPr>
            <a:xfrm>
              <a:off x="441523" y="4816547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31998" y="4807022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2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612000" y="5949372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612000" y="6400420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612000" y="6851468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31998" y="7503268"/>
            <a:ext cx="6696075" cy="2516505"/>
            <a:chOff x="431998" y="7503268"/>
            <a:chExt cx="6696075" cy="2516505"/>
          </a:xfrm>
        </p:grpSpPr>
        <p:sp>
          <p:nvSpPr>
            <p:cNvPr id="19" name="object 19"/>
            <p:cNvSpPr/>
            <p:nvPr/>
          </p:nvSpPr>
          <p:spPr>
            <a:xfrm>
              <a:off x="441523" y="7512793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31998" y="7503268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2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612000" y="8645616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612000" y="9096665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612000" y="9547713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4" name="object 24"/>
          <p:cNvSpPr/>
          <p:nvPr/>
        </p:nvSpPr>
        <p:spPr>
          <a:xfrm>
            <a:off x="431998" y="1191758"/>
            <a:ext cx="6696075" cy="741680"/>
          </a:xfrm>
          <a:custGeom>
            <a:avLst/>
            <a:gdLst/>
            <a:ahLst/>
            <a:cxnLst/>
            <a:rect l="l" t="t" r="r" b="b"/>
            <a:pathLst>
              <a:path w="6696075" h="741680">
                <a:moveTo>
                  <a:pt x="6479997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525602"/>
                </a:lnTo>
                <a:lnTo>
                  <a:pt x="5704" y="575128"/>
                </a:lnTo>
                <a:lnTo>
                  <a:pt x="21955" y="620592"/>
                </a:lnTo>
                <a:lnTo>
                  <a:pt x="47454" y="660698"/>
                </a:lnTo>
                <a:lnTo>
                  <a:pt x="80904" y="694149"/>
                </a:lnTo>
                <a:lnTo>
                  <a:pt x="121011" y="719648"/>
                </a:lnTo>
                <a:lnTo>
                  <a:pt x="166475" y="735898"/>
                </a:lnTo>
                <a:lnTo>
                  <a:pt x="216001" y="741603"/>
                </a:lnTo>
                <a:lnTo>
                  <a:pt x="6479997" y="741603"/>
                </a:lnTo>
                <a:lnTo>
                  <a:pt x="6529527" y="735898"/>
                </a:lnTo>
                <a:lnTo>
                  <a:pt x="6574993" y="719648"/>
                </a:lnTo>
                <a:lnTo>
                  <a:pt x="6615099" y="694149"/>
                </a:lnTo>
                <a:lnTo>
                  <a:pt x="6648548" y="660698"/>
                </a:lnTo>
                <a:lnTo>
                  <a:pt x="6674045" y="620592"/>
                </a:lnTo>
                <a:lnTo>
                  <a:pt x="6690294" y="575128"/>
                </a:lnTo>
                <a:lnTo>
                  <a:pt x="6695998" y="525602"/>
                </a:lnTo>
                <a:lnTo>
                  <a:pt x="6695998" y="216001"/>
                </a:lnTo>
                <a:lnTo>
                  <a:pt x="6690294" y="166475"/>
                </a:lnTo>
                <a:lnTo>
                  <a:pt x="6674045" y="121011"/>
                </a:lnTo>
                <a:lnTo>
                  <a:pt x="6648548" y="80904"/>
                </a:lnTo>
                <a:lnTo>
                  <a:pt x="6615099" y="47454"/>
                </a:lnTo>
                <a:lnTo>
                  <a:pt x="6574993" y="21955"/>
                </a:lnTo>
                <a:lnTo>
                  <a:pt x="6529527" y="5704"/>
                </a:lnTo>
                <a:lnTo>
                  <a:pt x="6479997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10419" y="1376634"/>
            <a:ext cx="14922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1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學生工作紙</a:t>
            </a:r>
            <a:endParaRPr sz="22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48002" y="1328557"/>
            <a:ext cx="467995" cy="468630"/>
            <a:chOff x="648002" y="1328557"/>
            <a:chExt cx="467995" cy="468630"/>
          </a:xfrm>
        </p:grpSpPr>
        <p:sp>
          <p:nvSpPr>
            <p:cNvPr id="27" name="object 27"/>
            <p:cNvSpPr/>
            <p:nvPr/>
          </p:nvSpPr>
          <p:spPr>
            <a:xfrm>
              <a:off x="648002" y="1328557"/>
              <a:ext cx="467995" cy="468630"/>
            </a:xfrm>
            <a:custGeom>
              <a:avLst/>
              <a:gdLst/>
              <a:ahLst/>
              <a:cxnLst/>
              <a:rect l="l" t="t" r="r" b="b"/>
              <a:pathLst>
                <a:path w="467994" h="468630">
                  <a:moveTo>
                    <a:pt x="233997" y="0"/>
                  </a:moveTo>
                  <a:lnTo>
                    <a:pt x="186838" y="4754"/>
                  </a:lnTo>
                  <a:lnTo>
                    <a:pt x="142914" y="18390"/>
                  </a:lnTo>
                  <a:lnTo>
                    <a:pt x="103166" y="39966"/>
                  </a:lnTo>
                  <a:lnTo>
                    <a:pt x="68535" y="68541"/>
                  </a:lnTo>
                  <a:lnTo>
                    <a:pt x="39962" y="103175"/>
                  </a:lnTo>
                  <a:lnTo>
                    <a:pt x="18388" y="142925"/>
                  </a:lnTo>
                  <a:lnTo>
                    <a:pt x="4753" y="186850"/>
                  </a:lnTo>
                  <a:lnTo>
                    <a:pt x="0" y="234010"/>
                  </a:lnTo>
                  <a:lnTo>
                    <a:pt x="4753" y="281169"/>
                  </a:lnTo>
                  <a:lnTo>
                    <a:pt x="18388" y="325093"/>
                  </a:lnTo>
                  <a:lnTo>
                    <a:pt x="39962" y="364841"/>
                  </a:lnTo>
                  <a:lnTo>
                    <a:pt x="68535" y="399472"/>
                  </a:lnTo>
                  <a:lnTo>
                    <a:pt x="103166" y="428045"/>
                  </a:lnTo>
                  <a:lnTo>
                    <a:pt x="142914" y="449619"/>
                  </a:lnTo>
                  <a:lnTo>
                    <a:pt x="186838" y="463253"/>
                  </a:lnTo>
                  <a:lnTo>
                    <a:pt x="233997" y="468007"/>
                  </a:lnTo>
                  <a:lnTo>
                    <a:pt x="281156" y="463253"/>
                  </a:lnTo>
                  <a:lnTo>
                    <a:pt x="325080" y="449619"/>
                  </a:lnTo>
                  <a:lnTo>
                    <a:pt x="364828" y="428045"/>
                  </a:lnTo>
                  <a:lnTo>
                    <a:pt x="399459" y="399472"/>
                  </a:lnTo>
                  <a:lnTo>
                    <a:pt x="428032" y="364841"/>
                  </a:lnTo>
                  <a:lnTo>
                    <a:pt x="449606" y="325093"/>
                  </a:lnTo>
                  <a:lnTo>
                    <a:pt x="463241" y="281169"/>
                  </a:lnTo>
                  <a:lnTo>
                    <a:pt x="467994" y="234010"/>
                  </a:lnTo>
                  <a:lnTo>
                    <a:pt x="463241" y="186850"/>
                  </a:lnTo>
                  <a:lnTo>
                    <a:pt x="449606" y="142925"/>
                  </a:lnTo>
                  <a:lnTo>
                    <a:pt x="428032" y="103175"/>
                  </a:lnTo>
                  <a:lnTo>
                    <a:pt x="399459" y="68541"/>
                  </a:lnTo>
                  <a:lnTo>
                    <a:pt x="364828" y="39966"/>
                  </a:lnTo>
                  <a:lnTo>
                    <a:pt x="325080" y="18390"/>
                  </a:lnTo>
                  <a:lnTo>
                    <a:pt x="281156" y="4754"/>
                  </a:lnTo>
                  <a:lnTo>
                    <a:pt x="2339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5023" y="1450722"/>
              <a:ext cx="218928" cy="218450"/>
            </a:xfrm>
            <a:prstGeom prst="rect">
              <a:avLst/>
            </a:prstGeom>
          </p:spPr>
        </p:pic>
      </p:grpSp>
      <p:sp>
        <p:nvSpPr>
          <p:cNvPr id="29" name="object 29"/>
          <p:cNvSpPr/>
          <p:nvPr/>
        </p:nvSpPr>
        <p:spPr>
          <a:xfrm>
            <a:off x="2430221" y="432007"/>
            <a:ext cx="1278255" cy="471805"/>
          </a:xfrm>
          <a:custGeom>
            <a:avLst/>
            <a:gdLst/>
            <a:ahLst/>
            <a:cxnLst/>
            <a:rect l="l" t="t" r="r" b="b"/>
            <a:pathLst>
              <a:path w="1278254" h="471805">
                <a:moveTo>
                  <a:pt x="1034122" y="0"/>
                </a:moveTo>
                <a:lnTo>
                  <a:pt x="244081" y="0"/>
                </a:lnTo>
                <a:lnTo>
                  <a:pt x="194891" y="4791"/>
                </a:lnTo>
                <a:lnTo>
                  <a:pt x="149075" y="18535"/>
                </a:lnTo>
                <a:lnTo>
                  <a:pt x="107615" y="40282"/>
                </a:lnTo>
                <a:lnTo>
                  <a:pt x="71491" y="69084"/>
                </a:lnTo>
                <a:lnTo>
                  <a:pt x="41686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2"/>
                </a:lnTo>
                <a:lnTo>
                  <a:pt x="19181" y="327687"/>
                </a:lnTo>
                <a:lnTo>
                  <a:pt x="41686" y="367754"/>
                </a:lnTo>
                <a:lnTo>
                  <a:pt x="71491" y="402664"/>
                </a:lnTo>
                <a:lnTo>
                  <a:pt x="107615" y="431468"/>
                </a:lnTo>
                <a:lnTo>
                  <a:pt x="149075" y="453216"/>
                </a:lnTo>
                <a:lnTo>
                  <a:pt x="194891" y="466961"/>
                </a:lnTo>
                <a:lnTo>
                  <a:pt x="244081" y="471754"/>
                </a:lnTo>
                <a:lnTo>
                  <a:pt x="1034122" y="471754"/>
                </a:lnTo>
                <a:lnTo>
                  <a:pt x="1083316" y="466961"/>
                </a:lnTo>
                <a:lnTo>
                  <a:pt x="1129135" y="453216"/>
                </a:lnTo>
                <a:lnTo>
                  <a:pt x="1170598" y="431468"/>
                </a:lnTo>
                <a:lnTo>
                  <a:pt x="1206723" y="402664"/>
                </a:lnTo>
                <a:lnTo>
                  <a:pt x="1236529" y="367754"/>
                </a:lnTo>
                <a:lnTo>
                  <a:pt x="1259034" y="327687"/>
                </a:lnTo>
                <a:lnTo>
                  <a:pt x="1273257" y="283412"/>
                </a:lnTo>
                <a:lnTo>
                  <a:pt x="1278216" y="235877"/>
                </a:lnTo>
                <a:lnTo>
                  <a:pt x="1273257" y="188338"/>
                </a:lnTo>
                <a:lnTo>
                  <a:pt x="1259034" y="144060"/>
                </a:lnTo>
                <a:lnTo>
                  <a:pt x="1236529" y="103993"/>
                </a:lnTo>
                <a:lnTo>
                  <a:pt x="1206723" y="69084"/>
                </a:lnTo>
                <a:lnTo>
                  <a:pt x="1170598" y="40282"/>
                </a:lnTo>
                <a:lnTo>
                  <a:pt x="1129135" y="18535"/>
                </a:lnTo>
                <a:lnTo>
                  <a:pt x="1083316" y="4791"/>
                </a:lnTo>
                <a:lnTo>
                  <a:pt x="1034122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634983" y="529198"/>
            <a:ext cx="87884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65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延伸活動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401953" y="441529"/>
            <a:ext cx="2202815" cy="452120"/>
          </a:xfrm>
          <a:custGeom>
            <a:avLst/>
            <a:gdLst/>
            <a:ahLst/>
            <a:cxnLst/>
            <a:rect l="l" t="t" r="r" b="b"/>
            <a:pathLst>
              <a:path w="2202815" h="452119">
                <a:moveTo>
                  <a:pt x="1968233" y="451802"/>
                </a:moveTo>
                <a:lnTo>
                  <a:pt x="2015353" y="447205"/>
                </a:lnTo>
                <a:lnTo>
                  <a:pt x="2059268" y="434022"/>
                </a:lnTo>
                <a:lnTo>
                  <a:pt x="2099029" y="413170"/>
                </a:lnTo>
                <a:lnTo>
                  <a:pt x="2133688" y="385564"/>
                </a:lnTo>
                <a:lnTo>
                  <a:pt x="2162297" y="352118"/>
                </a:lnTo>
                <a:lnTo>
                  <a:pt x="2183906" y="313747"/>
                </a:lnTo>
                <a:lnTo>
                  <a:pt x="2197567" y="271368"/>
                </a:lnTo>
                <a:lnTo>
                  <a:pt x="2202332" y="225894"/>
                </a:lnTo>
                <a:lnTo>
                  <a:pt x="2197567" y="180425"/>
                </a:lnTo>
                <a:lnTo>
                  <a:pt x="2183906" y="138049"/>
                </a:lnTo>
                <a:lnTo>
                  <a:pt x="2162297" y="99681"/>
                </a:lnTo>
                <a:lnTo>
                  <a:pt x="2133688" y="66236"/>
                </a:lnTo>
                <a:lnTo>
                  <a:pt x="2099029" y="38631"/>
                </a:lnTo>
                <a:lnTo>
                  <a:pt x="2059268" y="17779"/>
                </a:lnTo>
                <a:lnTo>
                  <a:pt x="2015353" y="4597"/>
                </a:lnTo>
                <a:lnTo>
                  <a:pt x="1968233" y="0"/>
                </a:lnTo>
                <a:lnTo>
                  <a:pt x="234099" y="0"/>
                </a:lnTo>
                <a:lnTo>
                  <a:pt x="186979" y="4597"/>
                </a:lnTo>
                <a:lnTo>
                  <a:pt x="143064" y="17779"/>
                </a:lnTo>
                <a:lnTo>
                  <a:pt x="103302" y="38631"/>
                </a:lnTo>
                <a:lnTo>
                  <a:pt x="68643" y="66236"/>
                </a:lnTo>
                <a:lnTo>
                  <a:pt x="40034" y="99681"/>
                </a:lnTo>
                <a:lnTo>
                  <a:pt x="18425" y="138049"/>
                </a:lnTo>
                <a:lnTo>
                  <a:pt x="4764" y="180425"/>
                </a:lnTo>
                <a:lnTo>
                  <a:pt x="0" y="225894"/>
                </a:lnTo>
                <a:lnTo>
                  <a:pt x="4764" y="271368"/>
                </a:lnTo>
                <a:lnTo>
                  <a:pt x="18425" y="313747"/>
                </a:lnTo>
                <a:lnTo>
                  <a:pt x="40034" y="352118"/>
                </a:lnTo>
                <a:lnTo>
                  <a:pt x="68643" y="385564"/>
                </a:lnTo>
                <a:lnTo>
                  <a:pt x="103302" y="413170"/>
                </a:lnTo>
                <a:lnTo>
                  <a:pt x="143064" y="434022"/>
                </a:lnTo>
                <a:lnTo>
                  <a:pt x="186979" y="447205"/>
                </a:lnTo>
                <a:lnTo>
                  <a:pt x="234099" y="451802"/>
                </a:lnTo>
                <a:lnTo>
                  <a:pt x="1968233" y="451802"/>
                </a:lnTo>
                <a:close/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78108" y="528016"/>
            <a:ext cx="452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55" dirty="0">
                <a:solidFill>
                  <a:srgbClr val="00B9B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姓名</a:t>
            </a:r>
            <a:endParaRPr sz="160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155807" y="446929"/>
            <a:ext cx="0" cy="441325"/>
          </a:xfrm>
          <a:custGeom>
            <a:avLst/>
            <a:gdLst/>
            <a:ahLst/>
            <a:cxnLst/>
            <a:rect l="l" t="t" r="r" b="b"/>
            <a:pathLst>
              <a:path h="441325">
                <a:moveTo>
                  <a:pt x="0" y="0"/>
                </a:moveTo>
                <a:lnTo>
                  <a:pt x="0" y="441007"/>
                </a:lnTo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32004" y="432007"/>
            <a:ext cx="1890395" cy="471805"/>
          </a:xfrm>
          <a:custGeom>
            <a:avLst/>
            <a:gdLst/>
            <a:ahLst/>
            <a:cxnLst/>
            <a:rect l="l" t="t" r="r" b="b"/>
            <a:pathLst>
              <a:path w="1890395" h="471805">
                <a:moveTo>
                  <a:pt x="1646123" y="0"/>
                </a:moveTo>
                <a:lnTo>
                  <a:pt x="244081" y="0"/>
                </a:lnTo>
                <a:lnTo>
                  <a:pt x="194891" y="4791"/>
                </a:lnTo>
                <a:lnTo>
                  <a:pt x="149075" y="18535"/>
                </a:lnTo>
                <a:lnTo>
                  <a:pt x="107615" y="40282"/>
                </a:lnTo>
                <a:lnTo>
                  <a:pt x="71491" y="69084"/>
                </a:lnTo>
                <a:lnTo>
                  <a:pt x="41686" y="103993"/>
                </a:lnTo>
                <a:lnTo>
                  <a:pt x="19181" y="144060"/>
                </a:lnTo>
                <a:lnTo>
                  <a:pt x="4959" y="188338"/>
                </a:lnTo>
                <a:lnTo>
                  <a:pt x="0" y="235877"/>
                </a:lnTo>
                <a:lnTo>
                  <a:pt x="4959" y="283412"/>
                </a:lnTo>
                <a:lnTo>
                  <a:pt x="19181" y="327687"/>
                </a:lnTo>
                <a:lnTo>
                  <a:pt x="41686" y="367754"/>
                </a:lnTo>
                <a:lnTo>
                  <a:pt x="71491" y="402664"/>
                </a:lnTo>
                <a:lnTo>
                  <a:pt x="107615" y="431468"/>
                </a:lnTo>
                <a:lnTo>
                  <a:pt x="149075" y="453216"/>
                </a:lnTo>
                <a:lnTo>
                  <a:pt x="194891" y="466961"/>
                </a:lnTo>
                <a:lnTo>
                  <a:pt x="244081" y="471754"/>
                </a:lnTo>
                <a:lnTo>
                  <a:pt x="1646123" y="471754"/>
                </a:lnTo>
                <a:lnTo>
                  <a:pt x="1695316" y="466961"/>
                </a:lnTo>
                <a:lnTo>
                  <a:pt x="1741136" y="453216"/>
                </a:lnTo>
                <a:lnTo>
                  <a:pt x="1782598" y="431468"/>
                </a:lnTo>
                <a:lnTo>
                  <a:pt x="1818724" y="402664"/>
                </a:lnTo>
                <a:lnTo>
                  <a:pt x="1848530" y="367754"/>
                </a:lnTo>
                <a:lnTo>
                  <a:pt x="1871035" y="327687"/>
                </a:lnTo>
                <a:lnTo>
                  <a:pt x="1885258" y="283412"/>
                </a:lnTo>
                <a:lnTo>
                  <a:pt x="1890217" y="235877"/>
                </a:lnTo>
                <a:lnTo>
                  <a:pt x="1885258" y="188338"/>
                </a:lnTo>
                <a:lnTo>
                  <a:pt x="1871035" y="144060"/>
                </a:lnTo>
                <a:lnTo>
                  <a:pt x="1848530" y="103993"/>
                </a:lnTo>
                <a:lnTo>
                  <a:pt x="1818724" y="69084"/>
                </a:lnTo>
                <a:lnTo>
                  <a:pt x="1782598" y="40282"/>
                </a:lnTo>
                <a:lnTo>
                  <a:pt x="1741136" y="18535"/>
                </a:lnTo>
                <a:lnTo>
                  <a:pt x="1695316" y="4791"/>
                </a:lnTo>
                <a:lnTo>
                  <a:pt x="1646123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24047" y="529198"/>
            <a:ext cx="15189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7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家居廚餘去哪兒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42300" y="5036886"/>
            <a:ext cx="547751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參觀後，我學會了廚餘如何能轉廢為材 / 轉廢為能嗎</a:t>
            </a: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？（</a:t>
            </a:r>
            <a:r>
              <a:rPr sz="1400" b="1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30-50</a:t>
            </a:r>
            <a:r>
              <a:rPr lang="en-US" sz="1400" b="1" spc="19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</a:t>
            </a:r>
            <a:r>
              <a:rPr sz="1400" b="1" spc="195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字</a:t>
            </a:r>
            <a:r>
              <a:rPr sz="1400" b="1" spc="-50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48006" y="4968128"/>
            <a:ext cx="383540" cy="383540"/>
            <a:chOff x="648006" y="4968128"/>
            <a:chExt cx="383540" cy="383540"/>
          </a:xfrm>
        </p:grpSpPr>
        <p:sp>
          <p:nvSpPr>
            <p:cNvPr id="38" name="object 38"/>
            <p:cNvSpPr/>
            <p:nvPr/>
          </p:nvSpPr>
          <p:spPr>
            <a:xfrm>
              <a:off x="648006" y="4968128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1695" y="5049118"/>
              <a:ext cx="155079" cy="211848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1142300" y="7733127"/>
            <a:ext cx="45409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日常生活中，有甚麼方法可以減少廚餘？（</a:t>
            </a:r>
            <a:r>
              <a:rPr sz="1400" b="1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30-50</a:t>
            </a:r>
            <a:r>
              <a:rPr sz="1400" b="1" spc="195" dirty="0" smtClean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 </a:t>
            </a:r>
            <a:r>
              <a:rPr sz="1400" b="1" spc="195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字</a:t>
            </a:r>
            <a:r>
              <a:rPr sz="1400" b="1" spc="-50" dirty="0">
                <a:solidFill>
                  <a:srgbClr val="002F2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HK"/>
              </a:rPr>
              <a:t>）</a:t>
            </a:r>
            <a:endParaRPr sz="1400" dirty="0">
              <a:latin typeface="微軟正黑體" panose="020B0604030504040204" pitchFamily="34" charset="-120"/>
              <a:ea typeface="微軟正黑體" panose="020B0604030504040204" pitchFamily="34" charset="-120"/>
              <a:cs typeface="Noto Sans HK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48006" y="7664367"/>
            <a:ext cx="383540" cy="383540"/>
            <a:chOff x="648006" y="7664367"/>
            <a:chExt cx="383540" cy="383540"/>
          </a:xfrm>
        </p:grpSpPr>
        <p:sp>
          <p:nvSpPr>
            <p:cNvPr id="42" name="object 42"/>
            <p:cNvSpPr/>
            <p:nvPr/>
          </p:nvSpPr>
          <p:spPr>
            <a:xfrm>
              <a:off x="648006" y="7664367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8844" y="7748068"/>
              <a:ext cx="161709" cy="215988"/>
            </a:xfrm>
            <a:prstGeom prst="rect">
              <a:avLst/>
            </a:prstGeom>
          </p:spPr>
        </p:pic>
      </p:grpSp>
      <p:grpSp>
        <p:nvGrpSpPr>
          <p:cNvPr id="44" name="object 44"/>
          <p:cNvGrpSpPr/>
          <p:nvPr/>
        </p:nvGrpSpPr>
        <p:grpSpPr>
          <a:xfrm>
            <a:off x="3816433" y="431998"/>
            <a:ext cx="467995" cy="468630"/>
            <a:chOff x="3816433" y="431998"/>
            <a:chExt cx="467995" cy="468630"/>
          </a:xfrm>
        </p:grpSpPr>
        <p:sp>
          <p:nvSpPr>
            <p:cNvPr id="45" name="object 45"/>
            <p:cNvSpPr/>
            <p:nvPr/>
          </p:nvSpPr>
          <p:spPr>
            <a:xfrm>
              <a:off x="3816433" y="431998"/>
              <a:ext cx="467995" cy="468630"/>
            </a:xfrm>
            <a:custGeom>
              <a:avLst/>
              <a:gdLst/>
              <a:ahLst/>
              <a:cxnLst/>
              <a:rect l="l" t="t" r="r" b="b"/>
              <a:pathLst>
                <a:path w="467995" h="468630">
                  <a:moveTo>
                    <a:pt x="233997" y="0"/>
                  </a:moveTo>
                  <a:lnTo>
                    <a:pt x="186838" y="4754"/>
                  </a:lnTo>
                  <a:lnTo>
                    <a:pt x="142914" y="18390"/>
                  </a:lnTo>
                  <a:lnTo>
                    <a:pt x="103166" y="39966"/>
                  </a:lnTo>
                  <a:lnTo>
                    <a:pt x="68535" y="68541"/>
                  </a:lnTo>
                  <a:lnTo>
                    <a:pt x="39962" y="103175"/>
                  </a:lnTo>
                  <a:lnTo>
                    <a:pt x="18388" y="142925"/>
                  </a:lnTo>
                  <a:lnTo>
                    <a:pt x="4753" y="186850"/>
                  </a:lnTo>
                  <a:lnTo>
                    <a:pt x="0" y="234010"/>
                  </a:lnTo>
                  <a:lnTo>
                    <a:pt x="4753" y="281169"/>
                  </a:lnTo>
                  <a:lnTo>
                    <a:pt x="18388" y="325093"/>
                  </a:lnTo>
                  <a:lnTo>
                    <a:pt x="39962" y="364841"/>
                  </a:lnTo>
                  <a:lnTo>
                    <a:pt x="68535" y="399472"/>
                  </a:lnTo>
                  <a:lnTo>
                    <a:pt x="103166" y="428045"/>
                  </a:lnTo>
                  <a:lnTo>
                    <a:pt x="142914" y="449619"/>
                  </a:lnTo>
                  <a:lnTo>
                    <a:pt x="186838" y="463253"/>
                  </a:lnTo>
                  <a:lnTo>
                    <a:pt x="233997" y="468007"/>
                  </a:lnTo>
                  <a:lnTo>
                    <a:pt x="281156" y="463253"/>
                  </a:lnTo>
                  <a:lnTo>
                    <a:pt x="325080" y="449619"/>
                  </a:lnTo>
                  <a:lnTo>
                    <a:pt x="364828" y="428045"/>
                  </a:lnTo>
                  <a:lnTo>
                    <a:pt x="399459" y="399472"/>
                  </a:lnTo>
                  <a:lnTo>
                    <a:pt x="428032" y="364841"/>
                  </a:lnTo>
                  <a:lnTo>
                    <a:pt x="449606" y="325093"/>
                  </a:lnTo>
                  <a:lnTo>
                    <a:pt x="463241" y="281169"/>
                  </a:lnTo>
                  <a:lnTo>
                    <a:pt x="467995" y="234010"/>
                  </a:lnTo>
                  <a:lnTo>
                    <a:pt x="463241" y="186850"/>
                  </a:lnTo>
                  <a:lnTo>
                    <a:pt x="449606" y="142925"/>
                  </a:lnTo>
                  <a:lnTo>
                    <a:pt x="428032" y="103175"/>
                  </a:lnTo>
                  <a:lnTo>
                    <a:pt x="399459" y="68541"/>
                  </a:lnTo>
                  <a:lnTo>
                    <a:pt x="364828" y="39966"/>
                  </a:lnTo>
                  <a:lnTo>
                    <a:pt x="325080" y="18390"/>
                  </a:lnTo>
                  <a:lnTo>
                    <a:pt x="281156" y="4754"/>
                  </a:lnTo>
                  <a:lnTo>
                    <a:pt x="233997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object 46"/>
            <p:cNvSpPr/>
            <p:nvPr/>
          </p:nvSpPr>
          <p:spPr>
            <a:xfrm>
              <a:off x="3951744" y="534172"/>
              <a:ext cx="197485" cy="264160"/>
            </a:xfrm>
            <a:custGeom>
              <a:avLst/>
              <a:gdLst/>
              <a:ahLst/>
              <a:cxnLst/>
              <a:rect l="l" t="t" r="r" b="b"/>
              <a:pathLst>
                <a:path w="197485" h="264159">
                  <a:moveTo>
                    <a:pt x="103212" y="0"/>
                  </a:moveTo>
                  <a:lnTo>
                    <a:pt x="58194" y="9376"/>
                  </a:lnTo>
                  <a:lnTo>
                    <a:pt x="21928" y="41377"/>
                  </a:lnTo>
                  <a:lnTo>
                    <a:pt x="14605" y="57467"/>
                  </a:lnTo>
                  <a:lnTo>
                    <a:pt x="16535" y="61810"/>
                  </a:lnTo>
                  <a:lnTo>
                    <a:pt x="48882" y="75691"/>
                  </a:lnTo>
                  <a:lnTo>
                    <a:pt x="53238" y="77863"/>
                  </a:lnTo>
                  <a:lnTo>
                    <a:pt x="57213" y="76301"/>
                  </a:lnTo>
                  <a:lnTo>
                    <a:pt x="60845" y="70980"/>
                  </a:lnTo>
                  <a:lnTo>
                    <a:pt x="69239" y="59419"/>
                  </a:lnTo>
                  <a:lnTo>
                    <a:pt x="78495" y="51160"/>
                  </a:lnTo>
                  <a:lnTo>
                    <a:pt x="88613" y="46203"/>
                  </a:lnTo>
                  <a:lnTo>
                    <a:pt x="99593" y="44551"/>
                  </a:lnTo>
                  <a:lnTo>
                    <a:pt x="106834" y="45071"/>
                  </a:lnTo>
                  <a:lnTo>
                    <a:pt x="133273" y="65557"/>
                  </a:lnTo>
                  <a:lnTo>
                    <a:pt x="133273" y="83426"/>
                  </a:lnTo>
                  <a:lnTo>
                    <a:pt x="97777" y="104305"/>
                  </a:lnTo>
                  <a:lnTo>
                    <a:pt x="90538" y="104305"/>
                  </a:lnTo>
                  <a:lnTo>
                    <a:pt x="84975" y="104305"/>
                  </a:lnTo>
                  <a:lnTo>
                    <a:pt x="82207" y="107200"/>
                  </a:lnTo>
                  <a:lnTo>
                    <a:pt x="82207" y="143548"/>
                  </a:lnTo>
                  <a:lnTo>
                    <a:pt x="84861" y="146316"/>
                  </a:lnTo>
                  <a:lnTo>
                    <a:pt x="99949" y="146316"/>
                  </a:lnTo>
                  <a:lnTo>
                    <a:pt x="109548" y="146928"/>
                  </a:lnTo>
                  <a:lnTo>
                    <a:pt x="142016" y="174022"/>
                  </a:lnTo>
                  <a:lnTo>
                    <a:pt x="142697" y="181444"/>
                  </a:lnTo>
                  <a:lnTo>
                    <a:pt x="141994" y="189055"/>
                  </a:lnTo>
                  <a:lnTo>
                    <a:pt x="108712" y="218055"/>
                  </a:lnTo>
                  <a:lnTo>
                    <a:pt x="99225" y="218757"/>
                  </a:lnTo>
                  <a:lnTo>
                    <a:pt x="89104" y="217988"/>
                  </a:lnTo>
                  <a:lnTo>
                    <a:pt x="56583" y="193039"/>
                  </a:lnTo>
                  <a:lnTo>
                    <a:pt x="53594" y="176745"/>
                  </a:lnTo>
                  <a:lnTo>
                    <a:pt x="53594" y="169494"/>
                  </a:lnTo>
                  <a:lnTo>
                    <a:pt x="50812" y="166966"/>
                  </a:lnTo>
                  <a:lnTo>
                    <a:pt x="2654" y="166966"/>
                  </a:lnTo>
                  <a:lnTo>
                    <a:pt x="0" y="169494"/>
                  </a:lnTo>
                  <a:lnTo>
                    <a:pt x="0" y="179997"/>
                  </a:lnTo>
                  <a:lnTo>
                    <a:pt x="15478" y="227672"/>
                  </a:lnTo>
                  <a:lnTo>
                    <a:pt x="59480" y="257778"/>
                  </a:lnTo>
                  <a:lnTo>
                    <a:pt x="99593" y="263664"/>
                  </a:lnTo>
                  <a:lnTo>
                    <a:pt x="120143" y="262283"/>
                  </a:lnTo>
                  <a:lnTo>
                    <a:pt x="169849" y="241566"/>
                  </a:lnTo>
                  <a:lnTo>
                    <a:pt x="195661" y="199398"/>
                  </a:lnTo>
                  <a:lnTo>
                    <a:pt x="197383" y="181813"/>
                  </a:lnTo>
                  <a:lnTo>
                    <a:pt x="194304" y="158541"/>
                  </a:lnTo>
                  <a:lnTo>
                    <a:pt x="185067" y="140160"/>
                  </a:lnTo>
                  <a:lnTo>
                    <a:pt x="169672" y="126670"/>
                  </a:lnTo>
                  <a:lnTo>
                    <a:pt x="148120" y="118071"/>
                  </a:lnTo>
                  <a:lnTo>
                    <a:pt x="155887" y="114654"/>
                  </a:lnTo>
                  <a:lnTo>
                    <a:pt x="181894" y="83118"/>
                  </a:lnTo>
                  <a:lnTo>
                    <a:pt x="184340" y="66281"/>
                  </a:lnTo>
                  <a:lnTo>
                    <a:pt x="182890" y="52132"/>
                  </a:lnTo>
                  <a:lnTo>
                    <a:pt x="161163" y="18110"/>
                  </a:lnTo>
                  <a:lnTo>
                    <a:pt x="120007" y="1131"/>
                  </a:lnTo>
                  <a:lnTo>
                    <a:pt x="1032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91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562</Words>
  <Application>Microsoft Office PowerPoint</Application>
  <PresentationFormat>自訂</PresentationFormat>
  <Paragraphs>236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Lantinghei SC Extralight</vt:lpstr>
      <vt:lpstr>Noto Sans HK</vt:lpstr>
      <vt:lpstr>ヒラギノ明朝 ProN W6</vt:lpstr>
      <vt:lpstr>細明體</vt:lpstr>
      <vt:lpstr>微軟正黑體</vt:lpstr>
      <vt:lpstr>Arial</vt:lpstr>
      <vt:lpstr>Boing Medium</vt:lpstr>
      <vt:lpstr>Calibri</vt:lpstr>
      <vt:lpstr>Times New Roman</vt:lpstr>
      <vt:lpstr>Office Theme</vt:lpstr>
      <vt:lpstr>PowerPoint 簡報</vt:lpstr>
      <vt:lpstr>PowerPoint 簡報</vt:lpstr>
      <vt:lpstr>PowerPoint 簡報</vt:lpstr>
      <vt:lpstr>PowerPoint 簡報</vt:lpstr>
      <vt:lpstr>延伸活動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Edu-Cover_P1-P6</dc:title>
  <cp:lastModifiedBy>Chiu-sang Raymond LEUNG</cp:lastModifiedBy>
  <cp:revision>7</cp:revision>
  <dcterms:created xsi:type="dcterms:W3CDTF">2024-10-28T05:55:18Z</dcterms:created>
  <dcterms:modified xsi:type="dcterms:W3CDTF">2024-10-29T02:36:29Z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2024-09-30T00:00:00Z</vt:filetime>
  </property>
  <property fmtid="{D5CDD505-2E9C-101B-9397-08002B2CF9AE}" pid="3" name="Creator">
    <vt:lpwstr>Adobe Illustrator 27.0 (Windows)</vt:lpwstr>
  </property>
  <property fmtid="{D5CDD505-2E9C-101B-9397-08002B2CF9AE}" pid="4" name="LastSaved">
    <vt:filetime>2024-10-28T00:00:00Z</vt:filetime>
  </property>
  <property fmtid="{D5CDD505-2E9C-101B-9397-08002B2CF9AE}" pid="5" name="Producer">
    <vt:lpwstr>Adobe PDF library 16.07</vt:lpwstr>
  </property>
</Properties>
</file>