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92" r:id="rId5"/>
  </p:sldMasterIdLst>
  <p:notesMasterIdLst>
    <p:notesMasterId r:id="rId23"/>
  </p:notesMasterIdLst>
  <p:sldIdLst>
    <p:sldId id="256" r:id="rId6"/>
    <p:sldId id="322" r:id="rId7"/>
    <p:sldId id="279" r:id="rId8"/>
    <p:sldId id="280" r:id="rId9"/>
    <p:sldId id="281" r:id="rId10"/>
    <p:sldId id="371" r:id="rId11"/>
    <p:sldId id="372" r:id="rId12"/>
    <p:sldId id="373" r:id="rId13"/>
    <p:sldId id="383" r:id="rId14"/>
    <p:sldId id="375" r:id="rId15"/>
    <p:sldId id="376" r:id="rId16"/>
    <p:sldId id="377" r:id="rId17"/>
    <p:sldId id="378" r:id="rId18"/>
    <p:sldId id="379" r:id="rId19"/>
    <p:sldId id="380" r:id="rId20"/>
    <p:sldId id="381" r:id="rId21"/>
    <p:sldId id="382" r:id="rId22"/>
  </p:sldIdLst>
  <p:sldSz cx="12192000" cy="6858000"/>
  <p:notesSz cx="6858000" cy="9144000"/>
  <p:embeddedFontLst>
    <p:embeddedFont>
      <p:font typeface="Poppins" panose="00000500000000000000" pitchFamily="2" charset="0"/>
      <p:regular r:id="rId24"/>
      <p:bold r:id="rId25"/>
      <p:italic r:id="rId26"/>
      <p:boldItalic r:id="rId27"/>
    </p:embeddedFont>
    <p:embeddedFont>
      <p:font typeface="微軟正黑體" panose="020B0604030504040204" pitchFamily="34" charset="-120"/>
      <p:regular r:id="rId28"/>
      <p:bold r:id="rId29"/>
    </p:embeddedFont>
  </p:embeddedFontLst>
  <p:defaultTextStyle>
    <a:defPPr>
      <a:defRPr lang="zh-HK"/>
    </a:defPPr>
    <a:lvl1pPr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F41AAF-9E77-9F1F-E70E-F919499147D3}" name="S(WRR)4" initials="" userId="S::swrr4@epdwrg.onmicrosoft.com::5c3326d5-4a18-4b35-b7cb-16604da5306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FF7"/>
    <a:srgbClr val="D2DEEF"/>
    <a:srgbClr val="00B8B6"/>
    <a:srgbClr val="034EA1"/>
    <a:srgbClr val="BFDBF0"/>
    <a:srgbClr val="DFFBFD"/>
    <a:srgbClr val="5B9BD5"/>
    <a:srgbClr val="F2F2F2"/>
    <a:srgbClr val="022E5E"/>
    <a:srgbClr val="5A5A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32A1B7-1CF9-4829-B2E9-55008C2747D1}" v="2" dt="2025-01-14T02:45:22.142"/>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中等深淺樣式 4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佈景主題樣式 2 - 輔色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4C1A8A3-306A-4EB7-A6B1-4F7E0EB9C5D6}" styleName="中等深淺樣式 3 - 輔色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9" autoAdjust="0"/>
    <p:restoredTop sz="81873" autoAdjust="0"/>
  </p:normalViewPr>
  <p:slideViewPr>
    <p:cSldViewPr snapToGrid="0">
      <p:cViewPr varScale="1">
        <p:scale>
          <a:sx n="70" d="100"/>
          <a:sy n="70" d="100"/>
        </p:scale>
        <p:origin x="1392" y="78"/>
      </p:cViewPr>
      <p:guideLst/>
    </p:cSldViewPr>
  </p:slideViewPr>
  <p:notesTextViewPr>
    <p:cViewPr>
      <p:scale>
        <a:sx n="100" d="100"/>
        <a:sy n="100" d="100"/>
      </p:scale>
      <p:origin x="0" y="0"/>
    </p:cViewPr>
  </p:notesTextViewPr>
  <p:notesViewPr>
    <p:cSldViewPr snapToGrid="0">
      <p:cViewPr varScale="1">
        <p:scale>
          <a:sx n="82" d="100"/>
          <a:sy n="82" d="100"/>
        </p:scale>
        <p:origin x="3876"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4.fntdata"/><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ysClr val="windowText" lastClr="000000"/>
                </a:solidFill>
                <a:latin typeface="+mn-lt"/>
                <a:ea typeface="+mn-ea"/>
                <a:cs typeface="+mn-cs"/>
              </a:defRPr>
            </a:pPr>
            <a:r>
              <a:rPr lang="en-US" altLang="zh-HK" sz="1600" b="1" i="0" u="none" strike="noStrike" baseline="0" dirty="0">
                <a:solidFill>
                  <a:srgbClr val="034EA1"/>
                </a:solidFill>
                <a:effectLst/>
                <a:latin typeface="+mj-ea"/>
                <a:ea typeface="+mj-ea"/>
              </a:rPr>
              <a:t>2010</a:t>
            </a:r>
            <a:r>
              <a:rPr lang="zh-TW" altLang="zh-HK" sz="1600" b="1" i="0" u="none" strike="noStrike" baseline="0" dirty="0">
                <a:solidFill>
                  <a:srgbClr val="034EA1"/>
                </a:solidFill>
                <a:effectLst/>
                <a:latin typeface="+mj-ea"/>
                <a:ea typeface="+mj-ea"/>
              </a:rPr>
              <a:t>至</a:t>
            </a:r>
            <a:r>
              <a:rPr lang="en-US" altLang="zh-HK" sz="1600" b="1" i="0" u="none" strike="noStrike" baseline="0" dirty="0">
                <a:solidFill>
                  <a:srgbClr val="034EA1"/>
                </a:solidFill>
                <a:effectLst/>
                <a:latin typeface="+mj-ea"/>
                <a:ea typeface="+mj-ea"/>
              </a:rPr>
              <a:t>2022</a:t>
            </a:r>
            <a:r>
              <a:rPr lang="zh-TW" altLang="zh-HK" sz="1600" b="1" i="0" u="none" strike="noStrike" baseline="0" dirty="0">
                <a:solidFill>
                  <a:srgbClr val="034EA1"/>
                </a:solidFill>
                <a:effectLst/>
                <a:latin typeface="+mj-ea"/>
                <a:ea typeface="+mj-ea"/>
              </a:rPr>
              <a:t>年於堆填區棄置的濾水污泥量</a:t>
            </a:r>
            <a:endParaRPr lang="zh-HK" altLang="en-US" sz="1600" dirty="0">
              <a:solidFill>
                <a:srgbClr val="034EA1"/>
              </a:solidFill>
              <a:latin typeface="+mj-ea"/>
              <a:ea typeface="+mj-ea"/>
            </a:endParaRPr>
          </a:p>
        </c:rich>
      </c:tx>
      <c:overlay val="0"/>
      <c:spPr>
        <a:noFill/>
        <a:ln>
          <a:noFill/>
        </a:ln>
        <a:effectLst/>
      </c:spPr>
      <c:txPr>
        <a:bodyPr rot="0" spcFirstLastPara="1" vertOverflow="ellipsis" vert="horz" wrap="square" anchor="ctr" anchorCtr="1"/>
        <a:lstStyle/>
        <a:p>
          <a:pPr>
            <a:defRPr sz="1440" b="0" i="0" u="none" strike="noStrike" kern="1200" spc="0" baseline="0">
              <a:solidFill>
                <a:sysClr val="windowText" lastClr="000000"/>
              </a:solidFill>
              <a:latin typeface="+mn-lt"/>
              <a:ea typeface="+mn-ea"/>
              <a:cs typeface="+mn-cs"/>
            </a:defRPr>
          </a:pPr>
          <a:endParaRPr lang="zh-HK"/>
        </a:p>
      </c:txPr>
    </c:title>
    <c:autoTitleDeleted val="0"/>
    <c:plotArea>
      <c:layout>
        <c:manualLayout>
          <c:layoutTarget val="inner"/>
          <c:xMode val="edge"/>
          <c:yMode val="edge"/>
          <c:x val="0.14840816351753022"/>
          <c:y val="0.18517516806092577"/>
          <c:w val="0.83360694739400631"/>
          <c:h val="0.63114020617212307"/>
        </c:manualLayout>
      </c:layout>
      <c:lineChart>
        <c:grouping val="standard"/>
        <c:varyColors val="0"/>
        <c:ser>
          <c:idx val="0"/>
          <c:order val="0"/>
          <c:tx>
            <c:strRef>
              <c:f>Sheet1!$B$1</c:f>
              <c:strCache>
                <c:ptCount val="1"/>
                <c:pt idx="0">
                  <c:v>Disposal to landfill</c:v>
                </c:pt>
              </c:strCache>
            </c:strRef>
          </c:tx>
          <c:spPr>
            <a:ln w="28575" cap="rnd">
              <a:solidFill>
                <a:srgbClr val="F26522"/>
              </a:solidFill>
              <a:round/>
            </a:ln>
            <a:effectLst/>
          </c:spPr>
          <c:marker>
            <c:symbol val="star"/>
            <c:size val="6"/>
            <c:spPr>
              <a:solidFill>
                <a:srgbClr val="F26522"/>
              </a:solidFill>
              <a:ln w="9525">
                <a:solidFill>
                  <a:srgbClr val="F26522"/>
                </a:solidFill>
              </a:ln>
              <a:effectLst/>
            </c:spPr>
          </c:marker>
          <c:cat>
            <c:numRef>
              <c:f>Sheet1!$A$2:$A$14</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Sheet1!$B$2:$B$14</c:f>
              <c:numCache>
                <c:formatCode>General</c:formatCode>
                <c:ptCount val="13"/>
                <c:pt idx="0">
                  <c:v>55</c:v>
                </c:pt>
                <c:pt idx="1">
                  <c:v>52</c:v>
                </c:pt>
                <c:pt idx="2">
                  <c:v>46</c:v>
                </c:pt>
                <c:pt idx="3">
                  <c:v>50</c:v>
                </c:pt>
                <c:pt idx="4">
                  <c:v>58</c:v>
                </c:pt>
                <c:pt idx="5">
                  <c:v>58</c:v>
                </c:pt>
                <c:pt idx="6">
                  <c:v>58</c:v>
                </c:pt>
                <c:pt idx="7">
                  <c:v>56</c:v>
                </c:pt>
                <c:pt idx="8">
                  <c:v>55</c:v>
                </c:pt>
                <c:pt idx="9">
                  <c:v>65</c:v>
                </c:pt>
                <c:pt idx="10">
                  <c:v>75</c:v>
                </c:pt>
                <c:pt idx="11">
                  <c:v>85</c:v>
                </c:pt>
                <c:pt idx="12">
                  <c:v>87</c:v>
                </c:pt>
              </c:numCache>
            </c:numRef>
          </c:val>
          <c:smooth val="0"/>
          <c:extLst>
            <c:ext xmlns:c16="http://schemas.microsoft.com/office/drawing/2014/chart" uri="{C3380CC4-5D6E-409C-BE32-E72D297353CC}">
              <c16:uniqueId val="{00000000-3EAE-4DF6-A65A-2A76F6AF298A}"/>
            </c:ext>
          </c:extLst>
        </c:ser>
        <c:ser>
          <c:idx val="1"/>
          <c:order val="1"/>
          <c:tx>
            <c:strRef>
              <c:f>Sheet1!#REF!</c:f>
              <c:strCache>
                <c:ptCount val="1"/>
                <c:pt idx="0">
                  <c:v>#REF!</c:v>
                </c:pt>
              </c:strCache>
            </c:strRef>
          </c:tx>
          <c:spPr>
            <a:ln w="28575" cap="rnd">
              <a:solidFill>
                <a:schemeClr val="accent2"/>
              </a:solidFill>
              <a:round/>
            </a:ln>
            <a:effectLst/>
          </c:spPr>
          <c:marker>
            <c:symbol val="none"/>
          </c:marker>
          <c:cat>
            <c:numRef>
              <c:f>Sheet1!$A$2:$A$14</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Sheet1!#REF!</c:f>
              <c:numCache>
                <c:formatCode>General</c:formatCode>
                <c:ptCount val="1"/>
                <c:pt idx="0">
                  <c:v>1</c:v>
                </c:pt>
              </c:numCache>
            </c:numRef>
          </c:val>
          <c:smooth val="0"/>
          <c:extLst>
            <c:ext xmlns:c16="http://schemas.microsoft.com/office/drawing/2014/chart" uri="{C3380CC4-5D6E-409C-BE32-E72D297353CC}">
              <c16:uniqueId val="{00000001-3EAE-4DF6-A65A-2A76F6AF298A}"/>
            </c:ext>
          </c:extLst>
        </c:ser>
        <c:dLbls>
          <c:showLegendKey val="0"/>
          <c:showVal val="0"/>
          <c:showCatName val="0"/>
          <c:showSerName val="0"/>
          <c:showPercent val="0"/>
          <c:showBubbleSize val="0"/>
        </c:dLbls>
        <c:marker val="1"/>
        <c:smooth val="0"/>
        <c:axId val="1771973215"/>
        <c:axId val="1771971551"/>
      </c:lineChart>
      <c:catAx>
        <c:axId val="1771973215"/>
        <c:scaling>
          <c:orientation val="minMax"/>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zh-TW" altLang="en-US" dirty="0"/>
                  <a:t>年</a:t>
                </a:r>
                <a:endParaRPr lang="en-US" dirty="0"/>
              </a:p>
            </c:rich>
          </c:tx>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zh-HK"/>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j-ea"/>
                <a:ea typeface="+mj-ea"/>
                <a:cs typeface="+mn-cs"/>
              </a:defRPr>
            </a:pPr>
            <a:endParaRPr lang="zh-HK"/>
          </a:p>
        </c:txPr>
        <c:crossAx val="1771971551"/>
        <c:crosses val="autoZero"/>
        <c:auto val="1"/>
        <c:lblAlgn val="ctr"/>
        <c:lblOffset val="100"/>
        <c:noMultiLvlLbl val="0"/>
      </c:catAx>
      <c:valAx>
        <c:axId val="177197155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zh-TW" altLang="en-US" b="1" dirty="0">
                    <a:latin typeface="+mj-ea"/>
                    <a:ea typeface="+mj-ea"/>
                  </a:rPr>
                  <a:t>平均每日棄置量</a:t>
                </a:r>
                <a:endParaRPr lang="en-US" altLang="zh-TW" b="1" dirty="0">
                  <a:latin typeface="+mj-ea"/>
                  <a:ea typeface="+mj-ea"/>
                </a:endParaRPr>
              </a:p>
              <a:p>
                <a:pPr>
                  <a:defRPr/>
                </a:pPr>
                <a:r>
                  <a:rPr lang="en-US" b="1" dirty="0">
                    <a:latin typeface="+mj-ea"/>
                    <a:ea typeface="+mj-ea"/>
                  </a:rPr>
                  <a:t>(</a:t>
                </a:r>
                <a:r>
                  <a:rPr lang="zh-TW" altLang="en-US" b="1" dirty="0">
                    <a:latin typeface="+mj-ea"/>
                    <a:ea typeface="+mj-ea"/>
                  </a:rPr>
                  <a:t>每日公噸數</a:t>
                </a:r>
                <a:r>
                  <a:rPr lang="en-US" altLang="zh-TW" b="1" dirty="0">
                    <a:latin typeface="+mj-ea"/>
                    <a:ea typeface="+mj-ea"/>
                  </a:rPr>
                  <a:t>)</a:t>
                </a:r>
                <a:endParaRPr lang="en-US" b="1" dirty="0">
                  <a:latin typeface="+mj-ea"/>
                  <a:ea typeface="+mj-ea"/>
                </a:endParaRP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zh-HK"/>
            </a:p>
          </c:txPr>
        </c:title>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j-ea"/>
                <a:ea typeface="+mj-ea"/>
                <a:cs typeface="+mn-cs"/>
              </a:defRPr>
            </a:pPr>
            <a:endParaRPr lang="zh-HK"/>
          </a:p>
        </c:txPr>
        <c:crossAx val="1771973215"/>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zh-H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C13150-9243-4AB3-96A5-13D571398C11}" type="datetimeFigureOut">
              <a:rPr lang="zh-HK" altLang="en-US" smtClean="0"/>
              <a:t>3/2/2025</a:t>
            </a:fld>
            <a:endParaRPr lang="zh-HK"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HK"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C27B4E-5E5C-4C97-BCFA-B9EDA21E88B1}" type="slidenum">
              <a:rPr lang="zh-HK" altLang="en-US" smtClean="0"/>
              <a:t>‹#›</a:t>
            </a:fld>
            <a:endParaRPr lang="zh-HK" altLang="en-US"/>
          </a:p>
        </p:txBody>
      </p:sp>
    </p:spTree>
    <p:extLst>
      <p:ext uri="{BB962C8B-B14F-4D97-AF65-F5344CB8AC3E}">
        <p14:creationId xmlns:p14="http://schemas.microsoft.com/office/powerpoint/2010/main" val="1986706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D4C27B4E-5E5C-4C97-BCFA-B9EDA21E88B1}" type="slidenum">
              <a:rPr lang="zh-HK" altLang="en-US" smtClean="0"/>
              <a:t>2</a:t>
            </a:fld>
            <a:endParaRPr lang="zh-HK" altLang="en-US"/>
          </a:p>
        </p:txBody>
      </p:sp>
    </p:spTree>
    <p:extLst>
      <p:ext uri="{BB962C8B-B14F-4D97-AF65-F5344CB8AC3E}">
        <p14:creationId xmlns:p14="http://schemas.microsoft.com/office/powerpoint/2010/main" val="1480275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TW" altLang="zh-HK" sz="1200" kern="1200" dirty="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D4C27B4E-5E5C-4C97-BCFA-B9EDA21E88B1}" type="slidenum">
              <a:rPr lang="zh-HK" altLang="en-US" smtClean="0"/>
              <a:t>3</a:t>
            </a:fld>
            <a:endParaRPr lang="zh-HK" altLang="en-US"/>
          </a:p>
        </p:txBody>
      </p:sp>
    </p:spTree>
    <p:extLst>
      <p:ext uri="{BB962C8B-B14F-4D97-AF65-F5344CB8AC3E}">
        <p14:creationId xmlns:p14="http://schemas.microsoft.com/office/powerpoint/2010/main" val="190359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zh-TW" altLang="zh-HK" sz="1200" kern="1200" dirty="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D4C27B4E-5E5C-4C97-BCFA-B9EDA21E88B1}" type="slidenum">
              <a:rPr lang="zh-HK" altLang="en-US" smtClean="0"/>
              <a:t>4</a:t>
            </a:fld>
            <a:endParaRPr lang="zh-HK" altLang="en-US"/>
          </a:p>
        </p:txBody>
      </p:sp>
    </p:spTree>
    <p:extLst>
      <p:ext uri="{BB962C8B-B14F-4D97-AF65-F5344CB8AC3E}">
        <p14:creationId xmlns:p14="http://schemas.microsoft.com/office/powerpoint/2010/main" val="900758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50" lvl="0" indent="-171450">
              <a:buFont typeface="Arial" panose="020B0604020202020204" pitchFamily="34" charset="0"/>
              <a:buChar char="•"/>
            </a:pPr>
            <a:endParaRPr lang="zh-HK" altLang="en-US" dirty="0"/>
          </a:p>
        </p:txBody>
      </p:sp>
      <p:sp>
        <p:nvSpPr>
          <p:cNvPr id="4" name="投影片編號版面配置區 3"/>
          <p:cNvSpPr>
            <a:spLocks noGrp="1"/>
          </p:cNvSpPr>
          <p:nvPr>
            <p:ph type="sldNum" sz="quarter" idx="10"/>
          </p:nvPr>
        </p:nvSpPr>
        <p:spPr/>
        <p:txBody>
          <a:bodyPr/>
          <a:lstStyle/>
          <a:p>
            <a:fld id="{D4C27B4E-5E5C-4C97-BCFA-B9EDA21E88B1}" type="slidenum">
              <a:rPr lang="zh-HK" altLang="en-US" smtClean="0"/>
              <a:t>5</a:t>
            </a:fld>
            <a:endParaRPr lang="zh-HK" altLang="en-US"/>
          </a:p>
        </p:txBody>
      </p:sp>
    </p:spTree>
    <p:extLst>
      <p:ext uri="{BB962C8B-B14F-4D97-AF65-F5344CB8AC3E}">
        <p14:creationId xmlns:p14="http://schemas.microsoft.com/office/powerpoint/2010/main" val="1957673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5"/>
          </p:nvPr>
        </p:nvSpPr>
        <p:spPr/>
        <p:txBody>
          <a:bodyPr/>
          <a:lstStyle/>
          <a:p>
            <a:fld id="{D4C27B4E-5E5C-4C97-BCFA-B9EDA21E88B1}" type="slidenum">
              <a:rPr lang="zh-HK" altLang="en-US" smtClean="0"/>
              <a:t>12</a:t>
            </a:fld>
            <a:endParaRPr lang="zh-HK" altLang="en-US"/>
          </a:p>
        </p:txBody>
      </p:sp>
    </p:spTree>
    <p:extLst>
      <p:ext uri="{BB962C8B-B14F-4D97-AF65-F5344CB8AC3E}">
        <p14:creationId xmlns:p14="http://schemas.microsoft.com/office/powerpoint/2010/main" val="894666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HK" altLang="en-US" dirty="0"/>
          </a:p>
        </p:txBody>
      </p:sp>
      <p:sp>
        <p:nvSpPr>
          <p:cNvPr id="4" name="投影片編號版面配置區 3"/>
          <p:cNvSpPr>
            <a:spLocks noGrp="1"/>
          </p:cNvSpPr>
          <p:nvPr>
            <p:ph type="sldNum" sz="quarter" idx="10"/>
          </p:nvPr>
        </p:nvSpPr>
        <p:spPr/>
        <p:txBody>
          <a:bodyPr/>
          <a:lstStyle/>
          <a:p>
            <a:fld id="{D4C27B4E-5E5C-4C97-BCFA-B9EDA21E88B1}" type="slidenum">
              <a:rPr lang="zh-HK" altLang="en-US" smtClean="0"/>
              <a:t>13</a:t>
            </a:fld>
            <a:endParaRPr lang="zh-HK" altLang="en-US"/>
          </a:p>
        </p:txBody>
      </p:sp>
    </p:spTree>
    <p:extLst>
      <p:ext uri="{BB962C8B-B14F-4D97-AF65-F5344CB8AC3E}">
        <p14:creationId xmlns:p14="http://schemas.microsoft.com/office/powerpoint/2010/main" val="2140318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請老師指示學生回家完成</a:t>
            </a:r>
            <a:r>
              <a:rPr lang="en-US" altLang="zh-TW" dirty="0"/>
              <a:t>《</a:t>
            </a:r>
            <a:r>
              <a:rPr lang="zh-TW" altLang="en-US" dirty="0"/>
              <a:t>環保物品製作</a:t>
            </a:r>
            <a:r>
              <a:rPr lang="en-US" altLang="zh-TW" dirty="0"/>
              <a:t>》</a:t>
            </a:r>
            <a:r>
              <a:rPr lang="zh-TW" altLang="en-US" dirty="0"/>
              <a:t>學生工作紙，並於下一課堂提交</a:t>
            </a:r>
            <a:endParaRPr lang="zh-HK" altLang="en-US" dirty="0"/>
          </a:p>
        </p:txBody>
      </p:sp>
      <p:sp>
        <p:nvSpPr>
          <p:cNvPr id="4" name="投影片編號版面配置區 3"/>
          <p:cNvSpPr>
            <a:spLocks noGrp="1"/>
          </p:cNvSpPr>
          <p:nvPr>
            <p:ph type="sldNum" sz="quarter" idx="10"/>
          </p:nvPr>
        </p:nvSpPr>
        <p:spPr/>
        <p:txBody>
          <a:bodyPr/>
          <a:lstStyle/>
          <a:p>
            <a:fld id="{D4C27B4E-5E5C-4C97-BCFA-B9EDA21E88B1}" type="slidenum">
              <a:rPr lang="zh-HK" altLang="en-US" smtClean="0"/>
              <a:t>17</a:t>
            </a:fld>
            <a:endParaRPr lang="zh-HK" altLang="en-US"/>
          </a:p>
        </p:txBody>
      </p:sp>
    </p:spTree>
    <p:extLst>
      <p:ext uri="{BB962C8B-B14F-4D97-AF65-F5344CB8AC3E}">
        <p14:creationId xmlns:p14="http://schemas.microsoft.com/office/powerpoint/2010/main" val="1358529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引入課題">
    <p:spTree>
      <p:nvGrpSpPr>
        <p:cNvPr id="1" name=""/>
        <p:cNvGrpSpPr/>
        <p:nvPr/>
      </p:nvGrpSpPr>
      <p:grpSpPr>
        <a:xfrm>
          <a:off x="0" y="0"/>
          <a:ext cx="0" cy="0"/>
          <a:chOff x="0" y="0"/>
          <a:chExt cx="0" cy="0"/>
        </a:xfrm>
      </p:grpSpPr>
      <p:sp>
        <p:nvSpPr>
          <p:cNvPr id="6" name="object 14"/>
          <p:cNvSpPr>
            <a:spLocks/>
          </p:cNvSpPr>
          <p:nvPr userDrawn="1"/>
        </p:nvSpPr>
        <p:spPr bwMode="auto">
          <a:xfrm>
            <a:off x="0" y="931863"/>
            <a:ext cx="12192000" cy="588962"/>
          </a:xfrm>
          <a:custGeom>
            <a:avLst/>
            <a:gdLst>
              <a:gd name="T0" fmla="*/ 12192000 w 12192000"/>
              <a:gd name="T1" fmla="*/ 0 h 588010"/>
              <a:gd name="T2" fmla="*/ 0 w 12192000"/>
              <a:gd name="T3" fmla="*/ 0 h 588010"/>
              <a:gd name="T4" fmla="*/ 0 w 12192000"/>
              <a:gd name="T5" fmla="*/ 591303 h 588010"/>
              <a:gd name="T6" fmla="*/ 12192000 w 12192000"/>
              <a:gd name="T7" fmla="*/ 591303 h 588010"/>
              <a:gd name="T8" fmla="*/ 12192000 w 12192000"/>
              <a:gd name="T9" fmla="*/ 0 h 5880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88010">
                <a:moveTo>
                  <a:pt x="12192000" y="0"/>
                </a:moveTo>
                <a:lnTo>
                  <a:pt x="0" y="0"/>
                </a:lnTo>
                <a:lnTo>
                  <a:pt x="0" y="587489"/>
                </a:lnTo>
                <a:lnTo>
                  <a:pt x="12192000" y="587489"/>
                </a:lnTo>
                <a:lnTo>
                  <a:pt x="12192000" y="0"/>
                </a:lnTo>
                <a:close/>
              </a:path>
            </a:pathLst>
          </a:custGeom>
          <a:solidFill>
            <a:srgbClr val="034EA1"/>
          </a:solidFill>
          <a:ln>
            <a:noFill/>
          </a:ln>
        </p:spPr>
        <p:txBody>
          <a:bodyPr lIns="0" tIns="0" rIns="0" bIns="0"/>
          <a:lstStyle/>
          <a:p>
            <a:endParaRPr lang="zh-HK" altLang="en-US"/>
          </a:p>
        </p:txBody>
      </p:sp>
      <p:sp>
        <p:nvSpPr>
          <p:cNvPr id="7" name="標題 1"/>
          <p:cNvSpPr>
            <a:spLocks noGrp="1"/>
          </p:cNvSpPr>
          <p:nvPr>
            <p:ph type="title"/>
          </p:nvPr>
        </p:nvSpPr>
        <p:spPr>
          <a:xfrm>
            <a:off x="307393" y="1029632"/>
            <a:ext cx="7813257" cy="375730"/>
          </a:xfrm>
          <a:prstGeom prst="rect">
            <a:avLst/>
          </a:prstGeom>
        </p:spPr>
        <p:txBody>
          <a:bodyPr/>
          <a:lstStyle>
            <a:lvl1pPr>
              <a:defRPr sz="2550" b="1">
                <a:solidFill>
                  <a:schemeClr val="bg1"/>
                </a:solidFill>
                <a:latin typeface="微軟正黑體" panose="020B0604030504040204" pitchFamily="34" charset="-120"/>
                <a:ea typeface="微軟正黑體" panose="020B0604030504040204" pitchFamily="34" charset="-120"/>
              </a:defRPr>
            </a:lvl1pPr>
          </a:lstStyle>
          <a:p>
            <a:r>
              <a:rPr lang="zh-TW" altLang="en-US" dirty="0"/>
              <a:t>按一下以編輯母片標題樣式</a:t>
            </a:r>
            <a:endParaRPr lang="zh-HK" altLang="en-US" dirty="0"/>
          </a:p>
        </p:txBody>
      </p:sp>
      <p:sp>
        <p:nvSpPr>
          <p:cNvPr id="4" name="object 11"/>
          <p:cNvSpPr>
            <a:spLocks/>
          </p:cNvSpPr>
          <p:nvPr userDrawn="1"/>
        </p:nvSpPr>
        <p:spPr bwMode="auto">
          <a:xfrm>
            <a:off x="10694504" y="252413"/>
            <a:ext cx="1103796" cy="428625"/>
          </a:xfrm>
          <a:prstGeom prst="roundRect">
            <a:avLst>
              <a:gd name="adj" fmla="val 50000"/>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HK" altLang="en-US" dirty="0"/>
          </a:p>
        </p:txBody>
      </p:sp>
      <p:sp>
        <p:nvSpPr>
          <p:cNvPr id="5" name="object 12"/>
          <p:cNvSpPr txBox="1"/>
          <p:nvPr userDrawn="1"/>
        </p:nvSpPr>
        <p:spPr>
          <a:xfrm>
            <a:off x="10845579" y="344453"/>
            <a:ext cx="792942" cy="235962"/>
          </a:xfrm>
          <a:prstGeom prst="rect">
            <a:avLst/>
          </a:prstGeom>
        </p:spPr>
        <p:txBody>
          <a:bodyPr vert="horz" wrap="square" lIns="0" tIns="12700" rIns="0" bIns="0" rtlCol="0">
            <a:spAutoFit/>
          </a:bodyPr>
          <a:lstStyle/>
          <a:p>
            <a:pPr marL="12700">
              <a:lnSpc>
                <a:spcPct val="100000"/>
              </a:lnSpc>
              <a:spcBef>
                <a:spcPts val="100"/>
              </a:spcBef>
            </a:pPr>
            <a:r>
              <a:rPr lang="zh-TW" altLang="en-US" sz="1450" b="1" spc="65" dirty="0">
                <a:solidFill>
                  <a:srgbClr val="00B8B6"/>
                </a:solidFill>
                <a:latin typeface="微軟正黑體" panose="020B0604030504040204" pitchFamily="34" charset="-120"/>
                <a:ea typeface="微軟正黑體" panose="020B0604030504040204" pitchFamily="34" charset="-120"/>
                <a:cs typeface="Adobe Fan Heiti Std B"/>
              </a:rPr>
              <a:t>引入課題</a:t>
            </a:r>
          </a:p>
        </p:txBody>
      </p:sp>
    </p:spTree>
    <p:extLst>
      <p:ext uri="{BB962C8B-B14F-4D97-AF65-F5344CB8AC3E}">
        <p14:creationId xmlns:p14="http://schemas.microsoft.com/office/powerpoint/2010/main" val="3800402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認識公共設施在處理過程中會產生的殘餘物">
    <p:spTree>
      <p:nvGrpSpPr>
        <p:cNvPr id="1" name=""/>
        <p:cNvGrpSpPr/>
        <p:nvPr/>
      </p:nvGrpSpPr>
      <p:grpSpPr>
        <a:xfrm>
          <a:off x="0" y="0"/>
          <a:ext cx="0" cy="0"/>
          <a:chOff x="0" y="0"/>
          <a:chExt cx="0" cy="0"/>
        </a:xfrm>
      </p:grpSpPr>
      <p:sp>
        <p:nvSpPr>
          <p:cNvPr id="5" name="object 14"/>
          <p:cNvSpPr>
            <a:spLocks/>
          </p:cNvSpPr>
          <p:nvPr userDrawn="1"/>
        </p:nvSpPr>
        <p:spPr bwMode="auto">
          <a:xfrm>
            <a:off x="0" y="931863"/>
            <a:ext cx="12192000" cy="588962"/>
          </a:xfrm>
          <a:custGeom>
            <a:avLst/>
            <a:gdLst>
              <a:gd name="T0" fmla="*/ 12192000 w 12192000"/>
              <a:gd name="T1" fmla="*/ 0 h 588010"/>
              <a:gd name="T2" fmla="*/ 0 w 12192000"/>
              <a:gd name="T3" fmla="*/ 0 h 588010"/>
              <a:gd name="T4" fmla="*/ 0 w 12192000"/>
              <a:gd name="T5" fmla="*/ 591303 h 588010"/>
              <a:gd name="T6" fmla="*/ 12192000 w 12192000"/>
              <a:gd name="T7" fmla="*/ 591303 h 588010"/>
              <a:gd name="T8" fmla="*/ 12192000 w 12192000"/>
              <a:gd name="T9" fmla="*/ 0 h 5880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88010">
                <a:moveTo>
                  <a:pt x="12192000" y="0"/>
                </a:moveTo>
                <a:lnTo>
                  <a:pt x="0" y="0"/>
                </a:lnTo>
                <a:lnTo>
                  <a:pt x="0" y="587489"/>
                </a:lnTo>
                <a:lnTo>
                  <a:pt x="12192000" y="587489"/>
                </a:lnTo>
                <a:lnTo>
                  <a:pt x="12192000" y="0"/>
                </a:lnTo>
                <a:close/>
              </a:path>
            </a:pathLst>
          </a:custGeom>
          <a:solidFill>
            <a:srgbClr val="034EA1"/>
          </a:solidFill>
          <a:ln>
            <a:noFill/>
          </a:ln>
        </p:spPr>
        <p:txBody>
          <a:bodyPr lIns="0" tIns="0" rIns="0" bIns="0"/>
          <a:lstStyle/>
          <a:p>
            <a:endParaRPr lang="zh-HK" altLang="en-US"/>
          </a:p>
        </p:txBody>
      </p:sp>
      <p:sp>
        <p:nvSpPr>
          <p:cNvPr id="9" name="標題 1"/>
          <p:cNvSpPr>
            <a:spLocks noGrp="1"/>
          </p:cNvSpPr>
          <p:nvPr>
            <p:ph type="title"/>
          </p:nvPr>
        </p:nvSpPr>
        <p:spPr>
          <a:xfrm>
            <a:off x="307393" y="1029632"/>
            <a:ext cx="7813257" cy="375730"/>
          </a:xfrm>
          <a:prstGeom prst="rect">
            <a:avLst/>
          </a:prstGeom>
        </p:spPr>
        <p:txBody>
          <a:bodyPr/>
          <a:lstStyle>
            <a:lvl1pPr>
              <a:defRPr sz="2550" b="1">
                <a:solidFill>
                  <a:schemeClr val="bg1"/>
                </a:solidFill>
                <a:latin typeface="微軟正黑體" panose="020B0604030504040204" pitchFamily="34" charset="-120"/>
                <a:ea typeface="微軟正黑體" panose="020B0604030504040204" pitchFamily="34" charset="-120"/>
              </a:defRPr>
            </a:lvl1pPr>
          </a:lstStyle>
          <a:p>
            <a:r>
              <a:rPr lang="zh-TW" altLang="en-US" dirty="0"/>
              <a:t>按一下以編輯母片標題樣式</a:t>
            </a:r>
            <a:endParaRPr lang="zh-HK" altLang="en-US" dirty="0"/>
          </a:p>
        </p:txBody>
      </p:sp>
      <p:sp>
        <p:nvSpPr>
          <p:cNvPr id="6" name="object 11"/>
          <p:cNvSpPr>
            <a:spLocks/>
          </p:cNvSpPr>
          <p:nvPr userDrawn="1"/>
        </p:nvSpPr>
        <p:spPr bwMode="auto">
          <a:xfrm>
            <a:off x="9180533" y="252413"/>
            <a:ext cx="2617767" cy="428625"/>
          </a:xfrm>
          <a:prstGeom prst="roundRect">
            <a:avLst>
              <a:gd name="adj" fmla="val 50000"/>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HK" altLang="en-US" dirty="0"/>
          </a:p>
        </p:txBody>
      </p:sp>
      <p:sp>
        <p:nvSpPr>
          <p:cNvPr id="7" name="object 12"/>
          <p:cNvSpPr txBox="1"/>
          <p:nvPr userDrawn="1"/>
        </p:nvSpPr>
        <p:spPr>
          <a:xfrm>
            <a:off x="9178171" y="261031"/>
            <a:ext cx="2617766" cy="425758"/>
          </a:xfrm>
          <a:prstGeom prst="rect">
            <a:avLst/>
          </a:prstGeom>
        </p:spPr>
        <p:txBody>
          <a:bodyPr vert="horz" wrap="square" lIns="0" tIns="12700" rIns="0" bIns="0" rtlCol="0">
            <a:spAutoFit/>
          </a:bodyPr>
          <a:lstStyle/>
          <a:p>
            <a:pPr marL="12700" algn="ctr">
              <a:lnSpc>
                <a:spcPct val="100000"/>
              </a:lnSpc>
              <a:spcBef>
                <a:spcPts val="100"/>
              </a:spcBef>
            </a:pPr>
            <a:r>
              <a:rPr lang="zh-TW" altLang="en-US" sz="1300" b="1" spc="65" dirty="0">
                <a:solidFill>
                  <a:srgbClr val="00B8B6"/>
                </a:solidFill>
                <a:latin typeface="微軟正黑體" panose="020B0604030504040204" pitchFamily="34" charset="-120"/>
                <a:ea typeface="微軟正黑體" panose="020B0604030504040204" pitchFamily="34" charset="-120"/>
                <a:cs typeface="Adobe Fan Heiti Std B"/>
              </a:rPr>
              <a:t>認識公共設施在處理過程中</a:t>
            </a:r>
            <a:endParaRPr lang="en-US" altLang="zh-TW" sz="1300" b="1" spc="65" dirty="0">
              <a:solidFill>
                <a:srgbClr val="00B8B6"/>
              </a:solidFill>
              <a:latin typeface="微軟正黑體" panose="020B0604030504040204" pitchFamily="34" charset="-120"/>
              <a:ea typeface="微軟正黑體" panose="020B0604030504040204" pitchFamily="34" charset="-120"/>
              <a:cs typeface="Adobe Fan Heiti Std B"/>
            </a:endParaRPr>
          </a:p>
          <a:p>
            <a:pPr marL="12700" algn="ctr">
              <a:lnSpc>
                <a:spcPct val="100000"/>
              </a:lnSpc>
              <a:spcBef>
                <a:spcPts val="100"/>
              </a:spcBef>
            </a:pPr>
            <a:r>
              <a:rPr lang="zh-TW" altLang="en-US" sz="1300" b="1" spc="65" dirty="0">
                <a:solidFill>
                  <a:srgbClr val="00B8B6"/>
                </a:solidFill>
                <a:latin typeface="微軟正黑體" panose="020B0604030504040204" pitchFamily="34" charset="-120"/>
                <a:ea typeface="微軟正黑體" panose="020B0604030504040204" pitchFamily="34" charset="-120"/>
                <a:cs typeface="Adobe Fan Heiti Std B"/>
              </a:rPr>
              <a:t>產生的殘餘物</a:t>
            </a:r>
          </a:p>
        </p:txBody>
      </p:sp>
    </p:spTree>
    <p:extLst>
      <p:ext uri="{BB962C8B-B14F-4D97-AF65-F5344CB8AC3E}">
        <p14:creationId xmlns:p14="http://schemas.microsoft.com/office/powerpoint/2010/main" val="1962824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認識濾水污泥">
    <p:spTree>
      <p:nvGrpSpPr>
        <p:cNvPr id="1" name=""/>
        <p:cNvGrpSpPr/>
        <p:nvPr/>
      </p:nvGrpSpPr>
      <p:grpSpPr>
        <a:xfrm>
          <a:off x="0" y="0"/>
          <a:ext cx="0" cy="0"/>
          <a:chOff x="0" y="0"/>
          <a:chExt cx="0" cy="0"/>
        </a:xfrm>
      </p:grpSpPr>
      <p:sp>
        <p:nvSpPr>
          <p:cNvPr id="7" name="object 14"/>
          <p:cNvSpPr>
            <a:spLocks/>
          </p:cNvSpPr>
          <p:nvPr userDrawn="1"/>
        </p:nvSpPr>
        <p:spPr bwMode="auto">
          <a:xfrm>
            <a:off x="0" y="931863"/>
            <a:ext cx="12192000" cy="588962"/>
          </a:xfrm>
          <a:custGeom>
            <a:avLst/>
            <a:gdLst>
              <a:gd name="T0" fmla="*/ 12192000 w 12192000"/>
              <a:gd name="T1" fmla="*/ 0 h 588010"/>
              <a:gd name="T2" fmla="*/ 0 w 12192000"/>
              <a:gd name="T3" fmla="*/ 0 h 588010"/>
              <a:gd name="T4" fmla="*/ 0 w 12192000"/>
              <a:gd name="T5" fmla="*/ 591303 h 588010"/>
              <a:gd name="T6" fmla="*/ 12192000 w 12192000"/>
              <a:gd name="T7" fmla="*/ 591303 h 588010"/>
              <a:gd name="T8" fmla="*/ 12192000 w 12192000"/>
              <a:gd name="T9" fmla="*/ 0 h 5880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88010">
                <a:moveTo>
                  <a:pt x="12192000" y="0"/>
                </a:moveTo>
                <a:lnTo>
                  <a:pt x="0" y="0"/>
                </a:lnTo>
                <a:lnTo>
                  <a:pt x="0" y="587489"/>
                </a:lnTo>
                <a:lnTo>
                  <a:pt x="12192000" y="587489"/>
                </a:lnTo>
                <a:lnTo>
                  <a:pt x="12192000" y="0"/>
                </a:lnTo>
                <a:close/>
              </a:path>
            </a:pathLst>
          </a:custGeom>
          <a:solidFill>
            <a:srgbClr val="034EA1"/>
          </a:solidFill>
          <a:ln>
            <a:noFill/>
          </a:ln>
        </p:spPr>
        <p:txBody>
          <a:bodyPr lIns="0" tIns="0" rIns="0" bIns="0"/>
          <a:lstStyle/>
          <a:p>
            <a:endParaRPr lang="zh-HK" altLang="en-US"/>
          </a:p>
        </p:txBody>
      </p:sp>
      <p:sp>
        <p:nvSpPr>
          <p:cNvPr id="8" name="標題 1"/>
          <p:cNvSpPr>
            <a:spLocks noGrp="1"/>
          </p:cNvSpPr>
          <p:nvPr>
            <p:ph type="title"/>
          </p:nvPr>
        </p:nvSpPr>
        <p:spPr>
          <a:xfrm>
            <a:off x="307393" y="1029632"/>
            <a:ext cx="7813257" cy="375730"/>
          </a:xfrm>
          <a:prstGeom prst="rect">
            <a:avLst/>
          </a:prstGeom>
        </p:spPr>
        <p:txBody>
          <a:bodyPr/>
          <a:lstStyle>
            <a:lvl1pPr>
              <a:defRPr sz="2550" b="1">
                <a:solidFill>
                  <a:schemeClr val="bg1"/>
                </a:solidFill>
                <a:latin typeface="微軟正黑體" panose="020B0604030504040204" pitchFamily="34" charset="-120"/>
                <a:ea typeface="微軟正黑體" panose="020B0604030504040204" pitchFamily="34" charset="-120"/>
              </a:defRPr>
            </a:lvl1pPr>
          </a:lstStyle>
          <a:p>
            <a:r>
              <a:rPr lang="zh-TW" altLang="en-US" dirty="0"/>
              <a:t>按一下以編輯母片標題樣式</a:t>
            </a:r>
            <a:endParaRPr lang="zh-HK" altLang="en-US" dirty="0"/>
          </a:p>
        </p:txBody>
      </p:sp>
      <p:sp>
        <p:nvSpPr>
          <p:cNvPr id="4" name="object 11"/>
          <p:cNvSpPr>
            <a:spLocks/>
          </p:cNvSpPr>
          <p:nvPr userDrawn="1"/>
        </p:nvSpPr>
        <p:spPr bwMode="auto">
          <a:xfrm>
            <a:off x="10254018" y="252413"/>
            <a:ext cx="1544283" cy="428625"/>
          </a:xfrm>
          <a:prstGeom prst="roundRect">
            <a:avLst>
              <a:gd name="adj" fmla="val 50000"/>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HK" altLang="en-US" dirty="0"/>
          </a:p>
        </p:txBody>
      </p:sp>
      <p:sp>
        <p:nvSpPr>
          <p:cNvPr id="5" name="object 12"/>
          <p:cNvSpPr txBox="1"/>
          <p:nvPr userDrawn="1"/>
        </p:nvSpPr>
        <p:spPr>
          <a:xfrm>
            <a:off x="10440537" y="351187"/>
            <a:ext cx="1178257" cy="228268"/>
          </a:xfrm>
          <a:prstGeom prst="rect">
            <a:avLst/>
          </a:prstGeom>
        </p:spPr>
        <p:txBody>
          <a:bodyPr vert="horz" wrap="square" lIns="0" tIns="12700" rIns="0" bIns="0" rtlCol="0">
            <a:spAutoFit/>
          </a:bodyPr>
          <a:lstStyle/>
          <a:p>
            <a:pPr marL="12700" algn="ctr">
              <a:lnSpc>
                <a:spcPct val="100000"/>
              </a:lnSpc>
              <a:spcBef>
                <a:spcPts val="100"/>
              </a:spcBef>
            </a:pPr>
            <a:r>
              <a:rPr lang="zh-TW" altLang="en-US" sz="1400" b="1" spc="65" dirty="0">
                <a:solidFill>
                  <a:srgbClr val="00B8B6"/>
                </a:solidFill>
                <a:latin typeface="微軟正黑體" panose="020B0604030504040204" pitchFamily="34" charset="-120"/>
                <a:ea typeface="微軟正黑體" panose="020B0604030504040204" pitchFamily="34" charset="-120"/>
                <a:cs typeface="Adobe Fan Heiti Std B"/>
              </a:rPr>
              <a:t>認識濾水污泥</a:t>
            </a:r>
          </a:p>
        </p:txBody>
      </p:sp>
    </p:spTree>
    <p:extLst>
      <p:ext uri="{BB962C8B-B14F-4D97-AF65-F5344CB8AC3E}">
        <p14:creationId xmlns:p14="http://schemas.microsoft.com/office/powerpoint/2010/main" val="2921537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濾水污泥升級再造">
    <p:spTree>
      <p:nvGrpSpPr>
        <p:cNvPr id="1" name=""/>
        <p:cNvGrpSpPr/>
        <p:nvPr/>
      </p:nvGrpSpPr>
      <p:grpSpPr>
        <a:xfrm>
          <a:off x="0" y="0"/>
          <a:ext cx="0" cy="0"/>
          <a:chOff x="0" y="0"/>
          <a:chExt cx="0" cy="0"/>
        </a:xfrm>
      </p:grpSpPr>
      <p:sp>
        <p:nvSpPr>
          <p:cNvPr id="7" name="object 14"/>
          <p:cNvSpPr>
            <a:spLocks/>
          </p:cNvSpPr>
          <p:nvPr userDrawn="1"/>
        </p:nvSpPr>
        <p:spPr bwMode="auto">
          <a:xfrm>
            <a:off x="0" y="931863"/>
            <a:ext cx="12192000" cy="588962"/>
          </a:xfrm>
          <a:custGeom>
            <a:avLst/>
            <a:gdLst>
              <a:gd name="T0" fmla="*/ 12192000 w 12192000"/>
              <a:gd name="T1" fmla="*/ 0 h 588010"/>
              <a:gd name="T2" fmla="*/ 0 w 12192000"/>
              <a:gd name="T3" fmla="*/ 0 h 588010"/>
              <a:gd name="T4" fmla="*/ 0 w 12192000"/>
              <a:gd name="T5" fmla="*/ 591303 h 588010"/>
              <a:gd name="T6" fmla="*/ 12192000 w 12192000"/>
              <a:gd name="T7" fmla="*/ 591303 h 588010"/>
              <a:gd name="T8" fmla="*/ 12192000 w 12192000"/>
              <a:gd name="T9" fmla="*/ 0 h 5880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88010">
                <a:moveTo>
                  <a:pt x="12192000" y="0"/>
                </a:moveTo>
                <a:lnTo>
                  <a:pt x="0" y="0"/>
                </a:lnTo>
                <a:lnTo>
                  <a:pt x="0" y="587489"/>
                </a:lnTo>
                <a:lnTo>
                  <a:pt x="12192000" y="587489"/>
                </a:lnTo>
                <a:lnTo>
                  <a:pt x="12192000" y="0"/>
                </a:lnTo>
                <a:close/>
              </a:path>
            </a:pathLst>
          </a:custGeom>
          <a:solidFill>
            <a:srgbClr val="034EA1"/>
          </a:solidFill>
          <a:ln>
            <a:noFill/>
          </a:ln>
        </p:spPr>
        <p:txBody>
          <a:bodyPr lIns="0" tIns="0" rIns="0" bIns="0"/>
          <a:lstStyle/>
          <a:p>
            <a:endParaRPr lang="zh-HK" altLang="en-US"/>
          </a:p>
        </p:txBody>
      </p:sp>
      <p:sp>
        <p:nvSpPr>
          <p:cNvPr id="8" name="標題 1"/>
          <p:cNvSpPr>
            <a:spLocks noGrp="1"/>
          </p:cNvSpPr>
          <p:nvPr>
            <p:ph type="title"/>
          </p:nvPr>
        </p:nvSpPr>
        <p:spPr>
          <a:xfrm>
            <a:off x="307393" y="1029632"/>
            <a:ext cx="7813257" cy="375730"/>
          </a:xfrm>
          <a:prstGeom prst="rect">
            <a:avLst/>
          </a:prstGeom>
        </p:spPr>
        <p:txBody>
          <a:bodyPr/>
          <a:lstStyle>
            <a:lvl1pPr>
              <a:defRPr sz="2550" b="1">
                <a:solidFill>
                  <a:schemeClr val="bg1"/>
                </a:solidFill>
                <a:latin typeface="微軟正黑體" panose="020B0604030504040204" pitchFamily="34" charset="-120"/>
                <a:ea typeface="微軟正黑體" panose="020B0604030504040204" pitchFamily="34" charset="-120"/>
              </a:defRPr>
            </a:lvl1pPr>
          </a:lstStyle>
          <a:p>
            <a:r>
              <a:rPr lang="zh-TW" altLang="en-US" dirty="0"/>
              <a:t>按一下以編輯母片標題樣式</a:t>
            </a:r>
            <a:endParaRPr lang="zh-HK" altLang="en-US" dirty="0"/>
          </a:p>
        </p:txBody>
      </p:sp>
      <p:sp>
        <p:nvSpPr>
          <p:cNvPr id="4" name="object 11"/>
          <p:cNvSpPr>
            <a:spLocks/>
          </p:cNvSpPr>
          <p:nvPr userDrawn="1"/>
        </p:nvSpPr>
        <p:spPr bwMode="auto">
          <a:xfrm>
            <a:off x="9949544" y="252413"/>
            <a:ext cx="1848758" cy="428625"/>
          </a:xfrm>
          <a:prstGeom prst="roundRect">
            <a:avLst>
              <a:gd name="adj" fmla="val 50000"/>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HK" altLang="en-US" dirty="0"/>
          </a:p>
        </p:txBody>
      </p:sp>
      <p:sp>
        <p:nvSpPr>
          <p:cNvPr id="5" name="object 12"/>
          <p:cNvSpPr txBox="1"/>
          <p:nvPr userDrawn="1"/>
        </p:nvSpPr>
        <p:spPr>
          <a:xfrm>
            <a:off x="10109201" y="351187"/>
            <a:ext cx="1509594" cy="228268"/>
          </a:xfrm>
          <a:prstGeom prst="rect">
            <a:avLst/>
          </a:prstGeom>
        </p:spPr>
        <p:txBody>
          <a:bodyPr vert="horz" wrap="square" lIns="0" tIns="12700" rIns="0" bIns="0" rtlCol="0">
            <a:spAutoFit/>
          </a:bodyPr>
          <a:lstStyle/>
          <a:p>
            <a:pPr marL="12700" algn="ctr">
              <a:lnSpc>
                <a:spcPct val="100000"/>
              </a:lnSpc>
              <a:spcBef>
                <a:spcPts val="100"/>
              </a:spcBef>
            </a:pPr>
            <a:r>
              <a:rPr lang="zh-TW" altLang="en-US" sz="1400" b="1" spc="65" dirty="0">
                <a:solidFill>
                  <a:srgbClr val="00B8B6"/>
                </a:solidFill>
                <a:latin typeface="微軟正黑體" panose="020B0604030504040204" pitchFamily="34" charset="-120"/>
                <a:ea typeface="微軟正黑體" panose="020B0604030504040204" pitchFamily="34" charset="-120"/>
                <a:cs typeface="Adobe Fan Heiti Std B"/>
              </a:rPr>
              <a:t>濾水污泥升級再造</a:t>
            </a:r>
          </a:p>
        </p:txBody>
      </p:sp>
    </p:spTree>
    <p:extLst>
      <p:ext uri="{BB962C8B-B14F-4D97-AF65-F5344CB8AC3E}">
        <p14:creationId xmlns:p14="http://schemas.microsoft.com/office/powerpoint/2010/main" val="2164570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濾水污泥升級再造">
    <p:spTree>
      <p:nvGrpSpPr>
        <p:cNvPr id="1" name=""/>
        <p:cNvGrpSpPr/>
        <p:nvPr/>
      </p:nvGrpSpPr>
      <p:grpSpPr>
        <a:xfrm>
          <a:off x="0" y="0"/>
          <a:ext cx="0" cy="0"/>
          <a:chOff x="0" y="0"/>
          <a:chExt cx="0" cy="0"/>
        </a:xfrm>
      </p:grpSpPr>
      <p:sp>
        <p:nvSpPr>
          <p:cNvPr id="7" name="object 14"/>
          <p:cNvSpPr>
            <a:spLocks/>
          </p:cNvSpPr>
          <p:nvPr userDrawn="1"/>
        </p:nvSpPr>
        <p:spPr bwMode="auto">
          <a:xfrm>
            <a:off x="0" y="931863"/>
            <a:ext cx="12192000" cy="588962"/>
          </a:xfrm>
          <a:custGeom>
            <a:avLst/>
            <a:gdLst>
              <a:gd name="T0" fmla="*/ 12192000 w 12192000"/>
              <a:gd name="T1" fmla="*/ 0 h 588010"/>
              <a:gd name="T2" fmla="*/ 0 w 12192000"/>
              <a:gd name="T3" fmla="*/ 0 h 588010"/>
              <a:gd name="T4" fmla="*/ 0 w 12192000"/>
              <a:gd name="T5" fmla="*/ 591303 h 588010"/>
              <a:gd name="T6" fmla="*/ 12192000 w 12192000"/>
              <a:gd name="T7" fmla="*/ 591303 h 588010"/>
              <a:gd name="T8" fmla="*/ 12192000 w 12192000"/>
              <a:gd name="T9" fmla="*/ 0 h 5880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88010">
                <a:moveTo>
                  <a:pt x="12192000" y="0"/>
                </a:moveTo>
                <a:lnTo>
                  <a:pt x="0" y="0"/>
                </a:lnTo>
                <a:lnTo>
                  <a:pt x="0" y="587489"/>
                </a:lnTo>
                <a:lnTo>
                  <a:pt x="12192000" y="587489"/>
                </a:lnTo>
                <a:lnTo>
                  <a:pt x="12192000" y="0"/>
                </a:lnTo>
                <a:close/>
              </a:path>
            </a:pathLst>
          </a:custGeom>
          <a:solidFill>
            <a:srgbClr val="034EA1"/>
          </a:solidFill>
          <a:ln>
            <a:noFill/>
          </a:ln>
        </p:spPr>
        <p:txBody>
          <a:bodyPr lIns="0" tIns="0" rIns="0" bIns="0"/>
          <a:lstStyle/>
          <a:p>
            <a:endParaRPr lang="zh-HK" altLang="en-US"/>
          </a:p>
        </p:txBody>
      </p:sp>
      <p:sp>
        <p:nvSpPr>
          <p:cNvPr id="8" name="標題 1"/>
          <p:cNvSpPr>
            <a:spLocks noGrp="1"/>
          </p:cNvSpPr>
          <p:nvPr>
            <p:ph type="title"/>
          </p:nvPr>
        </p:nvSpPr>
        <p:spPr>
          <a:xfrm>
            <a:off x="307393" y="1029632"/>
            <a:ext cx="7813257" cy="375730"/>
          </a:xfrm>
          <a:prstGeom prst="rect">
            <a:avLst/>
          </a:prstGeom>
        </p:spPr>
        <p:txBody>
          <a:bodyPr/>
          <a:lstStyle>
            <a:lvl1pPr>
              <a:defRPr sz="2550" b="1">
                <a:solidFill>
                  <a:schemeClr val="bg1"/>
                </a:solidFill>
                <a:latin typeface="微軟正黑體" panose="020B0604030504040204" pitchFamily="34" charset="-120"/>
                <a:ea typeface="微軟正黑體" panose="020B0604030504040204" pitchFamily="34" charset="-120"/>
              </a:defRPr>
            </a:lvl1pPr>
          </a:lstStyle>
          <a:p>
            <a:r>
              <a:rPr lang="zh-TW" altLang="en-US" dirty="0"/>
              <a:t>按一下以編輯母片標題樣式</a:t>
            </a:r>
            <a:endParaRPr lang="zh-HK" altLang="en-US" dirty="0"/>
          </a:p>
        </p:txBody>
      </p:sp>
      <p:sp>
        <p:nvSpPr>
          <p:cNvPr id="4" name="object 11"/>
          <p:cNvSpPr>
            <a:spLocks/>
          </p:cNvSpPr>
          <p:nvPr userDrawn="1"/>
        </p:nvSpPr>
        <p:spPr bwMode="auto">
          <a:xfrm>
            <a:off x="9775371" y="252413"/>
            <a:ext cx="2022931" cy="428625"/>
          </a:xfrm>
          <a:prstGeom prst="roundRect">
            <a:avLst>
              <a:gd name="adj" fmla="val 50000"/>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HK" altLang="en-US" dirty="0"/>
          </a:p>
        </p:txBody>
      </p:sp>
      <p:sp>
        <p:nvSpPr>
          <p:cNvPr id="10" name="矩形 9"/>
          <p:cNvSpPr/>
          <p:nvPr userDrawn="1"/>
        </p:nvSpPr>
        <p:spPr>
          <a:xfrm>
            <a:off x="9864410" y="238085"/>
            <a:ext cx="1846283" cy="477054"/>
          </a:xfrm>
          <a:prstGeom prst="rect">
            <a:avLst/>
          </a:prstGeom>
        </p:spPr>
        <p:txBody>
          <a:bodyPr wrap="square">
            <a:spAutoFit/>
          </a:bodyPr>
          <a:lstStyle/>
          <a:p>
            <a:pPr algn="ctr" eaLnBrk="1" fontAlgn="auto" hangingPunct="1">
              <a:lnSpc>
                <a:spcPts val="1500"/>
              </a:lnSpc>
              <a:spcBef>
                <a:spcPts val="0"/>
              </a:spcBef>
              <a:spcAft>
                <a:spcPts val="0"/>
              </a:spcAft>
              <a:defRPr/>
            </a:pPr>
            <a:r>
              <a:rPr lang="zh-TW" altLang="en-US" sz="1350" b="1" spc="50" dirty="0">
                <a:solidFill>
                  <a:srgbClr val="00B8B6"/>
                </a:solidFill>
                <a:latin typeface="微軟正黑體" panose="020B0604030504040204" pitchFamily="34" charset="-120"/>
                <a:ea typeface="微軟正黑體" panose="020B0604030504040204" pitchFamily="34" charset="-120"/>
                <a:cs typeface="Abhaya Libre" panose="02000503000000000000" pitchFamily="2" charset="0"/>
              </a:rPr>
              <a:t>濾水污泥引致的</a:t>
            </a:r>
            <a:endParaRPr lang="en-US" altLang="zh-TW" sz="1350" b="1" spc="50" dirty="0">
              <a:solidFill>
                <a:srgbClr val="00B8B6"/>
              </a:solidFill>
              <a:latin typeface="微軟正黑體" panose="020B0604030504040204" pitchFamily="34" charset="-120"/>
              <a:ea typeface="微軟正黑體" panose="020B0604030504040204" pitchFamily="34" charset="-120"/>
              <a:cs typeface="Abhaya Libre" panose="02000503000000000000" pitchFamily="2" charset="0"/>
            </a:endParaRPr>
          </a:p>
          <a:p>
            <a:pPr algn="ctr" eaLnBrk="1" fontAlgn="auto" hangingPunct="1">
              <a:lnSpc>
                <a:spcPts val="1500"/>
              </a:lnSpc>
              <a:spcBef>
                <a:spcPts val="0"/>
              </a:spcBef>
              <a:spcAft>
                <a:spcPts val="0"/>
              </a:spcAft>
              <a:defRPr/>
            </a:pPr>
            <a:r>
              <a:rPr lang="zh-TW" altLang="en-US" sz="1350" b="1" spc="50" dirty="0">
                <a:solidFill>
                  <a:srgbClr val="00B8B6"/>
                </a:solidFill>
                <a:latin typeface="微軟正黑體" panose="020B0604030504040204" pitchFamily="34" charset="-120"/>
                <a:ea typeface="微軟正黑體" panose="020B0604030504040204" pitchFamily="34" charset="-120"/>
                <a:cs typeface="Abhaya Libre" panose="02000503000000000000" pitchFamily="2" charset="0"/>
              </a:rPr>
              <a:t>環境問題及解決方案</a:t>
            </a:r>
          </a:p>
        </p:txBody>
      </p:sp>
    </p:spTree>
    <p:extLst>
      <p:ext uri="{BB962C8B-B14F-4D97-AF65-F5344CB8AC3E}">
        <p14:creationId xmlns:p14="http://schemas.microsoft.com/office/powerpoint/2010/main" val="1419637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tit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707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4685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bject 3"/>
          <p:cNvSpPr>
            <a:spLocks/>
          </p:cNvSpPr>
          <p:nvPr userDrawn="1"/>
        </p:nvSpPr>
        <p:spPr bwMode="auto">
          <a:xfrm>
            <a:off x="0" y="0"/>
            <a:ext cx="12192000" cy="933450"/>
          </a:xfrm>
          <a:custGeom>
            <a:avLst/>
            <a:gdLst>
              <a:gd name="T0" fmla="*/ 12192000 w 12192000"/>
              <a:gd name="T1" fmla="*/ 0 h 933450"/>
              <a:gd name="T2" fmla="*/ 0 w 12192000"/>
              <a:gd name="T3" fmla="*/ 0 h 933450"/>
              <a:gd name="T4" fmla="*/ 0 w 12192000"/>
              <a:gd name="T5" fmla="*/ 933297 h 933450"/>
              <a:gd name="T6" fmla="*/ 12192000 w 12192000"/>
              <a:gd name="T7" fmla="*/ 933297 h 933450"/>
              <a:gd name="T8" fmla="*/ 12192000 w 12192000"/>
              <a:gd name="T9" fmla="*/ 0 h 933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933450">
                <a:moveTo>
                  <a:pt x="12192000" y="0"/>
                </a:moveTo>
                <a:lnTo>
                  <a:pt x="0" y="0"/>
                </a:lnTo>
                <a:lnTo>
                  <a:pt x="0" y="933297"/>
                </a:lnTo>
                <a:lnTo>
                  <a:pt x="12192000" y="933297"/>
                </a:lnTo>
                <a:lnTo>
                  <a:pt x="12192000" y="0"/>
                </a:lnTo>
                <a:close/>
              </a:path>
            </a:pathLst>
          </a:custGeom>
          <a:solidFill>
            <a:srgbClr val="00B8B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HK" altLang="en-US"/>
          </a:p>
        </p:txBody>
      </p:sp>
      <p:sp>
        <p:nvSpPr>
          <p:cNvPr id="10" name="圓角矩形 9"/>
          <p:cNvSpPr/>
          <p:nvPr/>
        </p:nvSpPr>
        <p:spPr bwMode="auto">
          <a:xfrm>
            <a:off x="1824500" y="249238"/>
            <a:ext cx="2015069" cy="428625"/>
          </a:xfrm>
          <a:prstGeom prst="roundRect">
            <a:avLst>
              <a:gd name="adj" fmla="val 50000"/>
            </a:avLst>
          </a:prstGeom>
          <a:solidFill>
            <a:srgbClr val="034EA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lnSpc>
                <a:spcPts val="1700"/>
              </a:lnSpc>
              <a:spcBef>
                <a:spcPts val="0"/>
              </a:spcBef>
              <a:spcAft>
                <a:spcPts val="0"/>
              </a:spcAft>
              <a:defRPr/>
            </a:pPr>
            <a:endParaRPr lang="zh-TW" altLang="en-US" sz="1300" b="1" spc="50" dirty="0">
              <a:solidFill>
                <a:srgbClr val="FFFFFF"/>
              </a:solidFill>
              <a:latin typeface="微軟正黑體" panose="020B0604030504040204" pitchFamily="34" charset="-120"/>
              <a:ea typeface="微軟正黑體" panose="020B0604030504040204" pitchFamily="34" charset="-120"/>
              <a:cs typeface="Abhaya Libre" panose="02000503000000000000" pitchFamily="2" charset="0"/>
            </a:endParaRPr>
          </a:p>
        </p:txBody>
      </p:sp>
      <p:sp>
        <p:nvSpPr>
          <p:cNvPr id="11" name="圓角矩形 10"/>
          <p:cNvSpPr/>
          <p:nvPr/>
        </p:nvSpPr>
        <p:spPr bwMode="auto">
          <a:xfrm>
            <a:off x="393700" y="249238"/>
            <a:ext cx="1289524" cy="428625"/>
          </a:xfrm>
          <a:prstGeom prst="roundRect">
            <a:avLst>
              <a:gd name="adj" fmla="val 50000"/>
            </a:avLst>
          </a:prstGeom>
          <a:solidFill>
            <a:srgbClr val="034EA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r>
              <a:rPr lang="zh-TW" altLang="en-US" sz="1450" b="1" spc="50" dirty="0">
                <a:solidFill>
                  <a:srgbClr val="FFFFFF"/>
                </a:solidFill>
                <a:latin typeface="微軟正黑體" panose="020B0604030504040204" pitchFamily="34" charset="-120"/>
                <a:ea typeface="微軟正黑體" panose="020B0604030504040204" pitchFamily="34" charset="-120"/>
                <a:cs typeface="Abhaya Libre" panose="02000503000000000000" pitchFamily="2" charset="0"/>
              </a:rPr>
              <a:t>中一至中三</a:t>
            </a:r>
            <a:endParaRPr lang="zh-HK" altLang="en-US" sz="1450" b="1" spc="50" dirty="0">
              <a:solidFill>
                <a:srgbClr val="FFFFFF"/>
              </a:solidFill>
              <a:latin typeface="微軟正黑體" panose="020B0604030504040204" pitchFamily="34" charset="-120"/>
              <a:ea typeface="微軟正黑體" panose="020B0604030504040204" pitchFamily="34" charset="-120"/>
              <a:cs typeface="Abhaya Libre" panose="02000503000000000000" pitchFamily="2" charset="0"/>
            </a:endParaRPr>
          </a:p>
        </p:txBody>
      </p:sp>
      <p:sp>
        <p:nvSpPr>
          <p:cNvPr id="2" name="矩形 1"/>
          <p:cNvSpPr/>
          <p:nvPr userDrawn="1"/>
        </p:nvSpPr>
        <p:spPr>
          <a:xfrm>
            <a:off x="1939920" y="238085"/>
            <a:ext cx="1799565" cy="477054"/>
          </a:xfrm>
          <a:prstGeom prst="rect">
            <a:avLst/>
          </a:prstGeom>
        </p:spPr>
        <p:txBody>
          <a:bodyPr wrap="square">
            <a:spAutoFit/>
          </a:bodyPr>
          <a:lstStyle/>
          <a:p>
            <a:pPr algn="ctr" eaLnBrk="1" fontAlgn="auto" hangingPunct="1">
              <a:lnSpc>
                <a:spcPts val="1500"/>
              </a:lnSpc>
              <a:spcBef>
                <a:spcPts val="0"/>
              </a:spcBef>
              <a:spcAft>
                <a:spcPts val="0"/>
              </a:spcAft>
              <a:defRPr/>
            </a:pPr>
            <a:r>
              <a:rPr lang="zh-TW" altLang="en-US" sz="1350" b="1" spc="50" dirty="0">
                <a:solidFill>
                  <a:srgbClr val="FFFFFF"/>
                </a:solidFill>
                <a:latin typeface="微軟正黑體" panose="020B0604030504040204" pitchFamily="34" charset="-120"/>
                <a:ea typeface="微軟正黑體" panose="020B0604030504040204" pitchFamily="34" charset="-120"/>
                <a:cs typeface="Abhaya Libre" panose="02000503000000000000" pitchFamily="2" charset="0"/>
              </a:rPr>
              <a:t>升級再造設計工藝之玩轉濾水污泥</a:t>
            </a:r>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8" r:id="rId4"/>
    <p:sldLayoutId id="2147483709" r:id="rId5"/>
    <p:sldLayoutId id="2147483704" r:id="rId6"/>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Poppins" panose="00000800000000000000" pitchFamily="2" charset="0"/>
          <a:ea typeface="Noto Sans HK" panose="020B0500000000000000" pitchFamily="34" charset="-120"/>
        </a:defRPr>
      </a:lvl2pPr>
      <a:lvl3pPr algn="l" rtl="0" eaLnBrk="0" fontAlgn="base" hangingPunct="0">
        <a:lnSpc>
          <a:spcPct val="90000"/>
        </a:lnSpc>
        <a:spcBef>
          <a:spcPct val="0"/>
        </a:spcBef>
        <a:spcAft>
          <a:spcPct val="0"/>
        </a:spcAft>
        <a:defRPr sz="4400">
          <a:solidFill>
            <a:schemeClr val="tx1"/>
          </a:solidFill>
          <a:latin typeface="Poppins" panose="00000800000000000000" pitchFamily="2" charset="0"/>
          <a:ea typeface="Noto Sans HK" panose="020B0500000000000000" pitchFamily="34" charset="-120"/>
        </a:defRPr>
      </a:lvl3pPr>
      <a:lvl4pPr algn="l" rtl="0" eaLnBrk="0" fontAlgn="base" hangingPunct="0">
        <a:lnSpc>
          <a:spcPct val="90000"/>
        </a:lnSpc>
        <a:spcBef>
          <a:spcPct val="0"/>
        </a:spcBef>
        <a:spcAft>
          <a:spcPct val="0"/>
        </a:spcAft>
        <a:defRPr sz="4400">
          <a:solidFill>
            <a:schemeClr val="tx1"/>
          </a:solidFill>
          <a:latin typeface="Poppins" panose="00000800000000000000" pitchFamily="2" charset="0"/>
          <a:ea typeface="Noto Sans HK" panose="020B0500000000000000" pitchFamily="34" charset="-120"/>
        </a:defRPr>
      </a:lvl4pPr>
      <a:lvl5pPr algn="l" rtl="0" eaLnBrk="0" fontAlgn="base" hangingPunct="0">
        <a:lnSpc>
          <a:spcPct val="90000"/>
        </a:lnSpc>
        <a:spcBef>
          <a:spcPct val="0"/>
        </a:spcBef>
        <a:spcAft>
          <a:spcPct val="0"/>
        </a:spcAft>
        <a:defRPr sz="4400">
          <a:solidFill>
            <a:schemeClr val="tx1"/>
          </a:solidFill>
          <a:latin typeface="Poppins" panose="00000800000000000000" pitchFamily="2" charset="0"/>
          <a:ea typeface="Noto Sans HK" panose="020B0500000000000000" pitchFamily="34" charset="-12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9" r:id="rId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2pPr>
      <a:lvl3pPr algn="l" rtl="0" fontAlgn="base">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3pPr>
      <a:lvl4pPr algn="l" rtl="0" fontAlgn="base">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4pPr>
      <a:lvl5pPr algn="l" rtl="0" fontAlgn="base">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HK" altLang="en-US" dirty="0"/>
              <a:t>濾水污泥</a:t>
            </a:r>
          </a:p>
        </p:txBody>
      </p:sp>
      <p:pic>
        <p:nvPicPr>
          <p:cNvPr id="25" name="圖片 24">
            <a:extLst>
              <a:ext uri="{FF2B5EF4-FFF2-40B4-BE49-F238E27FC236}">
                <a16:creationId xmlns:a16="http://schemas.microsoft.com/office/drawing/2014/main" id="{9A4498C5-10B5-4FBE-8D70-BEE504D6932A}"/>
              </a:ext>
            </a:extLst>
          </p:cNvPr>
          <p:cNvPicPr>
            <a:picLocks noChangeAspect="1"/>
          </p:cNvPicPr>
          <p:nvPr/>
        </p:nvPicPr>
        <p:blipFill>
          <a:blip r:embed="rId2"/>
          <a:stretch>
            <a:fillRect/>
          </a:stretch>
        </p:blipFill>
        <p:spPr>
          <a:xfrm>
            <a:off x="6826519" y="2142824"/>
            <a:ext cx="4879150" cy="3990845"/>
          </a:xfrm>
          <a:prstGeom prst="rect">
            <a:avLst/>
          </a:prstGeom>
        </p:spPr>
      </p:pic>
      <p:grpSp>
        <p:nvGrpSpPr>
          <p:cNvPr id="27" name="群組 26"/>
          <p:cNvGrpSpPr/>
          <p:nvPr/>
        </p:nvGrpSpPr>
        <p:grpSpPr>
          <a:xfrm>
            <a:off x="-138023" y="2124399"/>
            <a:ext cx="6601474" cy="1303994"/>
            <a:chOff x="-138023" y="2124399"/>
            <a:chExt cx="6601474" cy="1303994"/>
          </a:xfrm>
        </p:grpSpPr>
        <p:pic>
          <p:nvPicPr>
            <p:cNvPr id="28" name="圖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023" y="2124399"/>
              <a:ext cx="6601474" cy="1303994"/>
            </a:xfrm>
            <a:prstGeom prst="rect">
              <a:avLst/>
            </a:prstGeom>
          </p:spPr>
        </p:pic>
        <p:sp>
          <p:nvSpPr>
            <p:cNvPr id="29" name="文字方塊 28"/>
            <p:cNvSpPr txBox="1"/>
            <p:nvPr/>
          </p:nvSpPr>
          <p:spPr>
            <a:xfrm>
              <a:off x="826473" y="2591730"/>
              <a:ext cx="646331" cy="369332"/>
            </a:xfrm>
            <a:prstGeom prst="rect">
              <a:avLst/>
            </a:prstGeom>
            <a:noFill/>
          </p:spPr>
          <p:txBody>
            <a:bodyPr wrap="none" rtlCol="0">
              <a:spAutoFit/>
            </a:bodyPr>
            <a:lstStyle/>
            <a:p>
              <a:r>
                <a:rPr lang="zh-TW" altLang="en-US" b="1" dirty="0">
                  <a:solidFill>
                    <a:schemeClr val="bg1"/>
                  </a:solidFill>
                  <a:latin typeface="微軟正黑體" panose="020B0604030504040204" pitchFamily="34" charset="-120"/>
                  <a:ea typeface="微軟正黑體" panose="020B0604030504040204" pitchFamily="34" charset="-120"/>
                </a:rPr>
                <a:t>來源</a:t>
              </a:r>
            </a:p>
          </p:txBody>
        </p:sp>
        <p:sp>
          <p:nvSpPr>
            <p:cNvPr id="30" name="文字方塊 29"/>
            <p:cNvSpPr txBox="1"/>
            <p:nvPr/>
          </p:nvSpPr>
          <p:spPr>
            <a:xfrm>
              <a:off x="2266345" y="2616125"/>
              <a:ext cx="1800493" cy="307777"/>
            </a:xfrm>
            <a:prstGeom prst="rect">
              <a:avLst/>
            </a:prstGeom>
            <a:noFill/>
          </p:spPr>
          <p:txBody>
            <a:bodyPr wrap="none" rtlCol="0">
              <a:spAutoFit/>
            </a:bodyPr>
            <a:lstStyle/>
            <a:p>
              <a:pPr>
                <a:buSzPct val="100000"/>
              </a:pPr>
              <a:r>
                <a:rPr lang="zh-TW" altLang="en-US" sz="1400" b="1" dirty="0">
                  <a:solidFill>
                    <a:srgbClr val="4BCEB4"/>
                  </a:solidFill>
                  <a:latin typeface="+mj-ea"/>
                  <a:ea typeface="+mj-ea"/>
                </a:rPr>
                <a:t>水務署管理的濾水廠</a:t>
              </a:r>
            </a:p>
          </p:txBody>
        </p:sp>
      </p:grpSp>
      <p:grpSp>
        <p:nvGrpSpPr>
          <p:cNvPr id="31" name="群組 30"/>
          <p:cNvGrpSpPr/>
          <p:nvPr/>
        </p:nvGrpSpPr>
        <p:grpSpPr>
          <a:xfrm>
            <a:off x="-138023" y="3473641"/>
            <a:ext cx="6601474" cy="1307391"/>
            <a:chOff x="-138023" y="3473641"/>
            <a:chExt cx="6601474" cy="1307391"/>
          </a:xfrm>
        </p:grpSpPr>
        <p:pic>
          <p:nvPicPr>
            <p:cNvPr id="32" name="圖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023" y="3473641"/>
              <a:ext cx="6601474" cy="1307391"/>
            </a:xfrm>
            <a:prstGeom prst="rect">
              <a:avLst/>
            </a:prstGeom>
          </p:spPr>
        </p:pic>
        <p:sp>
          <p:nvSpPr>
            <p:cNvPr id="33" name="文字方塊 32"/>
            <p:cNvSpPr txBox="1"/>
            <p:nvPr/>
          </p:nvSpPr>
          <p:spPr>
            <a:xfrm>
              <a:off x="580682" y="3943191"/>
              <a:ext cx="1107996" cy="369332"/>
            </a:xfrm>
            <a:prstGeom prst="rect">
              <a:avLst/>
            </a:prstGeom>
            <a:noFill/>
          </p:spPr>
          <p:txBody>
            <a:bodyPr wrap="none" rtlCol="0">
              <a:spAutoFit/>
            </a:bodyPr>
            <a:lstStyle/>
            <a:p>
              <a:r>
                <a:rPr lang="zh-TW" altLang="en-US" b="1" dirty="0">
                  <a:solidFill>
                    <a:schemeClr val="bg1"/>
                  </a:solidFill>
                  <a:latin typeface="微軟正黑體" panose="020B0604030504040204" pitchFamily="34" charset="-120"/>
                  <a:ea typeface="微軟正黑體" panose="020B0604030504040204" pitchFamily="34" charset="-120"/>
                </a:rPr>
                <a:t>產生過程</a:t>
              </a:r>
            </a:p>
          </p:txBody>
        </p:sp>
        <p:sp>
          <p:nvSpPr>
            <p:cNvPr id="34" name="文字方塊 33"/>
            <p:cNvSpPr txBox="1"/>
            <p:nvPr/>
          </p:nvSpPr>
          <p:spPr>
            <a:xfrm>
              <a:off x="2266345" y="3781247"/>
              <a:ext cx="3633712" cy="738664"/>
            </a:xfrm>
            <a:prstGeom prst="rect">
              <a:avLst/>
            </a:prstGeom>
            <a:noFill/>
          </p:spPr>
          <p:txBody>
            <a:bodyPr wrap="square" rtlCol="0">
              <a:spAutoFit/>
            </a:bodyPr>
            <a:lstStyle/>
            <a:p>
              <a:pPr>
                <a:buSzPct val="100000"/>
              </a:pPr>
              <a:r>
                <a:rPr lang="zh-TW" altLang="en-US" sz="1400" b="1" dirty="0">
                  <a:solidFill>
                    <a:srgbClr val="36B490"/>
                  </a:solidFill>
                  <a:latin typeface="+mj-ea"/>
                  <a:ea typeface="+mj-ea"/>
                </a:rPr>
                <a:t>處理原水（即未經處理的水），使其達至香港食水標準。濾水污泥是濾水過程的澄清階段的副產品。</a:t>
              </a:r>
            </a:p>
          </p:txBody>
        </p:sp>
      </p:grpSp>
      <p:grpSp>
        <p:nvGrpSpPr>
          <p:cNvPr id="35" name="群組 34"/>
          <p:cNvGrpSpPr/>
          <p:nvPr/>
        </p:nvGrpSpPr>
        <p:grpSpPr>
          <a:xfrm>
            <a:off x="-138023" y="4826278"/>
            <a:ext cx="6601474" cy="1307391"/>
            <a:chOff x="-138023" y="4826278"/>
            <a:chExt cx="6601474" cy="1307391"/>
          </a:xfrm>
        </p:grpSpPr>
        <p:pic>
          <p:nvPicPr>
            <p:cNvPr id="39" name="圖片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023" y="4826278"/>
              <a:ext cx="6601474" cy="1307391"/>
            </a:xfrm>
            <a:prstGeom prst="rect">
              <a:avLst/>
            </a:prstGeom>
          </p:spPr>
        </p:pic>
        <p:sp>
          <p:nvSpPr>
            <p:cNvPr id="40" name="文字方塊 39"/>
            <p:cNvSpPr txBox="1"/>
            <p:nvPr/>
          </p:nvSpPr>
          <p:spPr>
            <a:xfrm>
              <a:off x="595640" y="5295306"/>
              <a:ext cx="1107996" cy="369332"/>
            </a:xfrm>
            <a:prstGeom prst="rect">
              <a:avLst/>
            </a:prstGeom>
            <a:noFill/>
          </p:spPr>
          <p:txBody>
            <a:bodyPr wrap="none" rtlCol="0">
              <a:spAutoFit/>
            </a:bodyPr>
            <a:lstStyle/>
            <a:p>
              <a:r>
                <a:rPr lang="zh-TW" altLang="en-US" b="1" dirty="0">
                  <a:solidFill>
                    <a:schemeClr val="bg1"/>
                  </a:solidFill>
                  <a:latin typeface="微軟正黑體" panose="020B0604030504040204" pitchFamily="34" charset="-120"/>
                  <a:ea typeface="微軟正黑體" panose="020B0604030504040204" pitchFamily="34" charset="-120"/>
                </a:rPr>
                <a:t>處理方法</a:t>
              </a:r>
            </a:p>
          </p:txBody>
        </p:sp>
        <p:sp>
          <p:nvSpPr>
            <p:cNvPr id="42" name="文字方塊 41"/>
            <p:cNvSpPr txBox="1"/>
            <p:nvPr/>
          </p:nvSpPr>
          <p:spPr>
            <a:xfrm>
              <a:off x="2266345" y="5336224"/>
              <a:ext cx="3719043" cy="307777"/>
            </a:xfrm>
            <a:prstGeom prst="rect">
              <a:avLst/>
            </a:prstGeom>
            <a:noFill/>
          </p:spPr>
          <p:txBody>
            <a:bodyPr wrap="square" rtlCol="0">
              <a:spAutoFit/>
            </a:bodyPr>
            <a:lstStyle/>
            <a:p>
              <a:pPr>
                <a:buSzPct val="100000"/>
              </a:pPr>
              <a:r>
                <a:rPr lang="zh-TW" altLang="en-US" sz="1400" b="1" dirty="0">
                  <a:solidFill>
                    <a:srgbClr val="31A1B7"/>
                  </a:solidFill>
                  <a:latin typeface="+mj-ea"/>
                  <a:ea typeface="+mj-ea"/>
                </a:rPr>
                <a:t>脫水濾水污泥一般會直接送至堆填區棄置</a:t>
              </a:r>
            </a:p>
          </p:txBody>
        </p:sp>
      </p:grpSp>
    </p:spTree>
    <p:extLst>
      <p:ext uri="{BB962C8B-B14F-4D97-AF65-F5344CB8AC3E}">
        <p14:creationId xmlns:p14="http://schemas.microsoft.com/office/powerpoint/2010/main" val="387645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600"/>
                                        <p:tgtEl>
                                          <p:spTgt spid="27"/>
                                        </p:tgtEl>
                                      </p:cBhvr>
                                    </p:animEffect>
                                    <p:anim calcmode="lin" valueType="num">
                                      <p:cBhvr>
                                        <p:cTn id="8" dur="600" fill="hold"/>
                                        <p:tgtEl>
                                          <p:spTgt spid="27"/>
                                        </p:tgtEl>
                                        <p:attrNameLst>
                                          <p:attrName>ppt_x</p:attrName>
                                        </p:attrNameLst>
                                      </p:cBhvr>
                                      <p:tavLst>
                                        <p:tav tm="0">
                                          <p:val>
                                            <p:strVal val="#ppt_x"/>
                                          </p:val>
                                        </p:tav>
                                        <p:tav tm="100000">
                                          <p:val>
                                            <p:strVal val="#ppt_x"/>
                                          </p:val>
                                        </p:tav>
                                      </p:tavLst>
                                    </p:anim>
                                    <p:anim calcmode="lin" valueType="num">
                                      <p:cBhvr>
                                        <p:cTn id="9" dur="6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10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600"/>
                                        <p:tgtEl>
                                          <p:spTgt spid="31"/>
                                        </p:tgtEl>
                                      </p:cBhvr>
                                    </p:animEffect>
                                    <p:anim calcmode="lin" valueType="num">
                                      <p:cBhvr>
                                        <p:cTn id="13" dur="600" fill="hold"/>
                                        <p:tgtEl>
                                          <p:spTgt spid="31"/>
                                        </p:tgtEl>
                                        <p:attrNameLst>
                                          <p:attrName>ppt_x</p:attrName>
                                        </p:attrNameLst>
                                      </p:cBhvr>
                                      <p:tavLst>
                                        <p:tav tm="0">
                                          <p:val>
                                            <p:strVal val="#ppt_x"/>
                                          </p:val>
                                        </p:tav>
                                        <p:tav tm="100000">
                                          <p:val>
                                            <p:strVal val="#ppt_x"/>
                                          </p:val>
                                        </p:tav>
                                      </p:tavLst>
                                    </p:anim>
                                    <p:anim calcmode="lin" valueType="num">
                                      <p:cBhvr>
                                        <p:cTn id="14" dur="6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50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600"/>
                                        <p:tgtEl>
                                          <p:spTgt spid="35"/>
                                        </p:tgtEl>
                                      </p:cBhvr>
                                    </p:animEffect>
                                    <p:anim calcmode="lin" valueType="num">
                                      <p:cBhvr>
                                        <p:cTn id="18" dur="600" fill="hold"/>
                                        <p:tgtEl>
                                          <p:spTgt spid="35"/>
                                        </p:tgtEl>
                                        <p:attrNameLst>
                                          <p:attrName>ppt_x</p:attrName>
                                        </p:attrNameLst>
                                      </p:cBhvr>
                                      <p:tavLst>
                                        <p:tav tm="0">
                                          <p:val>
                                            <p:strVal val="#ppt_x"/>
                                          </p:val>
                                        </p:tav>
                                        <p:tav tm="100000">
                                          <p:val>
                                            <p:strVal val="#ppt_x"/>
                                          </p:val>
                                        </p:tav>
                                      </p:tavLst>
                                    </p:anim>
                                    <p:anim calcmode="lin" valueType="num">
                                      <p:cBhvr>
                                        <p:cTn id="19" dur="6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濾水污泥的現況</a:t>
            </a:r>
            <a:endParaRPr lang="zh-HK" altLang="en-US" dirty="0"/>
          </a:p>
        </p:txBody>
      </p:sp>
      <p:graphicFrame>
        <p:nvGraphicFramePr>
          <p:cNvPr id="16" name="Chart 5"/>
          <p:cNvGraphicFramePr/>
          <p:nvPr/>
        </p:nvGraphicFramePr>
        <p:xfrm>
          <a:off x="4736684" y="2423886"/>
          <a:ext cx="7001447" cy="3455979"/>
        </p:xfrm>
        <a:graphic>
          <a:graphicData uri="http://schemas.openxmlformats.org/drawingml/2006/chart">
            <c:chart xmlns:c="http://schemas.openxmlformats.org/drawingml/2006/chart" xmlns:r="http://schemas.openxmlformats.org/officeDocument/2006/relationships" r:id="rId2"/>
          </a:graphicData>
        </a:graphic>
      </p:graphicFrame>
      <p:sp>
        <p:nvSpPr>
          <p:cNvPr id="18" name="圓角矩形 17"/>
          <p:cNvSpPr/>
          <p:nvPr/>
        </p:nvSpPr>
        <p:spPr>
          <a:xfrm>
            <a:off x="401735" y="1915279"/>
            <a:ext cx="3923521" cy="4500035"/>
          </a:xfrm>
          <a:prstGeom prst="roundRect">
            <a:avLst>
              <a:gd name="adj" fmla="val 8349"/>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200"/>
          </a:p>
        </p:txBody>
      </p:sp>
      <p:sp>
        <p:nvSpPr>
          <p:cNvPr id="19" name="Content Placeholder 6">
            <a:extLst>
              <a:ext uri="{FF2B5EF4-FFF2-40B4-BE49-F238E27FC236}">
                <a16:creationId xmlns:a16="http://schemas.microsoft.com/office/drawing/2014/main" id="{CD618889-445B-D937-1D50-6ADE20DD1587}"/>
              </a:ext>
            </a:extLst>
          </p:cNvPr>
          <p:cNvSpPr txBox="1">
            <a:spLocks/>
          </p:cNvSpPr>
          <p:nvPr/>
        </p:nvSpPr>
        <p:spPr>
          <a:xfrm>
            <a:off x="580539" y="2179666"/>
            <a:ext cx="3496679" cy="1669714"/>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zh-TW" altLang="en-US" sz="2000" b="1" dirty="0">
                <a:solidFill>
                  <a:srgbClr val="034EA1"/>
                </a:solidFill>
                <a:latin typeface="+mj-ea"/>
                <a:ea typeface="+mj-ea"/>
                <a:cs typeface="Times New Roman" panose="02020603050405020304" pitchFamily="18" charset="0"/>
              </a:rPr>
              <a:t>濾水</a:t>
            </a:r>
            <a:r>
              <a:rPr lang="zh-TW" altLang="en-US" sz="2000" b="1" dirty="0">
                <a:solidFill>
                  <a:srgbClr val="034EA1"/>
                </a:solidFill>
                <a:latin typeface="+mj-ea"/>
                <a:ea typeface="+mj-ea"/>
              </a:rPr>
              <a:t>污泥量有明顯的上升趨勢</a:t>
            </a:r>
            <a:endParaRPr lang="en-US" altLang="zh-TW" sz="2000" b="1" dirty="0">
              <a:solidFill>
                <a:srgbClr val="034EA1"/>
              </a:solidFill>
              <a:latin typeface="+mj-ea"/>
              <a:ea typeface="+mj-ea"/>
            </a:endParaRPr>
          </a:p>
          <a:p>
            <a:pPr marL="257175" indent="-257175" algn="l">
              <a:buFont typeface="Arial" panose="020B0604020202020204" pitchFamily="34" charset="0"/>
              <a:buChar char="•"/>
            </a:pPr>
            <a:endParaRPr lang="en-US" altLang="zh-TW" sz="1600" b="1" dirty="0">
              <a:latin typeface="+mj-ea"/>
              <a:ea typeface="+mj-ea"/>
            </a:endParaRPr>
          </a:p>
          <a:p>
            <a:pPr marL="87313" lvl="1" indent="268288" algn="l">
              <a:buFont typeface="Arial" panose="020B0604020202020204" pitchFamily="34" charset="0"/>
              <a:buChar char="•"/>
            </a:pPr>
            <a:r>
              <a:rPr lang="zh-TW" altLang="en-US" sz="1800" b="1" dirty="0">
                <a:latin typeface="+mj-ea"/>
                <a:ea typeface="+mj-ea"/>
              </a:rPr>
              <a:t>人口增加</a:t>
            </a:r>
            <a:endParaRPr lang="en-US" altLang="zh-TW" sz="1800" b="1" dirty="0">
              <a:latin typeface="+mj-ea"/>
              <a:ea typeface="+mj-ea"/>
            </a:endParaRPr>
          </a:p>
          <a:p>
            <a:pPr marL="87313" lvl="1" indent="268288" algn="l">
              <a:buFont typeface="Arial" panose="020B0604020202020204" pitchFamily="34" charset="0"/>
              <a:buChar char="•"/>
            </a:pPr>
            <a:r>
              <a:rPr lang="zh-TW" altLang="en-US" sz="1800" b="1" dirty="0">
                <a:latin typeface="+mj-ea"/>
                <a:ea typeface="+mj-ea"/>
              </a:rPr>
              <a:t>改善的生活質素</a:t>
            </a:r>
            <a:endParaRPr lang="en-US" altLang="zh-TW" sz="1800" b="1" dirty="0">
              <a:latin typeface="+mj-ea"/>
              <a:ea typeface="+mj-ea"/>
            </a:endParaRPr>
          </a:p>
          <a:p>
            <a:pPr marL="87313" lvl="1" indent="268288" algn="l">
              <a:buFont typeface="Arial" panose="020B0604020202020204" pitchFamily="34" charset="0"/>
              <a:buChar char="•"/>
            </a:pPr>
            <a:r>
              <a:rPr lang="zh-TW" altLang="en-US" sz="1800" b="1" dirty="0">
                <a:latin typeface="+mj-ea"/>
                <a:ea typeface="+mj-ea"/>
              </a:rPr>
              <a:t>預料增長的用水量</a:t>
            </a:r>
            <a:endParaRPr lang="en-US" altLang="zh-TW" sz="1800" b="1" dirty="0">
              <a:latin typeface="+mj-ea"/>
              <a:ea typeface="+mj-ea"/>
            </a:endParaRPr>
          </a:p>
        </p:txBody>
      </p:sp>
      <p:sp>
        <p:nvSpPr>
          <p:cNvPr id="22" name="文字方塊 21">
            <a:extLst>
              <a:ext uri="{FF2B5EF4-FFF2-40B4-BE49-F238E27FC236}">
                <a16:creationId xmlns:a16="http://schemas.microsoft.com/office/drawing/2014/main" id="{A612B083-49C8-459A-6B2F-E11B2EF41B08}"/>
              </a:ext>
            </a:extLst>
          </p:cNvPr>
          <p:cNvSpPr txBox="1"/>
          <p:nvPr/>
        </p:nvSpPr>
        <p:spPr>
          <a:xfrm>
            <a:off x="580539" y="4427835"/>
            <a:ext cx="3496680" cy="1200329"/>
          </a:xfrm>
          <a:prstGeom prst="rect">
            <a:avLst/>
          </a:prstGeom>
          <a:noFill/>
        </p:spPr>
        <p:txBody>
          <a:bodyPr wrap="square">
            <a:spAutoFit/>
          </a:bodyPr>
          <a:lstStyle/>
          <a:p>
            <a:r>
              <a:rPr lang="zh-TW" altLang="en-US" sz="2000" b="1" dirty="0">
                <a:solidFill>
                  <a:srgbClr val="034EA1"/>
                </a:solidFill>
                <a:latin typeface="+mj-ea"/>
                <a:ea typeface="+mj-ea"/>
              </a:rPr>
              <a:t>轉廢為材</a:t>
            </a:r>
            <a:endParaRPr lang="en-US" altLang="zh-TW" sz="2000" b="1" dirty="0">
              <a:solidFill>
                <a:srgbClr val="034EA1"/>
              </a:solidFill>
              <a:latin typeface="+mj-ea"/>
              <a:ea typeface="+mj-ea"/>
            </a:endParaRPr>
          </a:p>
          <a:p>
            <a:pPr marL="285750" indent="-285750">
              <a:buFont typeface="Arial" panose="020B0604020202020204" pitchFamily="34" charset="0"/>
              <a:buChar char="•"/>
            </a:pPr>
            <a:endParaRPr lang="en-US" altLang="zh-TW" sz="1600" dirty="0">
              <a:latin typeface="+mj-ea"/>
              <a:ea typeface="+mj-ea"/>
            </a:endParaRPr>
          </a:p>
          <a:p>
            <a:pPr marL="87313" indent="250825">
              <a:buFont typeface="Arial" panose="020B0604020202020204" pitchFamily="34" charset="0"/>
              <a:buChar char="•"/>
            </a:pPr>
            <a:r>
              <a:rPr lang="zh-TW" altLang="en-US" b="1" dirty="0">
                <a:latin typeface="+mj-ea"/>
                <a:ea typeface="+mj-ea"/>
              </a:rPr>
              <a:t>通過加工和處理，便可以轉化</a:t>
            </a:r>
            <a:endParaRPr lang="en-US" altLang="zh-TW" b="1" dirty="0">
              <a:latin typeface="+mj-ea"/>
              <a:ea typeface="+mj-ea"/>
            </a:endParaRPr>
          </a:p>
          <a:p>
            <a:pPr marL="355600"/>
            <a:r>
              <a:rPr lang="zh-TW" altLang="en-US" b="1" dirty="0">
                <a:latin typeface="+mj-ea"/>
                <a:ea typeface="+mj-ea"/>
              </a:rPr>
              <a:t>為新的原材料或產品 </a:t>
            </a:r>
            <a:endParaRPr lang="zh-HK" altLang="en-US" b="1" dirty="0">
              <a:latin typeface="+mj-ea"/>
              <a:ea typeface="+mj-ea"/>
            </a:endParaRPr>
          </a:p>
        </p:txBody>
      </p:sp>
    </p:spTree>
    <p:extLst>
      <p:ext uri="{BB962C8B-B14F-4D97-AF65-F5344CB8AC3E}">
        <p14:creationId xmlns:p14="http://schemas.microsoft.com/office/powerpoint/2010/main" val="433000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7393" y="1029632"/>
            <a:ext cx="9409921" cy="375730"/>
          </a:xfrm>
        </p:spPr>
        <p:txBody>
          <a:bodyPr/>
          <a:lstStyle/>
          <a:p>
            <a:r>
              <a:rPr lang="zh-TW" altLang="en-US" dirty="0"/>
              <a:t>小組討論：濾水污泥的物理性質</a:t>
            </a:r>
          </a:p>
        </p:txBody>
      </p:sp>
      <p:sp>
        <p:nvSpPr>
          <p:cNvPr id="13" name="TextBox 16">
            <a:extLst>
              <a:ext uri="{FF2B5EF4-FFF2-40B4-BE49-F238E27FC236}">
                <a16:creationId xmlns:a16="http://schemas.microsoft.com/office/drawing/2014/main" id="{B70CE6FB-659C-F952-22A1-F48747F93A83}"/>
              </a:ext>
            </a:extLst>
          </p:cNvPr>
          <p:cNvSpPr txBox="1"/>
          <p:nvPr/>
        </p:nvSpPr>
        <p:spPr>
          <a:xfrm>
            <a:off x="543375" y="5811561"/>
            <a:ext cx="2124350" cy="338554"/>
          </a:xfrm>
          <a:prstGeom prst="rect">
            <a:avLst/>
          </a:prstGeom>
          <a:noFill/>
        </p:spPr>
        <p:txBody>
          <a:bodyPr wrap="square" rtlCol="0">
            <a:spAutoFit/>
          </a:bodyPr>
          <a:lstStyle/>
          <a:p>
            <a:pPr algn="ctr"/>
            <a:r>
              <a:rPr lang="zh-TW" altLang="en-US" sz="1600" b="1" dirty="0">
                <a:solidFill>
                  <a:srgbClr val="034EA1"/>
                </a:solidFill>
                <a:latin typeface="微軟正黑體" panose="020B0604030504040204" pitchFamily="34" charset="-120"/>
                <a:ea typeface="微軟正黑體" panose="020B0604030504040204" pitchFamily="34" charset="-120"/>
              </a:rPr>
              <a:t>濾水污泥 </a:t>
            </a:r>
            <a:r>
              <a:rPr lang="en-US" altLang="zh-TW" sz="1600" b="1" dirty="0">
                <a:solidFill>
                  <a:srgbClr val="034EA1"/>
                </a:solidFill>
                <a:latin typeface="微軟正黑體" panose="020B0604030504040204" pitchFamily="34" charset="-120"/>
                <a:ea typeface="微軟正黑體" panose="020B0604030504040204" pitchFamily="34" charset="-120"/>
              </a:rPr>
              <a:t>(</a:t>
            </a:r>
            <a:r>
              <a:rPr lang="zh-TW" altLang="en-US" sz="1600" b="1" dirty="0">
                <a:solidFill>
                  <a:srgbClr val="034EA1"/>
                </a:solidFill>
                <a:latin typeface="微軟正黑體" panose="020B0604030504040204" pitchFamily="34" charset="-120"/>
                <a:ea typeface="微軟正黑體" panose="020B0604030504040204" pitchFamily="34" charset="-120"/>
              </a:rPr>
              <a:t>脫水前</a:t>
            </a:r>
            <a:r>
              <a:rPr lang="en-US" altLang="zh-TW" sz="1600" b="1" dirty="0">
                <a:solidFill>
                  <a:srgbClr val="034EA1"/>
                </a:solidFill>
                <a:latin typeface="微軟正黑體" panose="020B0604030504040204" pitchFamily="34" charset="-120"/>
                <a:ea typeface="微軟正黑體" panose="020B0604030504040204" pitchFamily="34" charset="-120"/>
              </a:rPr>
              <a:t>)</a:t>
            </a:r>
            <a:endParaRPr lang="en-GB" sz="1600" b="1" dirty="0">
              <a:solidFill>
                <a:srgbClr val="034EA1"/>
              </a:solidFill>
              <a:latin typeface="微軟正黑體" panose="020B0604030504040204" pitchFamily="34" charset="-120"/>
              <a:ea typeface="微軟正黑體" panose="020B0604030504040204" pitchFamily="34" charset="-120"/>
            </a:endParaRPr>
          </a:p>
        </p:txBody>
      </p:sp>
      <p:sp>
        <p:nvSpPr>
          <p:cNvPr id="14" name="TextBox 16">
            <a:extLst>
              <a:ext uri="{FF2B5EF4-FFF2-40B4-BE49-F238E27FC236}">
                <a16:creationId xmlns:a16="http://schemas.microsoft.com/office/drawing/2014/main" id="{BAA4C78E-D83D-3228-4DA8-AB59A6061C5B}"/>
              </a:ext>
            </a:extLst>
          </p:cNvPr>
          <p:cNvSpPr txBox="1"/>
          <p:nvPr/>
        </p:nvSpPr>
        <p:spPr>
          <a:xfrm>
            <a:off x="3739931" y="5831683"/>
            <a:ext cx="1904327" cy="338554"/>
          </a:xfrm>
          <a:prstGeom prst="rect">
            <a:avLst/>
          </a:prstGeom>
          <a:noFill/>
        </p:spPr>
        <p:txBody>
          <a:bodyPr wrap="square" rtlCol="0">
            <a:spAutoFit/>
          </a:bodyPr>
          <a:lstStyle/>
          <a:p>
            <a:pPr algn="ctr"/>
            <a:r>
              <a:rPr lang="zh-TW" altLang="en-US" sz="1600" b="1" dirty="0">
                <a:solidFill>
                  <a:srgbClr val="034EA1"/>
                </a:solidFill>
                <a:latin typeface="微軟正黑體" panose="020B0604030504040204" pitchFamily="34" charset="-120"/>
                <a:ea typeface="微軟正黑體" panose="020B0604030504040204" pitchFamily="34" charset="-120"/>
              </a:rPr>
              <a:t>濾水污泥 </a:t>
            </a:r>
            <a:r>
              <a:rPr lang="en-US" altLang="zh-TW" sz="1600" b="1" dirty="0">
                <a:solidFill>
                  <a:srgbClr val="034EA1"/>
                </a:solidFill>
                <a:latin typeface="微軟正黑體" panose="020B0604030504040204" pitchFamily="34" charset="-120"/>
                <a:ea typeface="微軟正黑體" panose="020B0604030504040204" pitchFamily="34" charset="-120"/>
              </a:rPr>
              <a:t>(</a:t>
            </a:r>
            <a:r>
              <a:rPr lang="zh-TW" altLang="en-US" sz="1600" b="1" dirty="0">
                <a:solidFill>
                  <a:srgbClr val="034EA1"/>
                </a:solidFill>
                <a:latin typeface="微軟正黑體" panose="020B0604030504040204" pitchFamily="34" charset="-120"/>
                <a:ea typeface="微軟正黑體" panose="020B0604030504040204" pitchFamily="34" charset="-120"/>
              </a:rPr>
              <a:t>脫水後</a:t>
            </a:r>
            <a:r>
              <a:rPr lang="en-US" altLang="zh-TW" sz="1600" b="1" dirty="0">
                <a:solidFill>
                  <a:srgbClr val="034EA1"/>
                </a:solidFill>
                <a:latin typeface="微軟正黑體" panose="020B0604030504040204" pitchFamily="34" charset="-120"/>
                <a:ea typeface="微軟正黑體" panose="020B0604030504040204" pitchFamily="34" charset="-120"/>
              </a:rPr>
              <a:t>)</a:t>
            </a:r>
            <a:endParaRPr lang="en-GB" sz="1600" b="1" dirty="0">
              <a:solidFill>
                <a:srgbClr val="034EA1"/>
              </a:solidFill>
              <a:latin typeface="微軟正黑體" panose="020B0604030504040204" pitchFamily="34" charset="-120"/>
              <a:ea typeface="微軟正黑體" panose="020B0604030504040204" pitchFamily="34" charset="-120"/>
            </a:endParaRPr>
          </a:p>
        </p:txBody>
      </p:sp>
      <p:sp>
        <p:nvSpPr>
          <p:cNvPr id="15" name="TextBox 16">
            <a:extLst>
              <a:ext uri="{FF2B5EF4-FFF2-40B4-BE49-F238E27FC236}">
                <a16:creationId xmlns:a16="http://schemas.microsoft.com/office/drawing/2014/main" id="{52FC3C23-0166-4614-E8A7-544C2D67610A}"/>
              </a:ext>
            </a:extLst>
          </p:cNvPr>
          <p:cNvSpPr txBox="1"/>
          <p:nvPr/>
        </p:nvSpPr>
        <p:spPr>
          <a:xfrm>
            <a:off x="6716464" y="5862361"/>
            <a:ext cx="1904327" cy="338554"/>
          </a:xfrm>
          <a:prstGeom prst="rect">
            <a:avLst/>
          </a:prstGeom>
          <a:noFill/>
        </p:spPr>
        <p:txBody>
          <a:bodyPr wrap="square" rtlCol="0">
            <a:spAutoFit/>
          </a:bodyPr>
          <a:lstStyle/>
          <a:p>
            <a:pPr algn="ctr"/>
            <a:r>
              <a:rPr lang="zh-TW" altLang="en-US" sz="1600" b="1" dirty="0">
                <a:solidFill>
                  <a:srgbClr val="034EA1"/>
                </a:solidFill>
                <a:latin typeface="微軟正黑體" panose="020B0604030504040204" pitchFamily="34" charset="-120"/>
                <a:ea typeface="微軟正黑體" panose="020B0604030504040204" pitchFamily="34" charset="-120"/>
              </a:rPr>
              <a:t>粗顆粒濾水污泥</a:t>
            </a:r>
            <a:endParaRPr lang="en-GB" sz="1600" b="1" dirty="0">
              <a:solidFill>
                <a:srgbClr val="034EA1"/>
              </a:solidFill>
              <a:latin typeface="微軟正黑體" panose="020B0604030504040204" pitchFamily="34" charset="-120"/>
              <a:ea typeface="微軟正黑體" panose="020B0604030504040204" pitchFamily="34" charset="-120"/>
            </a:endParaRPr>
          </a:p>
        </p:txBody>
      </p:sp>
      <p:sp>
        <p:nvSpPr>
          <p:cNvPr id="17" name="TextBox 16">
            <a:extLst>
              <a:ext uri="{FF2B5EF4-FFF2-40B4-BE49-F238E27FC236}">
                <a16:creationId xmlns:a16="http://schemas.microsoft.com/office/drawing/2014/main" id="{CAC5AE36-E0EB-3D38-2FB4-C50655644D76}"/>
              </a:ext>
            </a:extLst>
          </p:cNvPr>
          <p:cNvSpPr txBox="1"/>
          <p:nvPr/>
        </p:nvSpPr>
        <p:spPr>
          <a:xfrm>
            <a:off x="9817380" y="5811561"/>
            <a:ext cx="1904327" cy="338554"/>
          </a:xfrm>
          <a:prstGeom prst="rect">
            <a:avLst/>
          </a:prstGeom>
          <a:noFill/>
        </p:spPr>
        <p:txBody>
          <a:bodyPr wrap="square" rtlCol="0">
            <a:spAutoFit/>
          </a:bodyPr>
          <a:lstStyle/>
          <a:p>
            <a:pPr algn="ctr"/>
            <a:r>
              <a:rPr lang="zh-TW" altLang="en-US" sz="1600" b="1" dirty="0">
                <a:solidFill>
                  <a:srgbClr val="034EA1"/>
                </a:solidFill>
                <a:latin typeface="微軟正黑體" panose="020B0604030504040204" pitchFamily="34" charset="-120"/>
                <a:ea typeface="微軟正黑體" panose="020B0604030504040204" pitchFamily="34" charset="-120"/>
              </a:rPr>
              <a:t>幼細顆粒濾水污泥</a:t>
            </a:r>
            <a:endParaRPr lang="en-GB" sz="1600" b="1" dirty="0">
              <a:solidFill>
                <a:srgbClr val="034EA1"/>
              </a:solidFill>
              <a:latin typeface="微軟正黑體" panose="020B0604030504040204" pitchFamily="34" charset="-120"/>
              <a:ea typeface="微軟正黑體" panose="020B0604030504040204" pitchFamily="34" charset="-120"/>
            </a:endParaRPr>
          </a:p>
        </p:txBody>
      </p:sp>
      <p:sp>
        <p:nvSpPr>
          <p:cNvPr id="20" name="矩形 19"/>
          <p:cNvSpPr/>
          <p:nvPr/>
        </p:nvSpPr>
        <p:spPr>
          <a:xfrm>
            <a:off x="803427" y="1912299"/>
            <a:ext cx="4425786" cy="400110"/>
          </a:xfrm>
          <a:prstGeom prst="rect">
            <a:avLst/>
          </a:prstGeom>
        </p:spPr>
        <p:txBody>
          <a:bodyPr wrap="square">
            <a:spAutoFit/>
          </a:bodyPr>
          <a:lstStyle/>
          <a:p>
            <a:pPr lvl="0">
              <a:defRPr/>
            </a:pPr>
            <a:r>
              <a:rPr lang="zh-TW" altLang="en-US" sz="2000" b="1" spc="85" dirty="0">
                <a:solidFill>
                  <a:srgbClr val="034EA1"/>
                </a:solidFill>
                <a:latin typeface="微軟正黑體" panose="020B0604030504040204" pitchFamily="34" charset="-120"/>
                <a:ea typeface="微軟正黑體" panose="020B0604030504040204" pitchFamily="34" charset="-120"/>
                <a:cs typeface="Microsoft JhengHei"/>
              </a:rPr>
              <a:t>提示：觀察脱水後的濾水污泥的特徵</a:t>
            </a:r>
          </a:p>
        </p:txBody>
      </p:sp>
      <p:pic>
        <p:nvPicPr>
          <p:cNvPr id="23" name="圖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989761">
            <a:off x="309089" y="1716135"/>
            <a:ext cx="530248" cy="742347"/>
          </a:xfrm>
          <a:prstGeom prst="rect">
            <a:avLst/>
          </a:prstGeom>
        </p:spPr>
      </p:pic>
      <p:pic>
        <p:nvPicPr>
          <p:cNvPr id="3" name="Picture 2" descr="A row of small round plates with different types of gravel&#10;&#10;Description automatically generated">
            <a:extLst>
              <a:ext uri="{FF2B5EF4-FFF2-40B4-BE49-F238E27FC236}">
                <a16:creationId xmlns:a16="http://schemas.microsoft.com/office/drawing/2014/main" id="{19C02692-4FA6-3A81-BFE7-7DF5DFBBBBE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a:off x="9328577" y="2845187"/>
            <a:ext cx="2745455" cy="2578608"/>
          </a:xfrm>
          <a:prstGeom prst="rect">
            <a:avLst/>
          </a:prstGeom>
        </p:spPr>
      </p:pic>
      <p:pic>
        <p:nvPicPr>
          <p:cNvPr id="4" name="Picture 3" descr="A row of small round plates with different types of gravel&#10;&#10;Description automatically generated">
            <a:extLst>
              <a:ext uri="{FF2B5EF4-FFF2-40B4-BE49-F238E27FC236}">
                <a16:creationId xmlns:a16="http://schemas.microsoft.com/office/drawing/2014/main" id="{D64432C5-B2AF-F846-8FED-E75826E67E8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16200000">
            <a:off x="6462544" y="2636322"/>
            <a:ext cx="2743200" cy="2998590"/>
          </a:xfrm>
          <a:prstGeom prst="rect">
            <a:avLst/>
          </a:prstGeom>
        </p:spPr>
      </p:pic>
      <p:pic>
        <p:nvPicPr>
          <p:cNvPr id="5" name="Picture 4">
            <a:extLst>
              <a:ext uri="{FF2B5EF4-FFF2-40B4-BE49-F238E27FC236}">
                <a16:creationId xmlns:a16="http://schemas.microsoft.com/office/drawing/2014/main" id="{FA660A1B-BC8E-0897-E460-DF334373A69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48810" y="2764017"/>
            <a:ext cx="2995369" cy="2743200"/>
          </a:xfrm>
          <a:prstGeom prst="rect">
            <a:avLst/>
          </a:prstGeom>
        </p:spPr>
      </p:pic>
      <p:pic>
        <p:nvPicPr>
          <p:cNvPr id="6" name="Picture 5">
            <a:extLst>
              <a:ext uri="{FF2B5EF4-FFF2-40B4-BE49-F238E27FC236}">
                <a16:creationId xmlns:a16="http://schemas.microsoft.com/office/drawing/2014/main" id="{EC7B4C61-4EFE-6157-5210-11E740B6532A}"/>
              </a:ext>
            </a:extLst>
          </p:cNvPr>
          <p:cNvPicPr>
            <a:picLocks noChangeAspect="1"/>
          </p:cNvPicPr>
          <p:nvPr/>
        </p:nvPicPr>
        <p:blipFill>
          <a:blip r:embed="rId7" cstate="screen">
            <a:extLst>
              <a:ext uri="{28A0092B-C50C-407E-A947-70E740481C1C}">
                <a14:useLocalDpi xmlns:a14="http://schemas.microsoft.com/office/drawing/2010/main"/>
              </a:ext>
            </a:extLst>
          </a:blip>
          <a:srcRect t="-216"/>
          <a:stretch/>
        </p:blipFill>
        <p:spPr>
          <a:xfrm>
            <a:off x="3235355" y="2764016"/>
            <a:ext cx="2995369" cy="2743200"/>
          </a:xfrm>
          <a:prstGeom prst="rect">
            <a:avLst/>
          </a:prstGeom>
        </p:spPr>
      </p:pic>
    </p:spTree>
    <p:extLst>
      <p:ext uri="{BB962C8B-B14F-4D97-AF65-F5344CB8AC3E}">
        <p14:creationId xmlns:p14="http://schemas.microsoft.com/office/powerpoint/2010/main" val="2234810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7393" y="1029632"/>
            <a:ext cx="9409921" cy="375730"/>
          </a:xfrm>
        </p:spPr>
        <p:txBody>
          <a:bodyPr/>
          <a:lstStyle/>
          <a:p>
            <a:r>
              <a:rPr lang="zh-TW" altLang="en-US" dirty="0"/>
              <a:t>傳統建築物料與濾水污泥</a:t>
            </a:r>
          </a:p>
        </p:txBody>
      </p:sp>
      <p:graphicFrame>
        <p:nvGraphicFramePr>
          <p:cNvPr id="16" name="表格 15">
            <a:extLst>
              <a:ext uri="{FF2B5EF4-FFF2-40B4-BE49-F238E27FC236}">
                <a16:creationId xmlns:a16="http://schemas.microsoft.com/office/drawing/2014/main" id="{CCE64F40-E61F-8FBC-563B-3DB46BF8C3B9}"/>
              </a:ext>
            </a:extLst>
          </p:cNvPr>
          <p:cNvGraphicFramePr>
            <a:graphicFrameLocks noGrp="1"/>
          </p:cNvGraphicFramePr>
          <p:nvPr>
            <p:extLst>
              <p:ext uri="{D42A27DB-BD31-4B8C-83A1-F6EECF244321}">
                <p14:modId xmlns:p14="http://schemas.microsoft.com/office/powerpoint/2010/main" val="551664144"/>
              </p:ext>
            </p:extLst>
          </p:nvPr>
        </p:nvGraphicFramePr>
        <p:xfrm>
          <a:off x="449942" y="1676402"/>
          <a:ext cx="11313887" cy="4923945"/>
        </p:xfrm>
        <a:graphic>
          <a:graphicData uri="http://schemas.openxmlformats.org/drawingml/2006/table">
            <a:tbl>
              <a:tblPr firstRow="1" bandRow="1">
                <a:tableStyleId>{3C2FFA5D-87B4-456A-9821-1D502468CF0F}</a:tableStyleId>
              </a:tblPr>
              <a:tblGrid>
                <a:gridCol w="1248229">
                  <a:extLst>
                    <a:ext uri="{9D8B030D-6E8A-4147-A177-3AD203B41FA5}">
                      <a16:colId xmlns:a16="http://schemas.microsoft.com/office/drawing/2014/main" val="1651338332"/>
                    </a:ext>
                  </a:extLst>
                </a:gridCol>
                <a:gridCol w="5232400">
                  <a:extLst>
                    <a:ext uri="{9D8B030D-6E8A-4147-A177-3AD203B41FA5}">
                      <a16:colId xmlns:a16="http://schemas.microsoft.com/office/drawing/2014/main" val="3577534676"/>
                    </a:ext>
                  </a:extLst>
                </a:gridCol>
                <a:gridCol w="4833258">
                  <a:extLst>
                    <a:ext uri="{9D8B030D-6E8A-4147-A177-3AD203B41FA5}">
                      <a16:colId xmlns:a16="http://schemas.microsoft.com/office/drawing/2014/main" val="1674668975"/>
                    </a:ext>
                  </a:extLst>
                </a:gridCol>
              </a:tblGrid>
              <a:tr h="534690">
                <a:tc>
                  <a:txBody>
                    <a:bodyPr/>
                    <a:lstStyle/>
                    <a:p>
                      <a:pPr algn="ctr"/>
                      <a:endParaRPr lang="zh-HK" altLang="en-US" sz="2000" dirty="0"/>
                    </a:p>
                  </a:txBody>
                  <a:tcPr anchor="ctr">
                    <a:lnL w="6350" cap="flat" cmpd="sng" algn="ctr">
                      <a:noFill/>
                      <a:prstDash val="solid"/>
                      <a:miter lim="800000"/>
                    </a:lnL>
                    <a:lnR w="12700" cap="flat" cmpd="sng" algn="ctr">
                      <a:solidFill>
                        <a:schemeClr val="bg1"/>
                      </a:solidFill>
                      <a:prstDash val="solid"/>
                      <a:round/>
                      <a:headEnd type="none" w="med" len="med"/>
                      <a:tailEnd type="none" w="med" len="med"/>
                    </a:lnR>
                    <a:lnT w="6350" cap="flat" cmpd="sng" algn="ctr">
                      <a:noFill/>
                      <a:prstDash val="solid"/>
                      <a:miter lim="800000"/>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34EA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t>傳統建築物料 </a:t>
                      </a:r>
                      <a:r>
                        <a:rPr lang="en-US" altLang="zh-HK" sz="2000" b="1" dirty="0"/>
                        <a:t>(</a:t>
                      </a:r>
                      <a:r>
                        <a:rPr lang="zh-HK" altLang="en-US" sz="2000" b="1" dirty="0"/>
                        <a:t>如碎石、河沙</a:t>
                      </a:r>
                      <a:r>
                        <a:rPr lang="en-US" altLang="zh-HK" sz="2000" b="1" dirty="0"/>
                        <a:t>)</a:t>
                      </a:r>
                      <a:endParaRPr lang="zh-HK" altLang="en-US" sz="2000" b="1"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miter lim="800000"/>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34EA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t>濾水污泥</a:t>
                      </a:r>
                      <a:endParaRPr lang="zh-HK" altLang="en-US" sz="2000" b="1" dirty="0"/>
                    </a:p>
                  </a:txBody>
                  <a:tcPr anchor="ctr">
                    <a:lnL w="12700" cap="flat" cmpd="sng" algn="ctr">
                      <a:solidFill>
                        <a:schemeClr val="bg1"/>
                      </a:solidFill>
                      <a:prstDash val="solid"/>
                      <a:round/>
                      <a:headEnd type="none" w="med" len="med"/>
                      <a:tailEnd type="none" w="med" len="med"/>
                    </a:lnL>
                    <a:lnR w="6350" cap="flat" cmpd="sng" algn="ctr">
                      <a:noFill/>
                      <a:prstDash val="solid"/>
                      <a:miter lim="800000"/>
                    </a:lnR>
                    <a:lnT w="6350" cap="flat" cmpd="sng" algn="ctr">
                      <a:noFill/>
                      <a:prstDash val="solid"/>
                      <a:miter lim="800000"/>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34EA1"/>
                    </a:solidFill>
                  </a:tcPr>
                </a:tc>
                <a:extLst>
                  <a:ext uri="{0D108BD9-81ED-4DB2-BD59-A6C34878D82A}">
                    <a16:rowId xmlns:a16="http://schemas.microsoft.com/office/drawing/2014/main" val="3371076921"/>
                  </a:ext>
                </a:extLst>
              </a:tr>
              <a:tr h="1070184">
                <a:tc>
                  <a:txBody>
                    <a:bodyPr/>
                    <a:lstStyle/>
                    <a:p>
                      <a:pPr algn="l"/>
                      <a:r>
                        <a:rPr lang="zh-HK" altLang="en-US" sz="1800" b="1" dirty="0">
                          <a:solidFill>
                            <a:srgbClr val="034EA1"/>
                          </a:solidFill>
                        </a:rPr>
                        <a:t>來源</a:t>
                      </a:r>
                    </a:p>
                  </a:txBody>
                  <a:tcPr anchor="ctr">
                    <a:lnL w="6350" cap="flat" cmpd="sng" algn="ctr">
                      <a:noFill/>
                      <a:prstDash val="solid"/>
                      <a:miter lim="800000"/>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marL="180975" indent="-180975" algn="l">
                        <a:buFont typeface="Arial" panose="020B0604020202020204" pitchFamily="34" charset="0"/>
                        <a:buChar char="•"/>
                      </a:pPr>
                      <a:r>
                        <a:rPr lang="zh-TW" altLang="en-US" sz="1800" dirty="0"/>
                        <a:t>天然資源</a:t>
                      </a:r>
                      <a:endParaRPr lang="en-US" altLang="zh-TW" sz="1800" dirty="0"/>
                    </a:p>
                    <a:p>
                      <a:pPr marL="180975" indent="-180975" algn="l">
                        <a:buFont typeface="Arial" panose="020B0604020202020204" pitchFamily="34" charset="0"/>
                        <a:buChar char="•"/>
                      </a:pPr>
                      <a:r>
                        <a:rPr lang="zh-TW" altLang="en-US" sz="1800" dirty="0"/>
                        <a:t>人造加工（以火成岩、沉積岩、變質岩為原料）</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marL="180975" indent="-180975" algn="l">
                        <a:buFont typeface="Arial" panose="020B0604020202020204" pitchFamily="34" charset="0"/>
                        <a:buChar char="•"/>
                      </a:pPr>
                      <a:r>
                        <a:rPr lang="zh-TW" altLang="en-US" sz="1800" dirty="0"/>
                        <a:t>濾水過程的副產品</a:t>
                      </a:r>
                    </a:p>
                  </a:txBody>
                  <a:tcPr anchor="ctr">
                    <a:lnL w="12700" cap="flat" cmpd="sng" algn="ctr">
                      <a:solidFill>
                        <a:schemeClr val="bg1"/>
                      </a:solidFill>
                      <a:prstDash val="solid"/>
                      <a:round/>
                      <a:headEnd type="none" w="med" len="med"/>
                      <a:tailEnd type="none" w="med" len="med"/>
                    </a:lnL>
                    <a:lnR w="6350" cap="flat" cmpd="sng" algn="ctr">
                      <a:noFill/>
                      <a:prstDash val="solid"/>
                      <a:miter lim="800000"/>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1989679443"/>
                  </a:ext>
                </a:extLst>
              </a:tr>
              <a:tr h="1323497">
                <a:tc>
                  <a:txBody>
                    <a:bodyPr/>
                    <a:lstStyle/>
                    <a:p>
                      <a:pPr algn="l"/>
                      <a:r>
                        <a:rPr lang="zh-HK" altLang="en-US" sz="1800" b="1" kern="1200" dirty="0">
                          <a:solidFill>
                            <a:srgbClr val="034EA1"/>
                          </a:solidFill>
                          <a:effectLst/>
                        </a:rPr>
                        <a:t>物理 </a:t>
                      </a:r>
                      <a:r>
                        <a:rPr lang="en-US" altLang="zh-TW" sz="1800" b="1" kern="1200" dirty="0">
                          <a:solidFill>
                            <a:srgbClr val="034EA1"/>
                          </a:solidFill>
                          <a:effectLst/>
                        </a:rPr>
                        <a:t>/ </a:t>
                      </a:r>
                    </a:p>
                    <a:p>
                      <a:pPr algn="l"/>
                      <a:r>
                        <a:rPr lang="zh-CN" altLang="en-US" sz="1800" b="1" kern="1200" dirty="0">
                          <a:solidFill>
                            <a:srgbClr val="034EA1"/>
                          </a:solidFill>
                          <a:effectLst/>
                        </a:rPr>
                        <a:t>化學特性</a:t>
                      </a:r>
                      <a:endParaRPr lang="zh-HK" altLang="en-US" sz="1800" b="1" dirty="0">
                        <a:solidFill>
                          <a:srgbClr val="034EA1"/>
                        </a:solidFill>
                      </a:endParaRPr>
                    </a:p>
                  </a:txBody>
                  <a:tcPr anchor="ctr">
                    <a:lnL w="6350" cap="flat" cmpd="sng" algn="ctr">
                      <a:noFill/>
                      <a:prstDash val="solid"/>
                      <a:miter lim="800000"/>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p>
                      <a:pPr marL="180975" marR="0" lvl="0" indent="-18097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800" kern="1200" dirty="0">
                          <a:effectLst/>
                        </a:rPr>
                        <a:t>含有大量矽、鋁、鐵、</a:t>
                      </a:r>
                      <a:r>
                        <a:rPr lang="zh-CN" altLang="en-US" sz="1800" kern="1200" dirty="0">
                          <a:effectLst/>
                        </a:rPr>
                        <a:t>鎂</a:t>
                      </a:r>
                      <a:r>
                        <a:rPr lang="zh-TW" altLang="en-US" sz="1800" kern="1200" dirty="0">
                          <a:effectLst/>
                        </a:rPr>
                        <a:t>等氧化物</a:t>
                      </a:r>
                      <a:endParaRPr lang="en-US" altLang="zh-TW" sz="1800" kern="1200" dirty="0">
                        <a:effectLst/>
                      </a:endParaRPr>
                    </a:p>
                    <a:p>
                      <a:pPr marL="180975" marR="0" lvl="0" indent="-18097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800" dirty="0"/>
                        <a:t>無</a:t>
                      </a:r>
                      <a:r>
                        <a:rPr lang="zh-TW" altLang="en-US" sz="1800" dirty="0"/>
                        <a:t>氣味</a:t>
                      </a:r>
                      <a:r>
                        <a:rPr lang="zh-CN" altLang="en-US" sz="1800" dirty="0"/>
                        <a:t>，</a:t>
                      </a:r>
                      <a:r>
                        <a:rPr lang="zh-TW" altLang="en-US" sz="1800" dirty="0"/>
                        <a:t>安全</a:t>
                      </a:r>
                      <a:endParaRPr lang="en-US" altLang="zh-TW" sz="1800" dirty="0"/>
                    </a:p>
                    <a:p>
                      <a:pPr marL="180975" indent="-180975" algn="just">
                        <a:buFont typeface="Arial" panose="020B0604020202020204" pitchFamily="34" charset="0"/>
                        <a:buChar char="•"/>
                      </a:pPr>
                      <a:r>
                        <a:rPr lang="zh-HK" altLang="en-US" sz="1800" dirty="0"/>
                        <a:t>固體物質</a:t>
                      </a:r>
                      <a:endParaRPr lang="en-US" altLang="zh-HK" sz="1800" dirty="0"/>
                    </a:p>
                    <a:p>
                      <a:pPr marL="180975" marR="0" lvl="0" indent="-18097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800" dirty="0"/>
                        <a:t>顆粒狀或沙質</a:t>
                      </a:r>
                      <a:endParaRPr lang="en-US" altLang="zh-TW" sz="18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p>
                      <a:pPr marL="180975" indent="-180975" algn="just">
                        <a:buFont typeface="Arial" panose="020B0604020202020204" pitchFamily="34" charset="0"/>
                        <a:buChar char="•"/>
                      </a:pPr>
                      <a:r>
                        <a:rPr lang="zh-TW" altLang="en-US" sz="1800" kern="1200" dirty="0">
                          <a:effectLst/>
                        </a:rPr>
                        <a:t>含有大量矽、鋁、鐵、鈣等氧化物</a:t>
                      </a:r>
                      <a:endParaRPr lang="en-US" altLang="zh-TW" sz="1800" kern="1200" dirty="0">
                        <a:effectLst/>
                      </a:endParaRPr>
                    </a:p>
                    <a:p>
                      <a:pPr marL="180975" indent="-180975" algn="just">
                        <a:buFont typeface="Arial" panose="020B0604020202020204" pitchFamily="34" charset="0"/>
                        <a:buChar char="•"/>
                      </a:pPr>
                      <a:r>
                        <a:rPr lang="zh-TW" altLang="en-US" sz="1800" dirty="0"/>
                        <a:t>氣味較不強烈，較乾淨和安全</a:t>
                      </a:r>
                      <a:endParaRPr lang="en-US" altLang="zh-TW" sz="1800" dirty="0"/>
                    </a:p>
                    <a:p>
                      <a:pPr marL="180975" marR="0" lvl="0" indent="-180975"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HK" altLang="en-US" sz="1800" dirty="0"/>
                        <a:t>固體物質</a:t>
                      </a:r>
                      <a:endParaRPr lang="en-US" altLang="zh-HK" sz="1800" dirty="0"/>
                    </a:p>
                    <a:p>
                      <a:pPr marL="180975" indent="-180975" algn="just">
                        <a:buFont typeface="Arial" panose="020B0604020202020204" pitchFamily="34" charset="0"/>
                        <a:buChar char="•"/>
                      </a:pPr>
                      <a:r>
                        <a:rPr lang="zh-TW" altLang="en-US" sz="1800" dirty="0"/>
                        <a:t>顆粒狀或沙質</a:t>
                      </a:r>
                      <a:endParaRPr lang="en-US" altLang="zh-TW" sz="1800" dirty="0"/>
                    </a:p>
                  </a:txBody>
                  <a:tcPr anchor="ctr">
                    <a:lnL w="12700" cap="flat" cmpd="sng" algn="ctr">
                      <a:solidFill>
                        <a:schemeClr val="bg1"/>
                      </a:solidFill>
                      <a:prstDash val="solid"/>
                      <a:round/>
                      <a:headEnd type="none" w="med" len="med"/>
                      <a:tailEnd type="none" w="med" len="med"/>
                    </a:lnL>
                    <a:lnR w="6350" cap="flat" cmpd="sng" algn="ctr">
                      <a:noFill/>
                      <a:prstDash val="solid"/>
                      <a:miter lim="800000"/>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extLst>
                  <a:ext uri="{0D108BD9-81ED-4DB2-BD59-A6C34878D82A}">
                    <a16:rowId xmlns:a16="http://schemas.microsoft.com/office/drawing/2014/main" val="533573818"/>
                  </a:ext>
                </a:extLst>
              </a:tr>
              <a:tr h="1995574">
                <a:tc>
                  <a:txBody>
                    <a:bodyPr/>
                    <a:lstStyle/>
                    <a:p>
                      <a:pPr algn="l"/>
                      <a:r>
                        <a:rPr lang="zh-HK" altLang="en-US" sz="1800" b="1" dirty="0">
                          <a:solidFill>
                            <a:srgbClr val="034EA1"/>
                          </a:solidFill>
                        </a:rPr>
                        <a:t>參考照片</a:t>
                      </a:r>
                    </a:p>
                  </a:txBody>
                  <a:tcPr anchor="ctr">
                    <a:lnL w="6350" cap="flat" cmpd="sng" algn="ctr">
                      <a:noFill/>
                      <a:prstDash val="solid"/>
                      <a:miter lim="800000"/>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EAEFF7"/>
                    </a:solidFill>
                  </a:tcPr>
                </a:tc>
                <a:tc>
                  <a:txBody>
                    <a:bodyPr/>
                    <a:lstStyle/>
                    <a:p>
                      <a:pPr marL="0" indent="0" algn="just">
                        <a:buFont typeface="Arial" panose="020B0604020202020204" pitchFamily="34" charset="0"/>
                        <a:buNone/>
                      </a:pPr>
                      <a:endParaRPr lang="en-US" altLang="zh-HK" sz="2000" dirty="0"/>
                    </a:p>
                    <a:p>
                      <a:pPr marL="342900" indent="-342900" algn="just">
                        <a:buFont typeface="Arial" panose="020B0604020202020204" pitchFamily="34" charset="0"/>
                        <a:buChar char="•"/>
                      </a:pPr>
                      <a:endParaRPr lang="en-US" altLang="zh-HK" sz="2000" dirty="0"/>
                    </a:p>
                    <a:p>
                      <a:pPr marL="342900" indent="-342900" algn="just">
                        <a:buFont typeface="Arial" panose="020B0604020202020204" pitchFamily="34" charset="0"/>
                        <a:buChar char="•"/>
                      </a:pPr>
                      <a:endParaRPr lang="en-US" altLang="zh-HK" sz="2000" dirty="0"/>
                    </a:p>
                    <a:p>
                      <a:pPr marL="342900" indent="-342900" algn="just">
                        <a:buFont typeface="Arial" panose="020B0604020202020204" pitchFamily="34" charset="0"/>
                        <a:buChar char="•"/>
                      </a:pPr>
                      <a:endParaRPr lang="en-US" altLang="zh-HK" sz="2000" dirty="0"/>
                    </a:p>
                    <a:p>
                      <a:pPr marL="342900" indent="-342900" algn="just">
                        <a:buFont typeface="Arial" panose="020B0604020202020204" pitchFamily="34" charset="0"/>
                        <a:buChar char="•"/>
                      </a:pPr>
                      <a:endParaRPr lang="en-US" altLang="zh-HK" sz="2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EAEFF7"/>
                    </a:solidFill>
                  </a:tcPr>
                </a:tc>
                <a:tc>
                  <a:txBody>
                    <a:bodyPr/>
                    <a:lstStyle/>
                    <a:p>
                      <a:pPr marL="0" indent="0" algn="just">
                        <a:buFont typeface="Arial" panose="020B0604020202020204" pitchFamily="34" charset="0"/>
                        <a:buNone/>
                      </a:pPr>
                      <a:endParaRPr lang="en-US" altLang="zh-HK" sz="2000" dirty="0"/>
                    </a:p>
                    <a:p>
                      <a:pPr marL="0" indent="0" algn="just">
                        <a:buFont typeface="Arial" panose="020B0604020202020204" pitchFamily="34" charset="0"/>
                        <a:buNone/>
                      </a:pPr>
                      <a:endParaRPr lang="en-US" altLang="zh-HK" sz="2000" dirty="0"/>
                    </a:p>
                    <a:p>
                      <a:pPr marL="0" indent="0" algn="just">
                        <a:buFont typeface="Arial" panose="020B0604020202020204" pitchFamily="34" charset="0"/>
                        <a:buNone/>
                      </a:pPr>
                      <a:endParaRPr lang="en-US" altLang="zh-HK" sz="2000" dirty="0"/>
                    </a:p>
                    <a:p>
                      <a:pPr marL="0" indent="0" algn="just">
                        <a:buFont typeface="Arial" panose="020B0604020202020204" pitchFamily="34" charset="0"/>
                        <a:buNone/>
                      </a:pPr>
                      <a:endParaRPr lang="zh-HK" altLang="en-US" sz="2000" dirty="0"/>
                    </a:p>
                  </a:txBody>
                  <a:tcPr>
                    <a:lnL w="12700" cap="flat" cmpd="sng" algn="ctr">
                      <a:solidFill>
                        <a:schemeClr val="bg1"/>
                      </a:solidFill>
                      <a:prstDash val="solid"/>
                      <a:round/>
                      <a:headEnd type="none" w="med" len="med"/>
                      <a:tailEnd type="none" w="med" len="med"/>
                    </a:lnL>
                    <a:lnR w="6350" cap="flat" cmpd="sng" algn="ctr">
                      <a:noFill/>
                      <a:prstDash val="solid"/>
                      <a:miter lim="800000"/>
                    </a:lnR>
                    <a:lnT w="12700"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2439274420"/>
                  </a:ext>
                </a:extLst>
              </a:tr>
            </a:tbl>
          </a:graphicData>
        </a:graphic>
      </p:graphicFrame>
      <p:pic>
        <p:nvPicPr>
          <p:cNvPr id="18" name="Picture 2">
            <a:extLst>
              <a:ext uri="{FF2B5EF4-FFF2-40B4-BE49-F238E27FC236}">
                <a16:creationId xmlns:a16="http://schemas.microsoft.com/office/drawing/2014/main" id="{0E202BBA-DFC3-F72B-3726-8586517403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1750" y="4807566"/>
            <a:ext cx="3552006" cy="159468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7DF85BC-7E88-6FA9-549A-AD3CC1B001D5}"/>
              </a:ext>
            </a:extLst>
          </p:cNvPr>
          <p:cNvPicPr>
            <a:picLocks noChangeAspect="1"/>
          </p:cNvPicPr>
          <p:nvPr/>
        </p:nvPicPr>
        <p:blipFill>
          <a:blip r:embed="rId4"/>
          <a:stretch>
            <a:fillRect/>
          </a:stretch>
        </p:blipFill>
        <p:spPr>
          <a:xfrm>
            <a:off x="7745564" y="4841432"/>
            <a:ext cx="3476415" cy="1594686"/>
          </a:xfrm>
          <a:prstGeom prst="rect">
            <a:avLst/>
          </a:prstGeom>
        </p:spPr>
      </p:pic>
    </p:spTree>
    <p:extLst>
      <p:ext uri="{BB962C8B-B14F-4D97-AF65-F5344CB8AC3E}">
        <p14:creationId xmlns:p14="http://schemas.microsoft.com/office/powerpoint/2010/main" val="2607599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濾水污泥升級再造的例子</a:t>
            </a:r>
          </a:p>
        </p:txBody>
      </p:sp>
      <p:grpSp>
        <p:nvGrpSpPr>
          <p:cNvPr id="24" name="群組 23"/>
          <p:cNvGrpSpPr/>
          <p:nvPr/>
        </p:nvGrpSpPr>
        <p:grpSpPr>
          <a:xfrm>
            <a:off x="6011842" y="3790878"/>
            <a:ext cx="4525529" cy="2376163"/>
            <a:chOff x="6011842" y="4022232"/>
            <a:chExt cx="4525529" cy="2376163"/>
          </a:xfrm>
        </p:grpSpPr>
        <p:sp>
          <p:nvSpPr>
            <p:cNvPr id="9" name="文字方塊 8">
              <a:extLst>
                <a:ext uri="{FF2B5EF4-FFF2-40B4-BE49-F238E27FC236}">
                  <a16:creationId xmlns:a16="http://schemas.microsoft.com/office/drawing/2014/main" id="{43A553AB-FA0D-2EC2-E0ED-0BF958CFAD3E}"/>
                </a:ext>
              </a:extLst>
            </p:cNvPr>
            <p:cNvSpPr txBox="1"/>
            <p:nvPr/>
          </p:nvSpPr>
          <p:spPr>
            <a:xfrm>
              <a:off x="9549804" y="5998285"/>
              <a:ext cx="987567" cy="400110"/>
            </a:xfrm>
            <a:prstGeom prst="rect">
              <a:avLst/>
            </a:prstGeom>
            <a:noFill/>
          </p:spPr>
          <p:txBody>
            <a:bodyPr wrap="square">
              <a:spAutoFit/>
            </a:bodyPr>
            <a:lstStyle/>
            <a:p>
              <a:r>
                <a:rPr lang="zh-TW" altLang="en-US" sz="2000" b="1" dirty="0">
                  <a:solidFill>
                    <a:srgbClr val="034EA1"/>
                  </a:solidFill>
                  <a:effectLst/>
                  <a:latin typeface="微軟正黑體" panose="020B0604030504040204" pitchFamily="34" charset="-120"/>
                  <a:ea typeface="微軟正黑體" panose="020B0604030504040204" pitchFamily="34" charset="-120"/>
                  <a:cs typeface="Times New Roman" panose="02020603050405020304" pitchFamily="18" charset="0"/>
                </a:rPr>
                <a:t>磁石棋</a:t>
              </a:r>
              <a:endParaRPr lang="zh-HK" altLang="en-US" sz="2000" b="1" dirty="0">
                <a:solidFill>
                  <a:srgbClr val="034EA1"/>
                </a:solidFill>
                <a:latin typeface="微軟正黑體" panose="020B0604030504040204" pitchFamily="34" charset="-120"/>
                <a:ea typeface="微軟正黑體" panose="020B0604030504040204" pitchFamily="34" charset="-120"/>
              </a:endParaRPr>
            </a:p>
          </p:txBody>
        </p:sp>
        <p:pic>
          <p:nvPicPr>
            <p:cNvPr id="7" name="圖片 6" descr="一張含有 靜物攝影, 黑與白, 室內, 單色 的圖片&#10;&#10;自動產生的描述">
              <a:extLst>
                <a:ext uri="{FF2B5EF4-FFF2-40B4-BE49-F238E27FC236}">
                  <a16:creationId xmlns:a16="http://schemas.microsoft.com/office/drawing/2014/main" id="{29577AAB-2CA8-B753-36D8-3DDD819E1D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1842" y="4022232"/>
              <a:ext cx="3537963" cy="2361944"/>
            </a:xfrm>
            <a:prstGeom prst="rect">
              <a:avLst/>
            </a:prstGeom>
          </p:spPr>
        </p:pic>
      </p:grpSp>
      <p:grpSp>
        <p:nvGrpSpPr>
          <p:cNvPr id="15" name="群組 14"/>
          <p:cNvGrpSpPr/>
          <p:nvPr/>
        </p:nvGrpSpPr>
        <p:grpSpPr>
          <a:xfrm>
            <a:off x="1305466" y="2279448"/>
            <a:ext cx="4577029" cy="2780665"/>
            <a:chOff x="1305466" y="2510802"/>
            <a:chExt cx="4577029" cy="2780665"/>
          </a:xfrm>
        </p:grpSpPr>
        <p:sp>
          <p:nvSpPr>
            <p:cNvPr id="6" name="文字方塊 5">
              <a:extLst>
                <a:ext uri="{FF2B5EF4-FFF2-40B4-BE49-F238E27FC236}">
                  <a16:creationId xmlns:a16="http://schemas.microsoft.com/office/drawing/2014/main" id="{885D3651-1F37-D490-C746-A039607104B9}"/>
                </a:ext>
              </a:extLst>
            </p:cNvPr>
            <p:cNvSpPr txBox="1"/>
            <p:nvPr/>
          </p:nvSpPr>
          <p:spPr>
            <a:xfrm>
              <a:off x="1305466" y="2510802"/>
              <a:ext cx="2020609" cy="400110"/>
            </a:xfrm>
            <a:prstGeom prst="rect">
              <a:avLst/>
            </a:prstGeom>
            <a:noFill/>
          </p:spPr>
          <p:txBody>
            <a:bodyPr wrap="square">
              <a:spAutoFit/>
            </a:bodyPr>
            <a:lstStyle/>
            <a:p>
              <a:r>
                <a:rPr lang="zh-TW" altLang="zh-HK" sz="2000" b="1" dirty="0">
                  <a:solidFill>
                    <a:srgbClr val="034EA1"/>
                  </a:solidFill>
                  <a:effectLst/>
                  <a:latin typeface="微軟正黑體" panose="020B0604030504040204" pitchFamily="34" charset="-120"/>
                  <a:ea typeface="微軟正黑體" panose="020B0604030504040204" pitchFamily="34" charset="-120"/>
                  <a:cs typeface="Times New Roman" panose="02020603050405020304" pitchFamily="18" charset="0"/>
                </a:rPr>
                <a:t>杯墊</a:t>
              </a:r>
              <a:endParaRPr lang="zh-HK" altLang="en-US" sz="2000" b="1" dirty="0">
                <a:solidFill>
                  <a:srgbClr val="034EA1"/>
                </a:solidFill>
                <a:latin typeface="微軟正黑體" panose="020B0604030504040204" pitchFamily="34" charset="-120"/>
                <a:ea typeface="微軟正黑體" panose="020B0604030504040204" pitchFamily="34" charset="-120"/>
              </a:endParaRPr>
            </a:p>
          </p:txBody>
        </p:sp>
        <p:pic>
          <p:nvPicPr>
            <p:cNvPr id="8" name="Picture 47" descr="A picture containing indoor&#10;&#10;Description automatically generated">
              <a:extLst>
                <a:ext uri="{FF2B5EF4-FFF2-40B4-BE49-F238E27FC236}">
                  <a16:creationId xmlns:a16="http://schemas.microsoft.com/office/drawing/2014/main" id="{403246FC-7BCD-0DE1-BD72-6AB7852630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417880" y="2898081"/>
              <a:ext cx="4464615" cy="2393386"/>
            </a:xfrm>
            <a:prstGeom prst="rect">
              <a:avLst/>
            </a:prstGeom>
          </p:spPr>
        </p:pic>
      </p:grpSp>
      <p:grpSp>
        <p:nvGrpSpPr>
          <p:cNvPr id="17" name="群組 16"/>
          <p:cNvGrpSpPr/>
          <p:nvPr/>
        </p:nvGrpSpPr>
        <p:grpSpPr>
          <a:xfrm>
            <a:off x="6011843" y="2116173"/>
            <a:ext cx="4762448" cy="1628614"/>
            <a:chOff x="6011843" y="2019993"/>
            <a:chExt cx="4762448" cy="1628614"/>
          </a:xfrm>
        </p:grpSpPr>
        <p:sp>
          <p:nvSpPr>
            <p:cNvPr id="10" name="文字方塊 9">
              <a:extLst>
                <a:ext uri="{FF2B5EF4-FFF2-40B4-BE49-F238E27FC236}">
                  <a16:creationId xmlns:a16="http://schemas.microsoft.com/office/drawing/2014/main" id="{13448D6D-FEA1-AE61-94D5-2092EEF921AA}"/>
                </a:ext>
              </a:extLst>
            </p:cNvPr>
            <p:cNvSpPr txBox="1"/>
            <p:nvPr/>
          </p:nvSpPr>
          <p:spPr>
            <a:xfrm>
              <a:off x="9549804" y="3248497"/>
              <a:ext cx="1224487" cy="400110"/>
            </a:xfrm>
            <a:prstGeom prst="rect">
              <a:avLst/>
            </a:prstGeom>
            <a:noFill/>
          </p:spPr>
          <p:txBody>
            <a:bodyPr wrap="square">
              <a:spAutoFit/>
            </a:bodyPr>
            <a:lstStyle/>
            <a:p>
              <a:r>
                <a:rPr lang="zh-TW" altLang="en-US" sz="2000" b="1" dirty="0">
                  <a:solidFill>
                    <a:srgbClr val="034EA1"/>
                  </a:solidFill>
                  <a:effectLst/>
                  <a:latin typeface="微軟正黑體" panose="020B0604030504040204" pitchFamily="34" charset="-120"/>
                  <a:ea typeface="微軟正黑體" panose="020B0604030504040204" pitchFamily="34" charset="-120"/>
                  <a:cs typeface="Times New Roman" panose="02020603050405020304" pitchFamily="18" charset="0"/>
                </a:rPr>
                <a:t>混凝土磚</a:t>
              </a:r>
              <a:endParaRPr lang="zh-HK" altLang="en-US" sz="2000" b="1" dirty="0">
                <a:solidFill>
                  <a:srgbClr val="034EA1"/>
                </a:solidFill>
                <a:latin typeface="微軟正黑體" panose="020B0604030504040204" pitchFamily="34" charset="-120"/>
                <a:ea typeface="微軟正黑體" panose="020B0604030504040204" pitchFamily="34" charset="-120"/>
              </a:endParaRPr>
            </a:p>
          </p:txBody>
        </p:sp>
        <p:pic>
          <p:nvPicPr>
            <p:cNvPr id="12" name="圖片 11"/>
            <p:cNvPicPr>
              <a:picLocks noChangeAspect="1"/>
            </p:cNvPicPr>
            <p:nvPr/>
          </p:nvPicPr>
          <p:blipFill rotWithShape="1">
            <a:blip r:embed="rId4" cstate="print">
              <a:extLst>
                <a:ext uri="{28A0092B-C50C-407E-A947-70E740481C1C}">
                  <a14:useLocalDpi xmlns:a14="http://schemas.microsoft.com/office/drawing/2010/main" val="0"/>
                </a:ext>
              </a:extLst>
            </a:blip>
            <a:srcRect b="17971"/>
            <a:stretch/>
          </p:blipFill>
          <p:spPr>
            <a:xfrm>
              <a:off x="6011843" y="2019993"/>
              <a:ext cx="3537962" cy="1538455"/>
            </a:xfrm>
            <a:prstGeom prst="rect">
              <a:avLst/>
            </a:prstGeom>
          </p:spPr>
        </p:pic>
      </p:grpSp>
    </p:spTree>
    <p:extLst>
      <p:ext uri="{BB962C8B-B14F-4D97-AF65-F5344CB8AC3E}">
        <p14:creationId xmlns:p14="http://schemas.microsoft.com/office/powerpoint/2010/main" val="3157727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設計循環的概念</a:t>
            </a:r>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0547" y="1756229"/>
            <a:ext cx="8150908" cy="4796972"/>
          </a:xfrm>
          <a:prstGeom prst="rect">
            <a:avLst/>
          </a:prstGeom>
        </p:spPr>
      </p:pic>
    </p:spTree>
    <p:extLst>
      <p:ext uri="{BB962C8B-B14F-4D97-AF65-F5344CB8AC3E}">
        <p14:creationId xmlns:p14="http://schemas.microsoft.com/office/powerpoint/2010/main" val="1398223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12">
            <a:extLst>
              <a:ext uri="{FF2B5EF4-FFF2-40B4-BE49-F238E27FC236}">
                <a16:creationId xmlns:a16="http://schemas.microsoft.com/office/drawing/2014/main" id="{67CB867B-AB7C-32D2-0BCA-1D536BC95157}"/>
              </a:ext>
            </a:extLst>
          </p:cNvPr>
          <p:cNvSpPr>
            <a:spLocks/>
          </p:cNvSpPr>
          <p:nvPr/>
        </p:nvSpPr>
        <p:spPr bwMode="auto">
          <a:xfrm>
            <a:off x="975360" y="3740470"/>
            <a:ext cx="6929121" cy="2489200"/>
          </a:xfrm>
          <a:prstGeom prst="roundRect">
            <a:avLst>
              <a:gd name="adj" fmla="val 3673"/>
            </a:avLst>
          </a:prstGeom>
          <a:solidFill>
            <a:srgbClr val="EAEFF7"/>
          </a:solidFill>
          <a:ln>
            <a:noFill/>
          </a:ln>
        </p:spPr>
        <p:txBody>
          <a:bodyPr lIns="0" tIns="0" rIns="0" bIns="0"/>
          <a:lstStyle/>
          <a:p>
            <a:endParaRPr lang="zh-HK" altLang="en-US"/>
          </a:p>
        </p:txBody>
      </p:sp>
      <p:sp>
        <p:nvSpPr>
          <p:cNvPr id="2" name="標題 1"/>
          <p:cNvSpPr>
            <a:spLocks noGrp="1"/>
          </p:cNvSpPr>
          <p:nvPr>
            <p:ph type="title"/>
          </p:nvPr>
        </p:nvSpPr>
        <p:spPr/>
        <p:txBody>
          <a:bodyPr/>
          <a:lstStyle/>
          <a:p>
            <a:r>
              <a:rPr lang="zh-TW" altLang="en-US" dirty="0"/>
              <a:t>問題</a:t>
            </a:r>
          </a:p>
        </p:txBody>
      </p:sp>
      <p:sp>
        <p:nvSpPr>
          <p:cNvPr id="5" name="內容版面配置區 2">
            <a:extLst>
              <a:ext uri="{FF2B5EF4-FFF2-40B4-BE49-F238E27FC236}">
                <a16:creationId xmlns:a16="http://schemas.microsoft.com/office/drawing/2014/main" id="{5EA958CF-2D33-E308-0019-4BFA79C51978}"/>
              </a:ext>
            </a:extLst>
          </p:cNvPr>
          <p:cNvSpPr txBox="1">
            <a:spLocks/>
          </p:cNvSpPr>
          <p:nvPr/>
        </p:nvSpPr>
        <p:spPr>
          <a:xfrm>
            <a:off x="1047622" y="3216920"/>
            <a:ext cx="7073029" cy="2959363"/>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TW" altLang="en-US" sz="2400" b="1" dirty="0">
                <a:solidFill>
                  <a:srgbClr val="034EA1"/>
                </a:solidFill>
              </a:rPr>
              <a:t>提示：</a:t>
            </a:r>
            <a:endParaRPr lang="en-US" altLang="zh-TW" sz="2400" b="1" dirty="0">
              <a:solidFill>
                <a:srgbClr val="034EA1"/>
              </a:solidFill>
            </a:endParaRPr>
          </a:p>
          <a:p>
            <a:pPr marL="0" indent="0">
              <a:buFont typeface="Arial" panose="020B0604020202020204" pitchFamily="34" charset="0"/>
              <a:buNone/>
            </a:pPr>
            <a:endParaRPr lang="zh-TW" altLang="en-US" sz="600" dirty="0">
              <a:solidFill>
                <a:srgbClr val="034EA1"/>
              </a:solidFill>
            </a:endParaRPr>
          </a:p>
          <a:p>
            <a:r>
              <a:rPr lang="zh-TW" altLang="en-US" sz="2400" dirty="0">
                <a:solidFill>
                  <a:srgbClr val="034EA1"/>
                </a:solidFill>
              </a:rPr>
              <a:t>模具設計</a:t>
            </a:r>
            <a:r>
              <a:rPr lang="zh-TW" altLang="zh-HK" sz="2400" dirty="0">
                <a:solidFill>
                  <a:srgbClr val="034EA1"/>
                </a:solidFill>
              </a:rPr>
              <a:t>（</a:t>
            </a:r>
            <a:r>
              <a:rPr lang="zh-TW" altLang="en-US" sz="2400" dirty="0">
                <a:solidFill>
                  <a:srgbClr val="034EA1"/>
                </a:solidFill>
              </a:rPr>
              <a:t>例如形狀和厚度）</a:t>
            </a:r>
            <a:endParaRPr lang="zh-HK" altLang="en-US" sz="2400" dirty="0">
              <a:solidFill>
                <a:srgbClr val="034EA1"/>
              </a:solidFill>
            </a:endParaRPr>
          </a:p>
          <a:p>
            <a:r>
              <a:rPr lang="zh-TW" altLang="en-US" sz="2400" dirty="0">
                <a:solidFill>
                  <a:srgbClr val="034EA1"/>
                </a:solidFill>
              </a:rPr>
              <a:t>物料比例</a:t>
            </a:r>
            <a:endParaRPr lang="en-US" altLang="zh-TW" sz="2400" dirty="0">
              <a:solidFill>
                <a:srgbClr val="034EA1"/>
              </a:solidFill>
            </a:endParaRPr>
          </a:p>
          <a:p>
            <a:r>
              <a:rPr lang="zh-TW" altLang="en-US" sz="2400" dirty="0">
                <a:solidFill>
                  <a:srgbClr val="034EA1"/>
                </a:solidFill>
              </a:rPr>
              <a:t>額外處理方法</a:t>
            </a:r>
            <a:r>
              <a:rPr lang="zh-TW" altLang="zh-HK" sz="2400" dirty="0">
                <a:solidFill>
                  <a:srgbClr val="034EA1"/>
                </a:solidFill>
              </a:rPr>
              <a:t>（</a:t>
            </a:r>
            <a:r>
              <a:rPr lang="zh-TW" altLang="en-US" sz="2400" dirty="0">
                <a:solidFill>
                  <a:srgbClr val="034EA1"/>
                </a:solidFill>
              </a:rPr>
              <a:t>例如</a:t>
            </a:r>
            <a:r>
              <a:rPr lang="zh-TW" altLang="zh-HK" sz="2400" dirty="0">
                <a:solidFill>
                  <a:srgbClr val="034EA1"/>
                </a:solidFill>
              </a:rPr>
              <a:t>將水泥製成品浸沒於水中）</a:t>
            </a:r>
            <a:endParaRPr lang="en-US" altLang="zh-TW" sz="2400" dirty="0">
              <a:solidFill>
                <a:srgbClr val="034EA1"/>
              </a:solidFill>
            </a:endParaRPr>
          </a:p>
          <a:p>
            <a:r>
              <a:rPr lang="zh-TW" altLang="en-US" sz="2400" dirty="0">
                <a:solidFill>
                  <a:srgbClr val="034EA1"/>
                </a:solidFill>
              </a:rPr>
              <a:t>風乾時間</a:t>
            </a:r>
          </a:p>
          <a:p>
            <a:r>
              <a:rPr lang="zh-TW" altLang="en-US" sz="2400" dirty="0">
                <a:solidFill>
                  <a:srgbClr val="034EA1"/>
                </a:solidFill>
              </a:rPr>
              <a:t>使用不同粒徑的濾水污泥</a:t>
            </a:r>
            <a:endParaRPr lang="en-US" altLang="zh-TW" sz="2400" dirty="0">
              <a:solidFill>
                <a:srgbClr val="034EA1"/>
              </a:solidFill>
            </a:endParaRPr>
          </a:p>
        </p:txBody>
      </p:sp>
      <p:grpSp>
        <p:nvGrpSpPr>
          <p:cNvPr id="15" name="群組 14"/>
          <p:cNvGrpSpPr/>
          <p:nvPr/>
        </p:nvGrpSpPr>
        <p:grpSpPr>
          <a:xfrm>
            <a:off x="400091" y="1851160"/>
            <a:ext cx="9167808" cy="847700"/>
            <a:chOff x="131576" y="1622169"/>
            <a:chExt cx="9167808" cy="847700"/>
          </a:xfrm>
        </p:grpSpPr>
        <p:sp>
          <p:nvSpPr>
            <p:cNvPr id="9" name="圓角矩形 8"/>
            <p:cNvSpPr/>
            <p:nvPr/>
          </p:nvSpPr>
          <p:spPr>
            <a:xfrm>
              <a:off x="131576" y="1657274"/>
              <a:ext cx="9167808" cy="812595"/>
            </a:xfrm>
            <a:prstGeom prst="roundRect">
              <a:avLst>
                <a:gd name="adj" fmla="val 50000"/>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dirty="0">
                <a:latin typeface="微軟正黑體" panose="020B0604030504040204" pitchFamily="34" charset="-120"/>
                <a:ea typeface="微軟正黑體" panose="020B0604030504040204" pitchFamily="34" charset="-120"/>
              </a:endParaRPr>
            </a:p>
          </p:txBody>
        </p:sp>
        <p:sp>
          <p:nvSpPr>
            <p:cNvPr id="11" name="矩形 10"/>
            <p:cNvSpPr/>
            <p:nvPr/>
          </p:nvSpPr>
          <p:spPr>
            <a:xfrm>
              <a:off x="779107" y="1815743"/>
              <a:ext cx="8430207" cy="477054"/>
            </a:xfrm>
            <a:prstGeom prst="rect">
              <a:avLst/>
            </a:prstGeom>
          </p:spPr>
          <p:txBody>
            <a:bodyPr wrap="square">
              <a:spAutoFit/>
            </a:bodyPr>
            <a:lstStyle/>
            <a:p>
              <a:pPr lvl="0">
                <a:defRPr/>
              </a:pPr>
              <a:r>
                <a:rPr lang="zh-TW" altLang="en-US" sz="2500" b="1" spc="85" dirty="0">
                  <a:solidFill>
                    <a:srgbClr val="034EA1"/>
                  </a:solidFill>
                  <a:latin typeface="微軟正黑體" panose="020B0604030504040204" pitchFamily="34" charset="-120"/>
                  <a:ea typeface="微軟正黑體" panose="020B0604030504040204" pitchFamily="34" charset="-120"/>
                  <a:cs typeface="Microsoft JhengHei"/>
                </a:rPr>
                <a:t>如何以濾水污泥製作一個堅硬和具吸水效能的環保杯墊？</a:t>
              </a:r>
            </a:p>
          </p:txBody>
        </p:sp>
        <p:pic>
          <p:nvPicPr>
            <p:cNvPr id="14" name="圖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989761">
              <a:off x="341885" y="1622169"/>
              <a:ext cx="546785" cy="765499"/>
            </a:xfrm>
            <a:prstGeom prst="rect">
              <a:avLst/>
            </a:prstGeom>
          </p:spPr>
        </p:pic>
      </p:grpSp>
      <p:pic>
        <p:nvPicPr>
          <p:cNvPr id="16" name="圖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3840">
            <a:off x="8768423" y="2916303"/>
            <a:ext cx="2519685" cy="3302831"/>
          </a:xfrm>
          <a:prstGeom prst="rect">
            <a:avLst/>
          </a:prstGeom>
        </p:spPr>
      </p:pic>
    </p:spTree>
    <p:extLst>
      <p:ext uri="{BB962C8B-B14F-4D97-AF65-F5344CB8AC3E}">
        <p14:creationId xmlns:p14="http://schemas.microsoft.com/office/powerpoint/2010/main" val="302296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總結</a:t>
            </a:r>
          </a:p>
        </p:txBody>
      </p:sp>
      <p:sp>
        <p:nvSpPr>
          <p:cNvPr id="5" name="內容版面配置區 2">
            <a:extLst>
              <a:ext uri="{FF2B5EF4-FFF2-40B4-BE49-F238E27FC236}">
                <a16:creationId xmlns:a16="http://schemas.microsoft.com/office/drawing/2014/main" id="{5EA958CF-2D33-E308-0019-4BFA79C51978}"/>
              </a:ext>
            </a:extLst>
          </p:cNvPr>
          <p:cNvSpPr txBox="1">
            <a:spLocks/>
          </p:cNvSpPr>
          <p:nvPr/>
        </p:nvSpPr>
        <p:spPr>
          <a:xfrm>
            <a:off x="619451" y="2524651"/>
            <a:ext cx="7755292" cy="3546974"/>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pPr>
            <a:r>
              <a:rPr lang="zh-TW" altLang="en-US" sz="2600" dirty="0">
                <a:solidFill>
                  <a:srgbClr val="034EA1"/>
                </a:solidFill>
              </a:rPr>
              <a:t>香港</a:t>
            </a:r>
            <a:r>
              <a:rPr lang="zh-TW" altLang="en-US" sz="2600" b="1" dirty="0">
                <a:solidFill>
                  <a:srgbClr val="034EA1"/>
                </a:solidFill>
              </a:rPr>
              <a:t>堆填區逐漸飽和</a:t>
            </a:r>
            <a:r>
              <a:rPr lang="zh-TW" altLang="en-US" sz="2600" dirty="0">
                <a:solidFill>
                  <a:srgbClr val="034EA1"/>
                </a:solidFill>
              </a:rPr>
              <a:t>，將廢物轉化為可再利用的資源是一個環保的做法。</a:t>
            </a:r>
            <a:endParaRPr lang="en-US" altLang="zh-TW" sz="2600" dirty="0">
              <a:solidFill>
                <a:srgbClr val="034EA1"/>
              </a:solidFill>
            </a:endParaRPr>
          </a:p>
          <a:p>
            <a:pPr>
              <a:lnSpc>
                <a:spcPct val="130000"/>
              </a:lnSpc>
            </a:pPr>
            <a:endParaRPr lang="zh-TW" altLang="en-US" sz="800" dirty="0">
              <a:solidFill>
                <a:srgbClr val="034EA1"/>
              </a:solidFill>
            </a:endParaRPr>
          </a:p>
          <a:p>
            <a:pPr>
              <a:lnSpc>
                <a:spcPct val="130000"/>
              </a:lnSpc>
            </a:pPr>
            <a:r>
              <a:rPr lang="zh-TW" altLang="en-US" sz="2600" dirty="0">
                <a:solidFill>
                  <a:srgbClr val="034EA1"/>
                </a:solidFill>
              </a:rPr>
              <a:t>我們可以把濾水污泥</a:t>
            </a:r>
            <a:r>
              <a:rPr lang="zh-TW" altLang="en-US" sz="2600" b="1" dirty="0">
                <a:solidFill>
                  <a:srgbClr val="034EA1"/>
                </a:solidFill>
              </a:rPr>
              <a:t>升級再造</a:t>
            </a:r>
            <a:r>
              <a:rPr lang="zh-TW" altLang="en-US" sz="2600" dirty="0">
                <a:solidFill>
                  <a:srgbClr val="034EA1"/>
                </a:solidFill>
              </a:rPr>
              <a:t>成新的原材料或環保物品，從而減少其棄置量，並</a:t>
            </a:r>
            <a:r>
              <a:rPr lang="zh-TW" altLang="en-US" sz="2600" b="1" dirty="0">
                <a:solidFill>
                  <a:srgbClr val="034EA1"/>
                </a:solidFill>
              </a:rPr>
              <a:t>實現資源循環及零廢堆填</a:t>
            </a:r>
            <a:r>
              <a:rPr lang="zh-TW" altLang="en-US" sz="2600" dirty="0">
                <a:solidFill>
                  <a:srgbClr val="034EA1"/>
                </a:solidFill>
              </a:rPr>
              <a:t>的願景。</a:t>
            </a:r>
          </a:p>
        </p:txBody>
      </p:sp>
      <p:grpSp>
        <p:nvGrpSpPr>
          <p:cNvPr id="17" name="群組 16"/>
          <p:cNvGrpSpPr/>
          <p:nvPr/>
        </p:nvGrpSpPr>
        <p:grpSpPr>
          <a:xfrm>
            <a:off x="9171477" y="2524651"/>
            <a:ext cx="2200466" cy="2655267"/>
            <a:chOff x="5053013" y="4316413"/>
            <a:chExt cx="1804987" cy="2178050"/>
          </a:xfrm>
        </p:grpSpPr>
        <p:sp>
          <p:nvSpPr>
            <p:cNvPr id="18" name="object 2"/>
            <p:cNvSpPr>
              <a:spLocks/>
            </p:cNvSpPr>
            <p:nvPr/>
          </p:nvSpPr>
          <p:spPr bwMode="auto">
            <a:xfrm>
              <a:off x="5540375" y="6302375"/>
              <a:ext cx="969963" cy="192088"/>
            </a:xfrm>
            <a:custGeom>
              <a:avLst/>
              <a:gdLst>
                <a:gd name="T0" fmla="*/ 486173 w 969009"/>
                <a:gd name="T1" fmla="*/ 0 h 191135"/>
                <a:gd name="T2" fmla="*/ 414331 w 969009"/>
                <a:gd name="T3" fmla="*/ 1055 h 191135"/>
                <a:gd name="T4" fmla="*/ 345760 w 969009"/>
                <a:gd name="T5" fmla="*/ 4124 h 191135"/>
                <a:gd name="T6" fmla="*/ 281216 w 969009"/>
                <a:gd name="T7" fmla="*/ 9057 h 191135"/>
                <a:gd name="T8" fmla="*/ 221447 w 969009"/>
                <a:gd name="T9" fmla="*/ 15701 h 191135"/>
                <a:gd name="T10" fmla="*/ 167208 w 969009"/>
                <a:gd name="T11" fmla="*/ 23905 h 191135"/>
                <a:gd name="T12" fmla="*/ 119250 w 969009"/>
                <a:gd name="T13" fmla="*/ 33518 h 191135"/>
                <a:gd name="T14" fmla="*/ 78326 w 969009"/>
                <a:gd name="T15" fmla="*/ 44391 h 191135"/>
                <a:gd name="T16" fmla="*/ 20583 w 969009"/>
                <a:gd name="T17" fmla="*/ 69312 h 191135"/>
                <a:gd name="T18" fmla="*/ 0 w 969009"/>
                <a:gd name="T19" fmla="*/ 97462 h 191135"/>
                <a:gd name="T20" fmla="*/ 5270 w 969009"/>
                <a:gd name="T21" fmla="*/ 111864 h 191135"/>
                <a:gd name="T22" fmla="*/ 45185 w 969009"/>
                <a:gd name="T23" fmla="*/ 138550 h 191135"/>
                <a:gd name="T24" fmla="*/ 119250 w 969009"/>
                <a:gd name="T25" fmla="*/ 161405 h 191135"/>
                <a:gd name="T26" fmla="*/ 167208 w 969009"/>
                <a:gd name="T27" fmla="*/ 171018 h 191135"/>
                <a:gd name="T28" fmla="*/ 221447 w 969009"/>
                <a:gd name="T29" fmla="*/ 179222 h 191135"/>
                <a:gd name="T30" fmla="*/ 281216 w 969009"/>
                <a:gd name="T31" fmla="*/ 185865 h 191135"/>
                <a:gd name="T32" fmla="*/ 345760 w 969009"/>
                <a:gd name="T33" fmla="*/ 190798 h 191135"/>
                <a:gd name="T34" fmla="*/ 414331 w 969009"/>
                <a:gd name="T35" fmla="*/ 193867 h 191135"/>
                <a:gd name="T36" fmla="*/ 486173 w 969009"/>
                <a:gd name="T37" fmla="*/ 194923 h 191135"/>
                <a:gd name="T38" fmla="*/ 558016 w 969009"/>
                <a:gd name="T39" fmla="*/ 193867 h 191135"/>
                <a:gd name="T40" fmla="*/ 626585 w 969009"/>
                <a:gd name="T41" fmla="*/ 190798 h 191135"/>
                <a:gd name="T42" fmla="*/ 691131 w 969009"/>
                <a:gd name="T43" fmla="*/ 185865 h 191135"/>
                <a:gd name="T44" fmla="*/ 750899 w 969009"/>
                <a:gd name="T45" fmla="*/ 179222 h 191135"/>
                <a:gd name="T46" fmla="*/ 805138 w 969009"/>
                <a:gd name="T47" fmla="*/ 171018 h 191135"/>
                <a:gd name="T48" fmla="*/ 853095 w 969009"/>
                <a:gd name="T49" fmla="*/ 161405 h 191135"/>
                <a:gd name="T50" fmla="*/ 894020 w 969009"/>
                <a:gd name="T51" fmla="*/ 150531 h 191135"/>
                <a:gd name="T52" fmla="*/ 951761 w 969009"/>
                <a:gd name="T53" fmla="*/ 125610 h 191135"/>
                <a:gd name="T54" fmla="*/ 972346 w 969009"/>
                <a:gd name="T55" fmla="*/ 97462 h 191135"/>
                <a:gd name="T56" fmla="*/ 967074 w 969009"/>
                <a:gd name="T57" fmla="*/ 83059 h 191135"/>
                <a:gd name="T58" fmla="*/ 927160 w 969009"/>
                <a:gd name="T59" fmla="*/ 56374 h 191135"/>
                <a:gd name="T60" fmla="*/ 853095 w 969009"/>
                <a:gd name="T61" fmla="*/ 33518 h 191135"/>
                <a:gd name="T62" fmla="*/ 805138 w 969009"/>
                <a:gd name="T63" fmla="*/ 23905 h 191135"/>
                <a:gd name="T64" fmla="*/ 750899 w 969009"/>
                <a:gd name="T65" fmla="*/ 15701 h 191135"/>
                <a:gd name="T66" fmla="*/ 691131 w 969009"/>
                <a:gd name="T67" fmla="*/ 9057 h 191135"/>
                <a:gd name="T68" fmla="*/ 626585 w 969009"/>
                <a:gd name="T69" fmla="*/ 4124 h 191135"/>
                <a:gd name="T70" fmla="*/ 558016 w 969009"/>
                <a:gd name="T71" fmla="*/ 1055 h 191135"/>
                <a:gd name="T72" fmla="*/ 486173 w 969009"/>
                <a:gd name="T73" fmla="*/ 0 h 19113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69009" h="191135">
                  <a:moveTo>
                    <a:pt x="484263" y="0"/>
                  </a:moveTo>
                  <a:lnTo>
                    <a:pt x="412703" y="1035"/>
                  </a:lnTo>
                  <a:lnTo>
                    <a:pt x="344402" y="4044"/>
                  </a:lnTo>
                  <a:lnTo>
                    <a:pt x="280111" y="8879"/>
                  </a:lnTo>
                  <a:lnTo>
                    <a:pt x="220577" y="15391"/>
                  </a:lnTo>
                  <a:lnTo>
                    <a:pt x="166552" y="23434"/>
                  </a:lnTo>
                  <a:lnTo>
                    <a:pt x="118782" y="32858"/>
                  </a:lnTo>
                  <a:lnTo>
                    <a:pt x="78018" y="43517"/>
                  </a:lnTo>
                  <a:lnTo>
                    <a:pt x="20503" y="67947"/>
                  </a:lnTo>
                  <a:lnTo>
                    <a:pt x="0" y="95542"/>
                  </a:lnTo>
                  <a:lnTo>
                    <a:pt x="5250" y="109661"/>
                  </a:lnTo>
                  <a:lnTo>
                    <a:pt x="45009" y="135821"/>
                  </a:lnTo>
                  <a:lnTo>
                    <a:pt x="118782" y="158225"/>
                  </a:lnTo>
                  <a:lnTo>
                    <a:pt x="166552" y="167650"/>
                  </a:lnTo>
                  <a:lnTo>
                    <a:pt x="220577" y="175692"/>
                  </a:lnTo>
                  <a:lnTo>
                    <a:pt x="280111" y="182204"/>
                  </a:lnTo>
                  <a:lnTo>
                    <a:pt x="344402" y="187039"/>
                  </a:lnTo>
                  <a:lnTo>
                    <a:pt x="412703" y="190048"/>
                  </a:lnTo>
                  <a:lnTo>
                    <a:pt x="484263" y="191084"/>
                  </a:lnTo>
                  <a:lnTo>
                    <a:pt x="555824" y="190048"/>
                  </a:lnTo>
                  <a:lnTo>
                    <a:pt x="624124" y="187039"/>
                  </a:lnTo>
                  <a:lnTo>
                    <a:pt x="688416" y="182204"/>
                  </a:lnTo>
                  <a:lnTo>
                    <a:pt x="747949" y="175692"/>
                  </a:lnTo>
                  <a:lnTo>
                    <a:pt x="801975" y="167650"/>
                  </a:lnTo>
                  <a:lnTo>
                    <a:pt x="849744" y="158225"/>
                  </a:lnTo>
                  <a:lnTo>
                    <a:pt x="890508" y="147566"/>
                  </a:lnTo>
                  <a:lnTo>
                    <a:pt x="948023" y="123136"/>
                  </a:lnTo>
                  <a:lnTo>
                    <a:pt x="968527" y="95542"/>
                  </a:lnTo>
                  <a:lnTo>
                    <a:pt x="963276" y="81423"/>
                  </a:lnTo>
                  <a:lnTo>
                    <a:pt x="923518" y="55263"/>
                  </a:lnTo>
                  <a:lnTo>
                    <a:pt x="849744" y="32858"/>
                  </a:lnTo>
                  <a:lnTo>
                    <a:pt x="801975" y="23434"/>
                  </a:lnTo>
                  <a:lnTo>
                    <a:pt x="747949" y="15391"/>
                  </a:lnTo>
                  <a:lnTo>
                    <a:pt x="688416" y="8879"/>
                  </a:lnTo>
                  <a:lnTo>
                    <a:pt x="624124" y="4044"/>
                  </a:lnTo>
                  <a:lnTo>
                    <a:pt x="555824" y="1035"/>
                  </a:lnTo>
                  <a:lnTo>
                    <a:pt x="484263" y="0"/>
                  </a:lnTo>
                  <a:close/>
                </a:path>
              </a:pathLst>
            </a:custGeom>
            <a:solidFill>
              <a:srgbClr val="005458">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HK" altLang="en-US"/>
            </a:p>
          </p:txBody>
        </p:sp>
        <p:pic>
          <p:nvPicPr>
            <p:cNvPr id="19" name="object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3013" y="4316413"/>
              <a:ext cx="1804987"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55601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mj-ea"/>
                <a:ea typeface="+mj-ea"/>
              </a:rPr>
              <a:t>你知道這些公共設施會產生甚麼殘餘物嗎？</a:t>
            </a:r>
          </a:p>
        </p:txBody>
      </p:sp>
      <p:sp>
        <p:nvSpPr>
          <p:cNvPr id="4" name="文字方塊 3">
            <a:extLst>
              <a:ext uri="{FF2B5EF4-FFF2-40B4-BE49-F238E27FC236}">
                <a16:creationId xmlns:a16="http://schemas.microsoft.com/office/drawing/2014/main" id="{C4B8716C-B6A3-65B4-526E-C596D583C201}"/>
              </a:ext>
            </a:extLst>
          </p:cNvPr>
          <p:cNvSpPr txBox="1"/>
          <p:nvPr/>
        </p:nvSpPr>
        <p:spPr>
          <a:xfrm>
            <a:off x="1678803" y="4544954"/>
            <a:ext cx="1059208" cy="338554"/>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zh-TW" altLang="zh-HK" sz="1600" b="1" dirty="0">
                <a:latin typeface="+mj-ea"/>
                <a:ea typeface="+mj-ea"/>
              </a:rPr>
              <a:t>煤灰</a:t>
            </a:r>
            <a:endParaRPr lang="zh-HK" altLang="en-US" sz="1600" b="1" dirty="0">
              <a:latin typeface="+mj-ea"/>
              <a:ea typeface="+mj-ea"/>
            </a:endParaRPr>
          </a:p>
        </p:txBody>
      </p:sp>
      <p:sp>
        <p:nvSpPr>
          <p:cNvPr id="5" name="文字方塊 4">
            <a:extLst>
              <a:ext uri="{FF2B5EF4-FFF2-40B4-BE49-F238E27FC236}">
                <a16:creationId xmlns:a16="http://schemas.microsoft.com/office/drawing/2014/main" id="{4A5C3844-0AA9-4B1C-8AFC-45E4E627C1C5}"/>
              </a:ext>
            </a:extLst>
          </p:cNvPr>
          <p:cNvSpPr txBox="1"/>
          <p:nvPr/>
        </p:nvSpPr>
        <p:spPr>
          <a:xfrm>
            <a:off x="6202650" y="3412585"/>
            <a:ext cx="2176454" cy="338554"/>
          </a:xfrm>
          <a:prstGeom prst="rect">
            <a:avLst/>
          </a:prstGeom>
          <a:solidFill>
            <a:srgbClr val="034EA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HK" sz="1600" dirty="0">
                <a:solidFill>
                  <a:schemeClr val="bg1"/>
                </a:solidFill>
                <a:latin typeface="Arial" panose="020B0604020202020204" pitchFamily="34" charset="0"/>
                <a:cs typeface="Arial" panose="020B0604020202020204" pitchFamily="34" charset="0"/>
              </a:rPr>
              <a:t>T</a:t>
            </a:r>
            <a:r>
              <a:rPr lang="zh-HK" altLang="en-US" sz="1600" dirty="0">
                <a:solidFill>
                  <a:schemeClr val="bg1"/>
                </a:solidFill>
                <a:latin typeface="Arial" panose="020B0604020202020204" pitchFamily="34" charset="0"/>
                <a:cs typeface="Arial" panose="020B0604020202020204" pitchFamily="34" charset="0"/>
              </a:rPr>
              <a:t>．</a:t>
            </a:r>
            <a:r>
              <a:rPr lang="en-US" altLang="zh-HK" sz="1600" dirty="0">
                <a:solidFill>
                  <a:schemeClr val="bg1"/>
                </a:solidFill>
                <a:latin typeface="Arial" panose="020B0604020202020204" pitchFamily="34" charset="0"/>
                <a:cs typeface="Arial" panose="020B0604020202020204" pitchFamily="34" charset="0"/>
              </a:rPr>
              <a:t>PARK </a:t>
            </a:r>
            <a:r>
              <a:rPr lang="en-US" altLang="zh-HK" sz="1600" b="1" dirty="0">
                <a:solidFill>
                  <a:schemeClr val="bg1"/>
                </a:solidFill>
                <a:latin typeface="+mj-ea"/>
                <a:ea typeface="+mj-ea"/>
                <a:cs typeface="Arial" panose="020B0604020202020204" pitchFamily="34" charset="0"/>
              </a:rPr>
              <a:t>[</a:t>
            </a:r>
            <a:r>
              <a:rPr lang="zh-HK" altLang="en-US" sz="1600" b="1" dirty="0">
                <a:solidFill>
                  <a:schemeClr val="bg1"/>
                </a:solidFill>
                <a:latin typeface="+mj-ea"/>
                <a:ea typeface="+mj-ea"/>
              </a:rPr>
              <a:t>源．區</a:t>
            </a:r>
            <a:r>
              <a:rPr lang="en-US" altLang="zh-HK" sz="1600" b="1" dirty="0">
                <a:solidFill>
                  <a:schemeClr val="bg1"/>
                </a:solidFill>
                <a:latin typeface="+mj-ea"/>
                <a:ea typeface="+mj-ea"/>
                <a:cs typeface="Arial" panose="020B0604020202020204" pitchFamily="34" charset="0"/>
              </a:rPr>
              <a:t>]</a:t>
            </a:r>
            <a:r>
              <a:rPr lang="en-US" altLang="zh-HK" sz="1600" b="1" dirty="0">
                <a:solidFill>
                  <a:schemeClr val="bg1"/>
                </a:solidFill>
                <a:latin typeface="Arial" panose="020B0604020202020204" pitchFamily="34" charset="0"/>
                <a:cs typeface="Arial" panose="020B0604020202020204" pitchFamily="34" charset="0"/>
              </a:rPr>
              <a:t> </a:t>
            </a:r>
            <a:endParaRPr lang="zh-HK" altLang="en-US" sz="1600" b="1" dirty="0">
              <a:solidFill>
                <a:schemeClr val="bg1"/>
              </a:solidFill>
              <a:latin typeface="Arial" panose="020B0604020202020204" pitchFamily="34" charset="0"/>
              <a:cs typeface="Arial" panose="020B0604020202020204" pitchFamily="34" charset="0"/>
            </a:endParaRPr>
          </a:p>
        </p:txBody>
      </p:sp>
      <p:sp>
        <p:nvSpPr>
          <p:cNvPr id="6" name="文字方塊 5">
            <a:extLst>
              <a:ext uri="{FF2B5EF4-FFF2-40B4-BE49-F238E27FC236}">
                <a16:creationId xmlns:a16="http://schemas.microsoft.com/office/drawing/2014/main" id="{C50BD31B-B9B2-A46E-57A7-408F2C350983}"/>
              </a:ext>
            </a:extLst>
          </p:cNvPr>
          <p:cNvSpPr txBox="1"/>
          <p:nvPr/>
        </p:nvSpPr>
        <p:spPr>
          <a:xfrm>
            <a:off x="3641264" y="4532082"/>
            <a:ext cx="1059208" cy="338554"/>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zh-TW" altLang="zh-HK" sz="1600" b="1" dirty="0">
                <a:latin typeface="+mj-ea"/>
                <a:ea typeface="+mj-ea"/>
              </a:rPr>
              <a:t>爐底灰</a:t>
            </a:r>
            <a:endParaRPr lang="zh-HK" altLang="en-US" sz="1600" b="1" dirty="0">
              <a:latin typeface="+mj-ea"/>
              <a:ea typeface="+mj-ea"/>
            </a:endParaRPr>
          </a:p>
        </p:txBody>
      </p:sp>
      <p:sp>
        <p:nvSpPr>
          <p:cNvPr id="7" name="文字方塊 6">
            <a:extLst>
              <a:ext uri="{FF2B5EF4-FFF2-40B4-BE49-F238E27FC236}">
                <a16:creationId xmlns:a16="http://schemas.microsoft.com/office/drawing/2014/main" id="{8BF58818-6AB7-1E7A-00AA-94EF72CD6A6F}"/>
              </a:ext>
            </a:extLst>
          </p:cNvPr>
          <p:cNvSpPr txBox="1"/>
          <p:nvPr/>
        </p:nvSpPr>
        <p:spPr>
          <a:xfrm>
            <a:off x="7509230" y="4532082"/>
            <a:ext cx="1059208" cy="338554"/>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zh-TW" altLang="zh-HK" sz="1600" b="1" dirty="0">
                <a:latin typeface="+mj-ea"/>
                <a:ea typeface="+mj-ea"/>
              </a:rPr>
              <a:t>焚化灰</a:t>
            </a:r>
            <a:endParaRPr lang="zh-HK" altLang="en-US" sz="1600" b="1" dirty="0">
              <a:latin typeface="+mj-ea"/>
              <a:ea typeface="+mj-ea"/>
            </a:endParaRPr>
          </a:p>
        </p:txBody>
      </p:sp>
      <p:pic>
        <p:nvPicPr>
          <p:cNvPr id="8" name="Picture 2" descr="Hong Kong's water insecurity: A reflection of its political dilemma |  Opinion | Eco-Business | Asia Pacific">
            <a:extLst>
              <a:ext uri="{FF2B5EF4-FFF2-40B4-BE49-F238E27FC236}">
                <a16:creationId xmlns:a16="http://schemas.microsoft.com/office/drawing/2014/main" id="{BD30859B-41BB-EF80-87CE-BE580DC0872B}"/>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l="16145" t="11906" r="16144" b="12369"/>
          <a:stretch/>
        </p:blipFill>
        <p:spPr bwMode="auto">
          <a:xfrm>
            <a:off x="8608345" y="1881359"/>
            <a:ext cx="2176454" cy="1552538"/>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a:extLst>
              <a:ext uri="{FF2B5EF4-FFF2-40B4-BE49-F238E27FC236}">
                <a16:creationId xmlns:a16="http://schemas.microsoft.com/office/drawing/2014/main" id="{057A844E-23AD-961F-21BA-91A4EB9C5FC1}"/>
              </a:ext>
            </a:extLst>
          </p:cNvPr>
          <p:cNvSpPr txBox="1"/>
          <p:nvPr/>
        </p:nvSpPr>
        <p:spPr>
          <a:xfrm>
            <a:off x="8616679" y="3413349"/>
            <a:ext cx="2168120" cy="338554"/>
          </a:xfrm>
          <a:prstGeom prst="rect">
            <a:avLst/>
          </a:prstGeom>
          <a:solidFill>
            <a:srgbClr val="034EA1"/>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zh-HK" altLang="en-US" sz="1600" b="1" dirty="0">
                <a:solidFill>
                  <a:schemeClr val="bg1"/>
                </a:solidFill>
              </a:rPr>
              <a:t>濾水廠</a:t>
            </a:r>
          </a:p>
        </p:txBody>
      </p:sp>
      <p:pic>
        <p:nvPicPr>
          <p:cNvPr id="10" name="Picture 4" descr="Drainage Services Department - Sha Tin Sewage Treatment Works">
            <a:extLst>
              <a:ext uri="{FF2B5EF4-FFF2-40B4-BE49-F238E27FC236}">
                <a16:creationId xmlns:a16="http://schemas.microsoft.com/office/drawing/2014/main" id="{355355FA-B6AB-43DB-D580-77B3B295AFAD}"/>
              </a:ext>
            </a:extLst>
          </p:cNvPr>
          <p:cNvPicPr>
            <a:picLocks noChangeArrowheads="1"/>
          </p:cNvPicPr>
          <p:nvPr/>
        </p:nvPicPr>
        <p:blipFill rotWithShape="1">
          <a:blip r:embed="rId4" cstate="print">
            <a:extLst>
              <a:ext uri="{28A0092B-C50C-407E-A947-70E740481C1C}">
                <a14:useLocalDpi xmlns:a14="http://schemas.microsoft.com/office/drawing/2010/main" val="0"/>
              </a:ext>
            </a:extLst>
          </a:blip>
          <a:srcRect l="26146" t="18997" r="6950" b="14492"/>
          <a:stretch/>
        </p:blipFill>
        <p:spPr bwMode="auto">
          <a:xfrm rot="10800000" flipV="1">
            <a:off x="3796955" y="1881063"/>
            <a:ext cx="2176454" cy="1552538"/>
          </a:xfrm>
          <a:prstGeom prst="rect">
            <a:avLst/>
          </a:prstGeom>
          <a:noFill/>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B45168FE-65F0-ECCB-35AB-CE30B0A4B958}"/>
              </a:ext>
            </a:extLst>
          </p:cNvPr>
          <p:cNvSpPr txBox="1"/>
          <p:nvPr/>
        </p:nvSpPr>
        <p:spPr>
          <a:xfrm>
            <a:off x="3805289" y="3417438"/>
            <a:ext cx="2168121" cy="338554"/>
          </a:xfrm>
          <a:prstGeom prst="rect">
            <a:avLst/>
          </a:prstGeom>
          <a:solidFill>
            <a:srgbClr val="034EA1"/>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zh-HK" altLang="en-US" sz="1600" b="1" dirty="0">
                <a:solidFill>
                  <a:schemeClr val="bg1"/>
                </a:solidFill>
              </a:rPr>
              <a:t>污水處理廠</a:t>
            </a:r>
          </a:p>
        </p:txBody>
      </p:sp>
      <p:sp>
        <p:nvSpPr>
          <p:cNvPr id="12" name="文字方塊 11">
            <a:extLst>
              <a:ext uri="{FF2B5EF4-FFF2-40B4-BE49-F238E27FC236}">
                <a16:creationId xmlns:a16="http://schemas.microsoft.com/office/drawing/2014/main" id="{8A6C62BD-FB3D-1EE9-CB3A-9A869FE8396C}"/>
              </a:ext>
            </a:extLst>
          </p:cNvPr>
          <p:cNvSpPr txBox="1"/>
          <p:nvPr/>
        </p:nvSpPr>
        <p:spPr>
          <a:xfrm>
            <a:off x="5603724" y="4532082"/>
            <a:ext cx="1059208" cy="338554"/>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zh-TW" altLang="zh-HK" sz="1600" b="1" dirty="0">
                <a:latin typeface="+mj-ea"/>
                <a:ea typeface="+mj-ea"/>
              </a:rPr>
              <a:t>污水污</a:t>
            </a:r>
            <a:r>
              <a:rPr lang="zh-TW" altLang="zh-HK" sz="1600" b="1" dirty="0">
                <a:effectLst/>
                <a:latin typeface="+mj-ea"/>
                <a:ea typeface="+mj-ea"/>
                <a:cs typeface="Arial" panose="020B0604020202020204" pitchFamily="34" charset="0"/>
              </a:rPr>
              <a:t>泥</a:t>
            </a:r>
            <a:endParaRPr lang="zh-HK" altLang="en-US" sz="1600" b="1" dirty="0">
              <a:latin typeface="+mj-ea"/>
              <a:ea typeface="+mj-ea"/>
            </a:endParaRPr>
          </a:p>
        </p:txBody>
      </p:sp>
      <p:sp>
        <p:nvSpPr>
          <p:cNvPr id="13" name="文字方塊 12">
            <a:extLst>
              <a:ext uri="{FF2B5EF4-FFF2-40B4-BE49-F238E27FC236}">
                <a16:creationId xmlns:a16="http://schemas.microsoft.com/office/drawing/2014/main" id="{B8BA4886-945D-25DC-8808-B47B78E0950C}"/>
              </a:ext>
            </a:extLst>
          </p:cNvPr>
          <p:cNvSpPr txBox="1"/>
          <p:nvPr/>
        </p:nvSpPr>
        <p:spPr>
          <a:xfrm>
            <a:off x="9525694" y="4532082"/>
            <a:ext cx="1059208" cy="338554"/>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zh-TW" altLang="zh-HK" sz="1600" b="1" dirty="0">
                <a:latin typeface="+mj-ea"/>
                <a:ea typeface="+mj-ea"/>
              </a:rPr>
              <a:t>濾水污</a:t>
            </a:r>
            <a:r>
              <a:rPr lang="zh-TW" altLang="zh-HK" sz="1600" b="1" dirty="0">
                <a:effectLst/>
                <a:latin typeface="+mj-ea"/>
                <a:ea typeface="+mj-ea"/>
                <a:cs typeface="Arial" panose="020B0604020202020204" pitchFamily="34" charset="0"/>
              </a:rPr>
              <a:t>泥</a:t>
            </a:r>
            <a:endParaRPr lang="zh-HK" altLang="en-US" sz="1600" b="1" dirty="0">
              <a:latin typeface="+mj-ea"/>
              <a:ea typeface="+mj-ea"/>
            </a:endParaRPr>
          </a:p>
        </p:txBody>
      </p:sp>
      <p:pic>
        <p:nvPicPr>
          <p:cNvPr id="14" name="Picture 2" descr="龍鼓灘發電廠">
            <a:extLst>
              <a:ext uri="{FF2B5EF4-FFF2-40B4-BE49-F238E27FC236}">
                <a16:creationId xmlns:a16="http://schemas.microsoft.com/office/drawing/2014/main" id="{3BE16B89-6E18-F961-07CE-3B8CC4A4FD6C}"/>
              </a:ext>
            </a:extLst>
          </p:cNvPr>
          <p:cNvPicPr>
            <a:picLocks noChangeArrowheads="1"/>
          </p:cNvPicPr>
          <p:nvPr/>
        </p:nvPicPr>
        <p:blipFill rotWithShape="1">
          <a:blip r:embed="rId5">
            <a:extLst>
              <a:ext uri="{28A0092B-C50C-407E-A947-70E740481C1C}">
                <a14:useLocalDpi xmlns:a14="http://schemas.microsoft.com/office/drawing/2010/main" val="0"/>
              </a:ext>
            </a:extLst>
          </a:blip>
          <a:srcRect l="21652" t="838" r="24507" b="-838"/>
          <a:stretch/>
        </p:blipFill>
        <p:spPr bwMode="auto">
          <a:xfrm>
            <a:off x="1402455" y="1870935"/>
            <a:ext cx="2176454" cy="1554756"/>
          </a:xfrm>
          <a:prstGeom prst="rect">
            <a:avLst/>
          </a:prstGeom>
          <a:noFill/>
          <a:extLst>
            <a:ext uri="{909E8E84-426E-40DD-AFC4-6F175D3DCCD1}">
              <a14:hiddenFill xmlns:a14="http://schemas.microsoft.com/office/drawing/2010/main">
                <a:solidFill>
                  <a:srgbClr val="FFFFFF"/>
                </a:solidFill>
              </a14:hiddenFill>
            </a:ext>
          </a:extLst>
        </p:spPr>
      </p:pic>
      <p:sp>
        <p:nvSpPr>
          <p:cNvPr id="15" name="文字方塊 14">
            <a:extLst>
              <a:ext uri="{FF2B5EF4-FFF2-40B4-BE49-F238E27FC236}">
                <a16:creationId xmlns:a16="http://schemas.microsoft.com/office/drawing/2014/main" id="{9DD96053-087A-1EBE-4A6C-3CE3527D4488}"/>
              </a:ext>
            </a:extLst>
          </p:cNvPr>
          <p:cNvSpPr txBox="1"/>
          <p:nvPr/>
        </p:nvSpPr>
        <p:spPr>
          <a:xfrm>
            <a:off x="1402456" y="3412585"/>
            <a:ext cx="2176454" cy="338554"/>
          </a:xfrm>
          <a:prstGeom prst="rect">
            <a:avLst/>
          </a:prstGeom>
          <a:solidFill>
            <a:srgbClr val="034EA1"/>
          </a:solidFill>
          <a:ln>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pPr algn="ctr"/>
            <a:r>
              <a:rPr lang="zh-HK" altLang="en-US" sz="1600" b="1" dirty="0">
                <a:solidFill>
                  <a:schemeClr val="bg1"/>
                </a:solidFill>
              </a:rPr>
              <a:t>發電廠</a:t>
            </a:r>
          </a:p>
        </p:txBody>
      </p:sp>
      <p:pic>
        <p:nvPicPr>
          <p:cNvPr id="16" name="圖片 23">
            <a:extLst>
              <a:ext uri="{FF2B5EF4-FFF2-40B4-BE49-F238E27FC236}">
                <a16:creationId xmlns:a16="http://schemas.microsoft.com/office/drawing/2014/main" id="{9A5CCA7D-D4A3-3DB4-9AC4-9BEECC150FBE}"/>
              </a:ext>
            </a:extLst>
          </p:cNvPr>
          <p:cNvPicPr>
            <a:picLocks/>
          </p:cNvPicPr>
          <p:nvPr/>
        </p:nvPicPr>
        <p:blipFill rotWithShape="1">
          <a:blip r:embed="rId6" cstate="print">
            <a:extLst>
              <a:ext uri="{28A0092B-C50C-407E-A947-70E740481C1C}">
                <a14:useLocalDpi xmlns:a14="http://schemas.microsoft.com/office/drawing/2010/main" val="0"/>
              </a:ext>
            </a:extLst>
          </a:blip>
          <a:srcRect l="21236" t="2908" r="31011" b="15594"/>
          <a:stretch/>
        </p:blipFill>
        <p:spPr>
          <a:xfrm>
            <a:off x="9257264" y="4860048"/>
            <a:ext cx="1596067" cy="1596067"/>
          </a:xfrm>
          <a:prstGeom prst="ellipse">
            <a:avLst/>
          </a:prstGeom>
          <a:ln w="63500" cap="rnd">
            <a:noFill/>
          </a:ln>
          <a:effectLst/>
        </p:spPr>
      </p:pic>
      <p:pic>
        <p:nvPicPr>
          <p:cNvPr id="17" name="圖片 24">
            <a:extLst>
              <a:ext uri="{FF2B5EF4-FFF2-40B4-BE49-F238E27FC236}">
                <a16:creationId xmlns:a16="http://schemas.microsoft.com/office/drawing/2014/main" id="{DCCA9CAA-5968-F867-6564-91D1526FE5D7}"/>
              </a:ext>
            </a:extLst>
          </p:cNvPr>
          <p:cNvPicPr>
            <a:picLocks/>
          </p:cNvPicPr>
          <p:nvPr/>
        </p:nvPicPr>
        <p:blipFill rotWithShape="1">
          <a:blip r:embed="rId7" cstate="print">
            <a:extLst>
              <a:ext uri="{28A0092B-C50C-407E-A947-70E740481C1C}">
                <a14:useLocalDpi xmlns:a14="http://schemas.microsoft.com/office/drawing/2010/main" val="0"/>
              </a:ext>
            </a:extLst>
          </a:blip>
          <a:srcRect l="27752" r="34045" b="38165"/>
          <a:stretch/>
        </p:blipFill>
        <p:spPr>
          <a:xfrm>
            <a:off x="5290313" y="4870087"/>
            <a:ext cx="1596067" cy="1596067"/>
          </a:xfrm>
          <a:prstGeom prst="ellipse">
            <a:avLst/>
          </a:prstGeom>
          <a:ln w="63500" cap="rnd">
            <a:noFill/>
          </a:ln>
          <a:effectLst/>
        </p:spPr>
      </p:pic>
      <p:pic>
        <p:nvPicPr>
          <p:cNvPr id="18" name="Picture 36" descr="A picture containing table&#10;&#10;Description automatically generated">
            <a:extLst>
              <a:ext uri="{FF2B5EF4-FFF2-40B4-BE49-F238E27FC236}">
                <a16:creationId xmlns:a16="http://schemas.microsoft.com/office/drawing/2014/main" id="{5E296A97-63B3-ED97-6665-55811B6690D9}"/>
              </a:ext>
            </a:extLst>
          </p:cNvPr>
          <p:cNvPicPr>
            <a:picLocks/>
          </p:cNvPicPr>
          <p:nvPr/>
        </p:nvPicPr>
        <p:blipFill rotWithShape="1">
          <a:blip r:embed="rId8" cstate="print">
            <a:extLst>
              <a:ext uri="{28A0092B-C50C-407E-A947-70E740481C1C}">
                <a14:useLocalDpi xmlns:a14="http://schemas.microsoft.com/office/drawing/2010/main" val="0"/>
              </a:ext>
            </a:extLst>
          </a:blip>
          <a:srcRect/>
          <a:stretch/>
        </p:blipFill>
        <p:spPr>
          <a:xfrm>
            <a:off x="7240801" y="4870087"/>
            <a:ext cx="1596067" cy="1596067"/>
          </a:xfrm>
          <a:prstGeom prst="rect">
            <a:avLst/>
          </a:prstGeom>
        </p:spPr>
      </p:pic>
      <p:pic>
        <p:nvPicPr>
          <p:cNvPr id="19" name="圖片 5">
            <a:extLst>
              <a:ext uri="{FF2B5EF4-FFF2-40B4-BE49-F238E27FC236}">
                <a16:creationId xmlns:a16="http://schemas.microsoft.com/office/drawing/2014/main" id="{8C506F2D-879A-EAA5-4750-F5A316BE25C1}"/>
              </a:ext>
            </a:extLst>
          </p:cNvPr>
          <p:cNvPicPr>
            <a:picLocks/>
          </p:cNvPicPr>
          <p:nvPr/>
        </p:nvPicPr>
        <p:blipFill rotWithShape="1">
          <a:blip r:embed="rId9" cstate="print">
            <a:extLst>
              <a:ext uri="{28A0092B-C50C-407E-A947-70E740481C1C}">
                <a14:useLocalDpi xmlns:a14="http://schemas.microsoft.com/office/drawing/2010/main" val="0"/>
              </a:ext>
            </a:extLst>
          </a:blip>
          <a:srcRect l="28523" t="13431" r="27180" b="16932"/>
          <a:stretch/>
        </p:blipFill>
        <p:spPr>
          <a:xfrm>
            <a:off x="3372834" y="4860048"/>
            <a:ext cx="1596067" cy="1596067"/>
          </a:xfrm>
          <a:prstGeom prst="ellipse">
            <a:avLst/>
          </a:prstGeom>
          <a:ln w="63500" cap="rnd">
            <a:noFill/>
          </a:ln>
          <a:effectLst/>
        </p:spPr>
      </p:pic>
      <p:pic>
        <p:nvPicPr>
          <p:cNvPr id="20" name="圖片 20">
            <a:extLst>
              <a:ext uri="{FF2B5EF4-FFF2-40B4-BE49-F238E27FC236}">
                <a16:creationId xmlns:a16="http://schemas.microsoft.com/office/drawing/2014/main" id="{A9894125-4C65-1B87-6114-D19B6E5A140B}"/>
              </a:ext>
            </a:extLst>
          </p:cNvPr>
          <p:cNvPicPr>
            <a:picLocks/>
          </p:cNvPicPr>
          <p:nvPr/>
        </p:nvPicPr>
        <p:blipFill rotWithShape="1">
          <a:blip r:embed="rId10" cstate="print">
            <a:extLst>
              <a:ext uri="{28A0092B-C50C-407E-A947-70E740481C1C}">
                <a14:useLocalDpi xmlns:a14="http://schemas.microsoft.com/office/drawing/2010/main" val="0"/>
              </a:ext>
            </a:extLst>
          </a:blip>
          <a:srcRect l="29420" t="9567" r="24512" b="15001"/>
          <a:stretch/>
        </p:blipFill>
        <p:spPr>
          <a:xfrm>
            <a:off x="1455355" y="4870087"/>
            <a:ext cx="1596067" cy="1596067"/>
          </a:xfrm>
          <a:prstGeom prst="ellipse">
            <a:avLst/>
          </a:prstGeom>
          <a:ln w="63500" cap="rnd">
            <a:noFill/>
          </a:ln>
          <a:effectLst/>
        </p:spPr>
      </p:pic>
      <p:cxnSp>
        <p:nvCxnSpPr>
          <p:cNvPr id="21" name="Straight Arrow Connector 44">
            <a:extLst>
              <a:ext uri="{FF2B5EF4-FFF2-40B4-BE49-F238E27FC236}">
                <a16:creationId xmlns:a16="http://schemas.microsoft.com/office/drawing/2014/main" id="{EB71A952-4D3E-DB8D-CE19-03C03EF62930}"/>
              </a:ext>
            </a:extLst>
          </p:cNvPr>
          <p:cNvCxnSpPr>
            <a:stCxn id="15" idx="2"/>
            <a:endCxn id="4" idx="0"/>
          </p:cNvCxnSpPr>
          <p:nvPr/>
        </p:nvCxnSpPr>
        <p:spPr>
          <a:xfrm flipH="1">
            <a:off x="2208407" y="3751139"/>
            <a:ext cx="282276" cy="793815"/>
          </a:xfrm>
          <a:prstGeom prst="straightConnector1">
            <a:avLst/>
          </a:prstGeom>
          <a:ln>
            <a:solidFill>
              <a:schemeClr val="accent3"/>
            </a:solidFill>
            <a:tailEnd type="triangle"/>
          </a:ln>
        </p:spPr>
        <p:style>
          <a:lnRef idx="3">
            <a:schemeClr val="accent1"/>
          </a:lnRef>
          <a:fillRef idx="0">
            <a:schemeClr val="accent1"/>
          </a:fillRef>
          <a:effectRef idx="2">
            <a:schemeClr val="accent1"/>
          </a:effectRef>
          <a:fontRef idx="minor">
            <a:schemeClr val="tx1"/>
          </a:fontRef>
        </p:style>
      </p:cxnSp>
      <p:cxnSp>
        <p:nvCxnSpPr>
          <p:cNvPr id="22" name="Straight Arrow Connector 45">
            <a:extLst>
              <a:ext uri="{FF2B5EF4-FFF2-40B4-BE49-F238E27FC236}">
                <a16:creationId xmlns:a16="http://schemas.microsoft.com/office/drawing/2014/main" id="{ECF36D1A-7029-8EC2-02F2-36161C493C9D}"/>
              </a:ext>
            </a:extLst>
          </p:cNvPr>
          <p:cNvCxnSpPr>
            <a:cxnSpLocks/>
            <a:stCxn id="15" idx="2"/>
            <a:endCxn id="6" idx="0"/>
          </p:cNvCxnSpPr>
          <p:nvPr/>
        </p:nvCxnSpPr>
        <p:spPr>
          <a:xfrm>
            <a:off x="2490683" y="3751139"/>
            <a:ext cx="1680185" cy="780943"/>
          </a:xfrm>
          <a:prstGeom prst="straightConnector1">
            <a:avLst/>
          </a:prstGeom>
          <a:ln>
            <a:solidFill>
              <a:schemeClr val="accent3"/>
            </a:solidFill>
            <a:tailEnd type="triangle"/>
          </a:ln>
        </p:spPr>
        <p:style>
          <a:lnRef idx="3">
            <a:schemeClr val="accent1"/>
          </a:lnRef>
          <a:fillRef idx="0">
            <a:schemeClr val="accent1"/>
          </a:fillRef>
          <a:effectRef idx="2">
            <a:schemeClr val="accent1"/>
          </a:effectRef>
          <a:fontRef idx="minor">
            <a:schemeClr val="tx1"/>
          </a:fontRef>
        </p:style>
      </p:cxnSp>
      <p:cxnSp>
        <p:nvCxnSpPr>
          <p:cNvPr id="23" name="Straight Arrow Connector 51">
            <a:extLst>
              <a:ext uri="{FF2B5EF4-FFF2-40B4-BE49-F238E27FC236}">
                <a16:creationId xmlns:a16="http://schemas.microsoft.com/office/drawing/2014/main" id="{08652648-529A-3947-29F0-2AD82EA89F61}"/>
              </a:ext>
            </a:extLst>
          </p:cNvPr>
          <p:cNvCxnSpPr>
            <a:cxnSpLocks/>
            <a:stCxn id="5" idx="2"/>
            <a:endCxn id="7" idx="0"/>
          </p:cNvCxnSpPr>
          <p:nvPr/>
        </p:nvCxnSpPr>
        <p:spPr>
          <a:xfrm>
            <a:off x="7290877" y="3751139"/>
            <a:ext cx="747957" cy="780943"/>
          </a:xfrm>
          <a:prstGeom prst="straightConnector1">
            <a:avLst/>
          </a:prstGeom>
          <a:ln>
            <a:solidFill>
              <a:schemeClr val="accent2"/>
            </a:solidFill>
            <a:tailEnd type="triangle"/>
          </a:ln>
        </p:spPr>
        <p:style>
          <a:lnRef idx="3">
            <a:schemeClr val="accent1"/>
          </a:lnRef>
          <a:fillRef idx="0">
            <a:schemeClr val="accent1"/>
          </a:fillRef>
          <a:effectRef idx="2">
            <a:schemeClr val="accent1"/>
          </a:effectRef>
          <a:fontRef idx="minor">
            <a:schemeClr val="tx1"/>
          </a:fontRef>
        </p:style>
      </p:cxnSp>
      <p:cxnSp>
        <p:nvCxnSpPr>
          <p:cNvPr id="24" name="Straight Arrow Connector 54">
            <a:extLst>
              <a:ext uri="{FF2B5EF4-FFF2-40B4-BE49-F238E27FC236}">
                <a16:creationId xmlns:a16="http://schemas.microsoft.com/office/drawing/2014/main" id="{3624EECA-F267-5BA8-F12D-4877156ACEDC}"/>
              </a:ext>
            </a:extLst>
          </p:cNvPr>
          <p:cNvCxnSpPr>
            <a:cxnSpLocks/>
            <a:stCxn id="5" idx="2"/>
            <a:endCxn id="6" idx="0"/>
          </p:cNvCxnSpPr>
          <p:nvPr/>
        </p:nvCxnSpPr>
        <p:spPr>
          <a:xfrm flipH="1">
            <a:off x="4170868" y="3751139"/>
            <a:ext cx="3120009" cy="780943"/>
          </a:xfrm>
          <a:prstGeom prst="straightConnector1">
            <a:avLst/>
          </a:prstGeom>
          <a:ln>
            <a:solidFill>
              <a:schemeClr val="accent2"/>
            </a:solidFill>
            <a:tailEnd type="triangle"/>
          </a:ln>
        </p:spPr>
        <p:style>
          <a:lnRef idx="3">
            <a:schemeClr val="accent1"/>
          </a:lnRef>
          <a:fillRef idx="0">
            <a:schemeClr val="accent1"/>
          </a:fillRef>
          <a:effectRef idx="2">
            <a:schemeClr val="accent1"/>
          </a:effectRef>
          <a:fontRef idx="minor">
            <a:schemeClr val="tx1"/>
          </a:fontRef>
        </p:style>
      </p:cxnSp>
      <p:cxnSp>
        <p:nvCxnSpPr>
          <p:cNvPr id="25" name="Straight Arrow Connector 57">
            <a:extLst>
              <a:ext uri="{FF2B5EF4-FFF2-40B4-BE49-F238E27FC236}">
                <a16:creationId xmlns:a16="http://schemas.microsoft.com/office/drawing/2014/main" id="{05816045-F310-1237-C6A4-0BC45A0EDAF7}"/>
              </a:ext>
            </a:extLst>
          </p:cNvPr>
          <p:cNvCxnSpPr>
            <a:cxnSpLocks/>
            <a:stCxn id="9" idx="2"/>
            <a:endCxn id="13" idx="0"/>
          </p:cNvCxnSpPr>
          <p:nvPr/>
        </p:nvCxnSpPr>
        <p:spPr>
          <a:xfrm>
            <a:off x="9700739" y="3751903"/>
            <a:ext cx="354559" cy="780179"/>
          </a:xfrm>
          <a:prstGeom prst="straightConnector1">
            <a:avLst/>
          </a:prstGeom>
          <a:ln>
            <a:solidFill>
              <a:schemeClr val="accent4"/>
            </a:solidFill>
            <a:tailEnd type="triangle"/>
          </a:ln>
        </p:spPr>
        <p:style>
          <a:lnRef idx="3">
            <a:schemeClr val="accent1"/>
          </a:lnRef>
          <a:fillRef idx="0">
            <a:schemeClr val="accent1"/>
          </a:fillRef>
          <a:effectRef idx="2">
            <a:schemeClr val="accent1"/>
          </a:effectRef>
          <a:fontRef idx="minor">
            <a:schemeClr val="tx1"/>
          </a:fontRef>
        </p:style>
      </p:cxnSp>
      <p:cxnSp>
        <p:nvCxnSpPr>
          <p:cNvPr id="26" name="Straight Arrow Connector 60">
            <a:extLst>
              <a:ext uri="{FF2B5EF4-FFF2-40B4-BE49-F238E27FC236}">
                <a16:creationId xmlns:a16="http://schemas.microsoft.com/office/drawing/2014/main" id="{2F776F2C-9EC5-E4BD-C186-144DFC65A46D}"/>
              </a:ext>
            </a:extLst>
          </p:cNvPr>
          <p:cNvCxnSpPr>
            <a:cxnSpLocks/>
            <a:stCxn id="11" idx="2"/>
            <a:endCxn id="12" idx="0"/>
          </p:cNvCxnSpPr>
          <p:nvPr/>
        </p:nvCxnSpPr>
        <p:spPr>
          <a:xfrm>
            <a:off x="4889350" y="3755992"/>
            <a:ext cx="1243978" cy="776090"/>
          </a:xfrm>
          <a:prstGeom prst="straightConnector1">
            <a:avLst/>
          </a:prstGeom>
          <a:ln>
            <a:solidFill>
              <a:schemeClr val="accent2">
                <a:lumMod val="50000"/>
              </a:schemeClr>
            </a:solidFill>
            <a:tailEnd type="triangle"/>
          </a:ln>
        </p:spPr>
        <p:style>
          <a:lnRef idx="3">
            <a:schemeClr val="accent1"/>
          </a:lnRef>
          <a:fillRef idx="0">
            <a:schemeClr val="accent1"/>
          </a:fillRef>
          <a:effectRef idx="2">
            <a:schemeClr val="accent1"/>
          </a:effectRef>
          <a:fontRef idx="minor">
            <a:schemeClr val="tx1"/>
          </a:fontRef>
        </p:style>
      </p:cxnSp>
      <p:pic>
        <p:nvPicPr>
          <p:cNvPr id="27" name="圖片 26">
            <a:extLst>
              <a:ext uri="{FF2B5EF4-FFF2-40B4-BE49-F238E27FC236}">
                <a16:creationId xmlns:a16="http://schemas.microsoft.com/office/drawing/2014/main" id="{63C9132D-7EC8-68A9-7498-5A89F9E2C788}"/>
              </a:ext>
            </a:extLst>
          </p:cNvPr>
          <p:cNvPicPr>
            <a:picLocks noChangeAspect="1"/>
          </p:cNvPicPr>
          <p:nvPr/>
        </p:nvPicPr>
        <p:blipFill rotWithShape="1">
          <a:blip r:embed="rId11"/>
          <a:srcRect l="7392" t="7828" r="10167" b="1"/>
          <a:stretch/>
        </p:blipFill>
        <p:spPr>
          <a:xfrm>
            <a:off x="6205789" y="1891087"/>
            <a:ext cx="2176455" cy="1522815"/>
          </a:xfrm>
          <a:prstGeom prst="rect">
            <a:avLst/>
          </a:prstGeom>
        </p:spPr>
      </p:pic>
    </p:spTree>
    <p:extLst>
      <p:ext uri="{BB962C8B-B14F-4D97-AF65-F5344CB8AC3E}">
        <p14:creationId xmlns:p14="http://schemas.microsoft.com/office/powerpoint/2010/main" val="17035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par>
                                <p:cTn id="8" presetID="22" presetClass="entr" presetSubtype="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up)">
                                      <p:cBhvr>
                                        <p:cTn id="20" dur="500"/>
                                        <p:tgtEl>
                                          <p:spTgt spid="24"/>
                                        </p:tgtEl>
                                      </p:cBhvr>
                                    </p:animEffect>
                                  </p:childTnLst>
                                </p:cTn>
                              </p:par>
                              <p:par>
                                <p:cTn id="21" presetID="22" presetClass="entr" presetSubtype="1"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up)">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p:txBody>
          <a:bodyPr/>
          <a:lstStyle/>
          <a:p>
            <a:r>
              <a:rPr lang="zh-TW" altLang="en-US" dirty="0"/>
              <a:t>殘餘物的處理方法 </a:t>
            </a:r>
          </a:p>
        </p:txBody>
      </p:sp>
      <p:graphicFrame>
        <p:nvGraphicFramePr>
          <p:cNvPr id="21" name="表格 20"/>
          <p:cNvGraphicFramePr>
            <a:graphicFrameLocks noGrp="1"/>
          </p:cNvGraphicFramePr>
          <p:nvPr>
            <p:extLst>
              <p:ext uri="{D42A27DB-BD31-4B8C-83A1-F6EECF244321}">
                <p14:modId xmlns:p14="http://schemas.microsoft.com/office/powerpoint/2010/main" val="1582862591"/>
              </p:ext>
            </p:extLst>
          </p:nvPr>
        </p:nvGraphicFramePr>
        <p:xfrm>
          <a:off x="369451" y="1945497"/>
          <a:ext cx="8034320" cy="1752600"/>
        </p:xfrm>
        <a:graphic>
          <a:graphicData uri="http://schemas.openxmlformats.org/drawingml/2006/table">
            <a:tbl>
              <a:tblPr firstRow="1" bandRow="1">
                <a:tableStyleId>{7DF18680-E054-41AD-8BC1-D1AEF772440D}</a:tableStyleId>
              </a:tblPr>
              <a:tblGrid>
                <a:gridCol w="950988">
                  <a:extLst>
                    <a:ext uri="{9D8B030D-6E8A-4147-A177-3AD203B41FA5}">
                      <a16:colId xmlns:a16="http://schemas.microsoft.com/office/drawing/2014/main" val="4087407832"/>
                    </a:ext>
                  </a:extLst>
                </a:gridCol>
                <a:gridCol w="2425460">
                  <a:extLst>
                    <a:ext uri="{9D8B030D-6E8A-4147-A177-3AD203B41FA5}">
                      <a16:colId xmlns:a16="http://schemas.microsoft.com/office/drawing/2014/main" val="18842468"/>
                    </a:ext>
                  </a:extLst>
                </a:gridCol>
                <a:gridCol w="4657872">
                  <a:extLst>
                    <a:ext uri="{9D8B030D-6E8A-4147-A177-3AD203B41FA5}">
                      <a16:colId xmlns:a16="http://schemas.microsoft.com/office/drawing/2014/main" val="3249389426"/>
                    </a:ext>
                  </a:extLst>
                </a:gridCol>
              </a:tblGrid>
              <a:tr h="288197">
                <a:tc>
                  <a:txBody>
                    <a:bodyPr/>
                    <a:lstStyle/>
                    <a:p>
                      <a:r>
                        <a:rPr lang="zh-HK" altLang="en-US" sz="1400" b="1" dirty="0">
                          <a:solidFill>
                            <a:schemeClr val="bg1"/>
                          </a:solidFill>
                        </a:rPr>
                        <a:t>廢物</a:t>
                      </a:r>
                      <a:r>
                        <a:rPr lang="zh-HK" altLang="en-US" sz="1400" dirty="0"/>
                        <a:t>種類</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4EA1"/>
                    </a:solidFill>
                  </a:tcPr>
                </a:tc>
                <a:tc>
                  <a:txBody>
                    <a:bodyPr/>
                    <a:lstStyle/>
                    <a:p>
                      <a:r>
                        <a:rPr lang="zh-HK" altLang="en-US" sz="1400" dirty="0"/>
                        <a:t>殘餘物</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4EA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HK" sz="1400" dirty="0"/>
                        <a:t>處理方法 （自 </a:t>
                      </a:r>
                      <a:r>
                        <a:rPr lang="zh-CN" altLang="zh-HK" sz="1400" dirty="0"/>
                        <a:t>2015 </a:t>
                      </a:r>
                      <a:r>
                        <a:rPr lang="zh-TW" altLang="zh-HK" sz="1400" dirty="0"/>
                        <a:t>年起）</a:t>
                      </a:r>
                      <a:endParaRPr lang="zh-HK" altLang="en-US" sz="14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4EA1"/>
                    </a:solidFill>
                  </a:tcPr>
                </a:tc>
                <a:extLst>
                  <a:ext uri="{0D108BD9-81ED-4DB2-BD59-A6C34878D82A}">
                    <a16:rowId xmlns:a16="http://schemas.microsoft.com/office/drawing/2014/main" val="3702573986"/>
                  </a:ext>
                </a:extLst>
              </a:tr>
              <a:tr h="280354">
                <a:tc rowSpan="5">
                  <a:txBody>
                    <a:bodyPr/>
                    <a:lstStyle/>
                    <a:p>
                      <a:r>
                        <a:rPr lang="zh-HK" altLang="en-US" sz="1300" b="1" dirty="0">
                          <a:solidFill>
                            <a:schemeClr val="bg1"/>
                          </a:solidFill>
                        </a:rPr>
                        <a:t>特殊廢物</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9BD5"/>
                    </a:solidFill>
                  </a:tcPr>
                </a:tc>
                <a:tc>
                  <a:txBody>
                    <a:bodyPr/>
                    <a:lstStyle/>
                    <a:p>
                      <a:r>
                        <a:rPr lang="zh-HK" altLang="en-US" sz="1300" b="0" dirty="0">
                          <a:solidFill>
                            <a:schemeClr val="tx1">
                              <a:lumMod val="85000"/>
                              <a:lumOff val="15000"/>
                            </a:schemeClr>
                          </a:solidFill>
                        </a:rPr>
                        <a:t>脫水污泥</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r>
                        <a:rPr lang="zh-TW" altLang="en-US" sz="1300" b="0" dirty="0">
                          <a:solidFill>
                            <a:schemeClr val="tx1">
                              <a:lumMod val="85000"/>
                              <a:lumOff val="15000"/>
                            </a:schemeClr>
                          </a:solidFill>
                        </a:rPr>
                        <a:t>於</a:t>
                      </a:r>
                      <a:r>
                        <a:rPr lang="en-US" altLang="zh-TW" sz="1300" b="0" dirty="0">
                          <a:solidFill>
                            <a:schemeClr val="tx1">
                              <a:lumMod val="85000"/>
                              <a:lumOff val="15000"/>
                            </a:schemeClr>
                          </a:solidFill>
                          <a:latin typeface="+mj-ea"/>
                          <a:ea typeface="+mj-ea"/>
                          <a:cs typeface="Arial" panose="020B0604020202020204" pitchFamily="34" charset="0"/>
                        </a:rPr>
                        <a:t>T</a:t>
                      </a:r>
                      <a:r>
                        <a:rPr lang="zh-TW" altLang="en-US" sz="1300" b="0" dirty="0">
                          <a:solidFill>
                            <a:schemeClr val="tx1">
                              <a:lumMod val="85000"/>
                              <a:lumOff val="15000"/>
                            </a:schemeClr>
                          </a:solidFill>
                          <a:latin typeface="+mj-ea"/>
                          <a:ea typeface="+mj-ea"/>
                          <a:cs typeface="Arial" panose="020B0604020202020204" pitchFamily="34" charset="0"/>
                        </a:rPr>
                        <a:t>．</a:t>
                      </a:r>
                      <a:r>
                        <a:rPr lang="en-US" altLang="zh-TW" sz="1300" b="0" dirty="0">
                          <a:solidFill>
                            <a:schemeClr val="tx1">
                              <a:lumMod val="85000"/>
                              <a:lumOff val="15000"/>
                            </a:schemeClr>
                          </a:solidFill>
                          <a:latin typeface="+mj-ea"/>
                          <a:ea typeface="+mj-ea"/>
                          <a:cs typeface="Arial" panose="020B0604020202020204" pitchFamily="34" charset="0"/>
                        </a:rPr>
                        <a:t>PARK </a:t>
                      </a:r>
                      <a:r>
                        <a:rPr lang="en-US" altLang="zh-TW" sz="1300" b="0" dirty="0">
                          <a:solidFill>
                            <a:schemeClr val="tx1">
                              <a:lumMod val="85000"/>
                              <a:lumOff val="15000"/>
                            </a:schemeClr>
                          </a:solidFill>
                          <a:latin typeface="+mj-ea"/>
                          <a:ea typeface="+mj-ea"/>
                        </a:rPr>
                        <a:t>[</a:t>
                      </a:r>
                      <a:r>
                        <a:rPr lang="zh-TW" altLang="en-US" sz="1300" b="0" dirty="0">
                          <a:solidFill>
                            <a:schemeClr val="tx1">
                              <a:lumMod val="85000"/>
                              <a:lumOff val="15000"/>
                            </a:schemeClr>
                          </a:solidFill>
                        </a:rPr>
                        <a:t>源．區</a:t>
                      </a:r>
                      <a:r>
                        <a:rPr lang="en-US" altLang="zh-TW" sz="1300" b="0" dirty="0">
                          <a:solidFill>
                            <a:schemeClr val="tx1">
                              <a:lumMod val="85000"/>
                              <a:lumOff val="15000"/>
                            </a:schemeClr>
                          </a:solidFill>
                          <a:latin typeface="+mn-ea"/>
                          <a:ea typeface="+mn-ea"/>
                        </a:rPr>
                        <a:t>]</a:t>
                      </a:r>
                      <a:r>
                        <a:rPr lang="zh-TW" altLang="en-US" sz="1300" b="0" dirty="0">
                          <a:solidFill>
                            <a:schemeClr val="tx1">
                              <a:lumMod val="85000"/>
                              <a:lumOff val="15000"/>
                            </a:schemeClr>
                          </a:solidFill>
                        </a:rPr>
                        <a:t>焚化 或 堆填區</a:t>
                      </a:r>
                      <a:r>
                        <a:rPr lang="zh-HK" altLang="en-US" sz="1300" b="0" dirty="0">
                          <a:solidFill>
                            <a:schemeClr val="tx1">
                              <a:lumMod val="85000"/>
                              <a:lumOff val="15000"/>
                            </a:schemeClr>
                          </a:solidFill>
                        </a:rPr>
                        <a:t>棄置</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74009594"/>
                  </a:ext>
                </a:extLst>
              </a:tr>
              <a:tr h="280354">
                <a:tc vMerge="1">
                  <a:txBody>
                    <a:bodyPr/>
                    <a:lstStyle/>
                    <a:p>
                      <a:endParaRPr lang="zh-HK" altLang="en-US" dirty="0"/>
                    </a:p>
                  </a:txBody>
                  <a:tcPr/>
                </a:tc>
                <a:tc>
                  <a:txBody>
                    <a:bodyPr/>
                    <a:lstStyle/>
                    <a:p>
                      <a:r>
                        <a:rPr lang="zh-TW" altLang="en-US" sz="1300" b="0" dirty="0">
                          <a:solidFill>
                            <a:schemeClr val="tx1">
                              <a:lumMod val="85000"/>
                              <a:lumOff val="15000"/>
                            </a:schemeClr>
                          </a:solidFill>
                        </a:rPr>
                        <a:t>脫水的濾水污泥</a:t>
                      </a:r>
                      <a:endParaRPr lang="zh-HK" altLang="en-US" sz="1300" b="0" dirty="0">
                        <a:solidFill>
                          <a:schemeClr val="tx1">
                            <a:lumMod val="85000"/>
                            <a:lumOff val="15000"/>
                          </a:schemeClr>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zh-HK" altLang="en-US" sz="1300" b="0" dirty="0">
                          <a:solidFill>
                            <a:schemeClr val="tx1">
                              <a:lumMod val="85000"/>
                              <a:lumOff val="15000"/>
                            </a:schemeClr>
                          </a:solidFill>
                        </a:rPr>
                        <a:t>堆填區棄置</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75214636"/>
                  </a:ext>
                </a:extLst>
              </a:tr>
              <a:tr h="280354">
                <a:tc vMerge="1">
                  <a:txBody>
                    <a:bodyPr/>
                    <a:lstStyle/>
                    <a:p>
                      <a:endParaRPr lang="zh-HK" altLang="en-US" dirty="0"/>
                    </a:p>
                  </a:txBody>
                  <a:tcPr/>
                </a:tc>
                <a:tc>
                  <a:txBody>
                    <a:bodyPr/>
                    <a:lstStyle/>
                    <a:p>
                      <a:r>
                        <a:rPr lang="zh-HK" altLang="en-US" sz="1300" b="0" dirty="0">
                          <a:solidFill>
                            <a:schemeClr val="tx1">
                              <a:lumMod val="85000"/>
                              <a:lumOff val="15000"/>
                            </a:schemeClr>
                          </a:solidFill>
                        </a:rPr>
                        <a:t>焚化灰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r>
                        <a:rPr lang="zh-HK" altLang="en-US" sz="1300" b="0" dirty="0">
                          <a:solidFill>
                            <a:schemeClr val="tx1">
                              <a:lumMod val="85000"/>
                              <a:lumOff val="15000"/>
                            </a:schemeClr>
                          </a:solidFill>
                        </a:rPr>
                        <a:t>堆填區棄置</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373946788"/>
                  </a:ext>
                </a:extLst>
              </a:tr>
              <a:tr h="280354">
                <a:tc vMerge="1">
                  <a:txBody>
                    <a:bodyPr/>
                    <a:lstStyle/>
                    <a:p>
                      <a:endParaRPr lang="zh-HK" altLang="en-US" dirty="0"/>
                    </a:p>
                  </a:txBody>
                  <a:tcPr/>
                </a:tc>
                <a:tc>
                  <a:txBody>
                    <a:bodyPr/>
                    <a:lstStyle/>
                    <a:p>
                      <a:r>
                        <a:rPr lang="zh-HK" altLang="en-US" sz="1300" b="0" dirty="0">
                          <a:solidFill>
                            <a:schemeClr val="tx1">
                              <a:lumMod val="85000"/>
                              <a:lumOff val="15000"/>
                            </a:schemeClr>
                          </a:solidFill>
                        </a:rPr>
                        <a:t>爐底灰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zh-TW" altLang="en-US" sz="1300" b="0" dirty="0">
                          <a:solidFill>
                            <a:schemeClr val="tx1">
                              <a:lumMod val="85000"/>
                              <a:lumOff val="15000"/>
                            </a:schemeClr>
                          </a:solidFill>
                        </a:rPr>
                        <a:t>製成建築物料 或 堆填區</a:t>
                      </a:r>
                      <a:r>
                        <a:rPr lang="zh-HK" altLang="en-US" sz="1300" b="0" dirty="0">
                          <a:solidFill>
                            <a:schemeClr val="tx1">
                              <a:lumMod val="85000"/>
                              <a:lumOff val="15000"/>
                            </a:schemeClr>
                          </a:solidFill>
                        </a:rPr>
                        <a:t>棄置</a:t>
                      </a:r>
                      <a:endParaRPr lang="zh-TW" altLang="en-US" sz="1300" b="0" dirty="0">
                        <a:solidFill>
                          <a:schemeClr val="tx1">
                            <a:lumMod val="85000"/>
                            <a:lumOff val="15000"/>
                          </a:schemeClr>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42686650"/>
                  </a:ext>
                </a:extLst>
              </a:tr>
              <a:tr h="280354">
                <a:tc vMerge="1">
                  <a:txBody>
                    <a:bodyPr/>
                    <a:lstStyle/>
                    <a:p>
                      <a:endParaRPr lang="zh-HK" altLang="en-US" dirty="0"/>
                    </a:p>
                  </a:txBody>
                  <a:tcPr/>
                </a:tc>
                <a:tc>
                  <a:txBody>
                    <a:bodyPr/>
                    <a:lstStyle/>
                    <a:p>
                      <a:r>
                        <a:rPr lang="zh-HK" altLang="en-US" sz="1300" b="0" dirty="0">
                          <a:solidFill>
                            <a:schemeClr val="tx1">
                              <a:lumMod val="85000"/>
                              <a:lumOff val="15000"/>
                            </a:schemeClr>
                          </a:solidFill>
                        </a:rPr>
                        <a:t>煤灰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r>
                        <a:rPr lang="zh-TW" altLang="en-US" sz="1300" b="0" dirty="0">
                          <a:solidFill>
                            <a:schemeClr val="tx1">
                              <a:lumMod val="85000"/>
                              <a:lumOff val="15000"/>
                            </a:schemeClr>
                          </a:solidFill>
                        </a:rPr>
                        <a:t>製成建築物料 或 貯存在煤灰湖</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42417718"/>
                  </a:ext>
                </a:extLst>
              </a:tr>
            </a:tbl>
          </a:graphicData>
        </a:graphic>
      </p:graphicFrame>
      <p:graphicFrame>
        <p:nvGraphicFramePr>
          <p:cNvPr id="25" name="表格 24">
            <a:extLst>
              <a:ext uri="{FF2B5EF4-FFF2-40B4-BE49-F238E27FC236}">
                <a16:creationId xmlns:a16="http://schemas.microsoft.com/office/drawing/2014/main" id="{7122AEB8-4411-6BDC-E02F-465898491FDA}"/>
              </a:ext>
            </a:extLst>
          </p:cNvPr>
          <p:cNvGraphicFramePr>
            <a:graphicFrameLocks noGrp="1"/>
          </p:cNvGraphicFramePr>
          <p:nvPr>
            <p:extLst>
              <p:ext uri="{D42A27DB-BD31-4B8C-83A1-F6EECF244321}">
                <p14:modId xmlns:p14="http://schemas.microsoft.com/office/powerpoint/2010/main" val="1645209988"/>
              </p:ext>
            </p:extLst>
          </p:nvPr>
        </p:nvGraphicFramePr>
        <p:xfrm>
          <a:off x="369453" y="4131128"/>
          <a:ext cx="11351487" cy="1565253"/>
        </p:xfrm>
        <a:graphic>
          <a:graphicData uri="http://schemas.openxmlformats.org/drawingml/2006/table">
            <a:tbl>
              <a:tblPr firstRow="1" bandRow="1">
                <a:tableStyleId>{5C22544A-7EE6-4342-B048-85BDC9FD1C3A}</a:tableStyleId>
              </a:tblPr>
              <a:tblGrid>
                <a:gridCol w="1944807">
                  <a:extLst>
                    <a:ext uri="{9D8B030D-6E8A-4147-A177-3AD203B41FA5}">
                      <a16:colId xmlns:a16="http://schemas.microsoft.com/office/drawing/2014/main" val="4145501157"/>
                    </a:ext>
                  </a:extLst>
                </a:gridCol>
                <a:gridCol w="940668">
                  <a:extLst>
                    <a:ext uri="{9D8B030D-6E8A-4147-A177-3AD203B41FA5}">
                      <a16:colId xmlns:a16="http://schemas.microsoft.com/office/drawing/2014/main" val="2005713752"/>
                    </a:ext>
                  </a:extLst>
                </a:gridCol>
                <a:gridCol w="940668">
                  <a:extLst>
                    <a:ext uri="{9D8B030D-6E8A-4147-A177-3AD203B41FA5}">
                      <a16:colId xmlns:a16="http://schemas.microsoft.com/office/drawing/2014/main" val="164394055"/>
                    </a:ext>
                  </a:extLst>
                </a:gridCol>
                <a:gridCol w="940668">
                  <a:extLst>
                    <a:ext uri="{9D8B030D-6E8A-4147-A177-3AD203B41FA5}">
                      <a16:colId xmlns:a16="http://schemas.microsoft.com/office/drawing/2014/main" val="3517910305"/>
                    </a:ext>
                  </a:extLst>
                </a:gridCol>
                <a:gridCol w="940668">
                  <a:extLst>
                    <a:ext uri="{9D8B030D-6E8A-4147-A177-3AD203B41FA5}">
                      <a16:colId xmlns:a16="http://schemas.microsoft.com/office/drawing/2014/main" val="2957221773"/>
                    </a:ext>
                  </a:extLst>
                </a:gridCol>
                <a:gridCol w="940668">
                  <a:extLst>
                    <a:ext uri="{9D8B030D-6E8A-4147-A177-3AD203B41FA5}">
                      <a16:colId xmlns:a16="http://schemas.microsoft.com/office/drawing/2014/main" val="1515171177"/>
                    </a:ext>
                  </a:extLst>
                </a:gridCol>
                <a:gridCol w="940668">
                  <a:extLst>
                    <a:ext uri="{9D8B030D-6E8A-4147-A177-3AD203B41FA5}">
                      <a16:colId xmlns:a16="http://schemas.microsoft.com/office/drawing/2014/main" val="202334200"/>
                    </a:ext>
                  </a:extLst>
                </a:gridCol>
                <a:gridCol w="940668">
                  <a:extLst>
                    <a:ext uri="{9D8B030D-6E8A-4147-A177-3AD203B41FA5}">
                      <a16:colId xmlns:a16="http://schemas.microsoft.com/office/drawing/2014/main" val="4160421167"/>
                    </a:ext>
                  </a:extLst>
                </a:gridCol>
                <a:gridCol w="940668">
                  <a:extLst>
                    <a:ext uri="{9D8B030D-6E8A-4147-A177-3AD203B41FA5}">
                      <a16:colId xmlns:a16="http://schemas.microsoft.com/office/drawing/2014/main" val="1198597021"/>
                    </a:ext>
                  </a:extLst>
                </a:gridCol>
                <a:gridCol w="940668">
                  <a:extLst>
                    <a:ext uri="{9D8B030D-6E8A-4147-A177-3AD203B41FA5}">
                      <a16:colId xmlns:a16="http://schemas.microsoft.com/office/drawing/2014/main" val="874059650"/>
                    </a:ext>
                  </a:extLst>
                </a:gridCol>
                <a:gridCol w="940668">
                  <a:extLst>
                    <a:ext uri="{9D8B030D-6E8A-4147-A177-3AD203B41FA5}">
                      <a16:colId xmlns:a16="http://schemas.microsoft.com/office/drawing/2014/main" val="2471155498"/>
                    </a:ext>
                  </a:extLst>
                </a:gridCol>
              </a:tblGrid>
              <a:tr h="473529">
                <a:tc rowSpan="2">
                  <a:txBody>
                    <a:bodyPr/>
                    <a:lstStyle/>
                    <a:p>
                      <a:pPr>
                        <a:tabLst>
                          <a:tab pos="391795" algn="l"/>
                        </a:tabLst>
                      </a:pPr>
                      <a:r>
                        <a:rPr lang="zh-TW" sz="1400" dirty="0">
                          <a:effectLst/>
                        </a:rPr>
                        <a:t>特殊廢物種類</a:t>
                      </a:r>
                      <a:endParaRPr lang="zh-TW" sz="140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4EA1"/>
                    </a:solidFill>
                  </a:tcPr>
                </a:tc>
                <a:tc gridSpan="10">
                  <a:txBody>
                    <a:bodyPr/>
                    <a:lstStyle/>
                    <a:p>
                      <a:pPr algn="ctr"/>
                      <a:r>
                        <a:rPr lang="zh-TW" sz="1400">
                          <a:effectLst/>
                        </a:rPr>
                        <a:t>平均</a:t>
                      </a:r>
                      <a:r>
                        <a:rPr lang="zh-TW" sz="1400" dirty="0">
                          <a:effectLst/>
                        </a:rPr>
                        <a:t>每日</a:t>
                      </a:r>
                      <a:r>
                        <a:rPr lang="zh-TW" altLang="en-US" sz="1400" dirty="0">
                          <a:effectLst/>
                        </a:rPr>
                        <a:t>於堆填區的</a:t>
                      </a:r>
                      <a:r>
                        <a:rPr lang="zh-TW" sz="1400" dirty="0">
                          <a:effectLst/>
                        </a:rPr>
                        <a:t>棄置量</a:t>
                      </a:r>
                      <a:r>
                        <a:rPr lang="zh-TW" sz="1400" baseline="30000" dirty="0">
                          <a:effectLst/>
                        </a:rPr>
                        <a:t>1</a:t>
                      </a:r>
                      <a:r>
                        <a:rPr lang="zh-TW" sz="1400" dirty="0">
                          <a:effectLst/>
                        </a:rPr>
                        <a:t>（每日公噸數）</a:t>
                      </a:r>
                      <a:endParaRPr lang="zh-TW" sz="140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34EA1"/>
                    </a:solidFill>
                  </a:tcPr>
                </a:tc>
                <a:tc hMerge="1">
                  <a:txBody>
                    <a:bodyPr/>
                    <a:lstStyle/>
                    <a:p>
                      <a:endParaRPr lang="zh-HK" altLang="en-US"/>
                    </a:p>
                  </a:txBody>
                  <a:tcPr/>
                </a:tc>
                <a:tc hMerge="1">
                  <a:txBody>
                    <a:bodyPr/>
                    <a:lstStyle/>
                    <a:p>
                      <a:endParaRPr lang="zh-HK" altLang="en-US"/>
                    </a:p>
                  </a:txBody>
                  <a:tcPr/>
                </a:tc>
                <a:tc hMerge="1">
                  <a:txBody>
                    <a:bodyPr/>
                    <a:lstStyle/>
                    <a:p>
                      <a:endParaRPr lang="zh-HK" altLang="en-US"/>
                    </a:p>
                  </a:txBody>
                  <a:tcPr/>
                </a:tc>
                <a:tc hMerge="1">
                  <a:txBody>
                    <a:bodyPr/>
                    <a:lstStyle/>
                    <a:p>
                      <a:endParaRPr lang="zh-HK" altLang="en-US"/>
                    </a:p>
                  </a:txBody>
                  <a:tcPr/>
                </a:tc>
                <a:tc hMerge="1">
                  <a:txBody>
                    <a:bodyPr/>
                    <a:lstStyle/>
                    <a:p>
                      <a:endParaRPr lang="zh-HK" altLang="en-US"/>
                    </a:p>
                  </a:txBody>
                  <a:tcPr/>
                </a:tc>
                <a:tc hMerge="1">
                  <a:txBody>
                    <a:bodyPr/>
                    <a:lstStyle/>
                    <a:p>
                      <a:endParaRPr lang="zh-HK" altLang="en-US"/>
                    </a:p>
                  </a:txBody>
                  <a:tcPr/>
                </a:tc>
                <a:tc hMerge="1">
                  <a:txBody>
                    <a:bodyPr/>
                    <a:lstStyle/>
                    <a:p>
                      <a:endParaRPr lang="zh-HK" altLang="en-US"/>
                    </a:p>
                  </a:txBody>
                  <a:tcPr/>
                </a:tc>
                <a:tc hMerge="1">
                  <a:txBody>
                    <a:bodyPr/>
                    <a:lstStyle/>
                    <a:p>
                      <a:endParaRPr lang="zh-HK" altLang="en-US"/>
                    </a:p>
                  </a:txBody>
                  <a:tcPr/>
                </a:tc>
                <a:tc hMerge="1">
                  <a:txBody>
                    <a:bodyPr/>
                    <a:lstStyle/>
                    <a:p>
                      <a:endParaRPr lang="zh-HK" altLang="en-US"/>
                    </a:p>
                  </a:txBody>
                  <a:tcPr/>
                </a:tc>
                <a:extLst>
                  <a:ext uri="{0D108BD9-81ED-4DB2-BD59-A6C34878D82A}">
                    <a16:rowId xmlns:a16="http://schemas.microsoft.com/office/drawing/2014/main" val="4270777375"/>
                  </a:ext>
                </a:extLst>
              </a:tr>
              <a:tr h="272931">
                <a:tc vMerge="1">
                  <a:txBody>
                    <a:bodyPr/>
                    <a:lstStyle/>
                    <a:p>
                      <a:endParaRPr lang="zh-HK" altLang="en-US"/>
                    </a:p>
                  </a:txBody>
                  <a:tcPr/>
                </a:tc>
                <a:tc>
                  <a:txBody>
                    <a:bodyPr/>
                    <a:lstStyle/>
                    <a:p>
                      <a:pPr algn="ctr"/>
                      <a:r>
                        <a:rPr lang="zh-TW" sz="1200" b="0" dirty="0">
                          <a:effectLst/>
                        </a:rPr>
                        <a:t>2013</a:t>
                      </a:r>
                      <a:endParaRPr lang="zh-TW" sz="1200" b="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a:r>
                        <a:rPr lang="zh-TW" sz="1200" b="0" dirty="0">
                          <a:effectLst/>
                        </a:rPr>
                        <a:t>2014</a:t>
                      </a:r>
                      <a:endParaRPr lang="zh-TW" sz="1200" b="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a:r>
                        <a:rPr lang="zh-TW" sz="1200" b="0" dirty="0">
                          <a:effectLst/>
                        </a:rPr>
                        <a:t>2015</a:t>
                      </a:r>
                      <a:endParaRPr lang="zh-TW" sz="1200" b="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a:r>
                        <a:rPr lang="zh-TW" sz="1200" b="0" dirty="0">
                          <a:effectLst/>
                        </a:rPr>
                        <a:t>2016</a:t>
                      </a:r>
                      <a:endParaRPr lang="zh-TW" sz="1200" b="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a:r>
                        <a:rPr lang="zh-TW" sz="1200" b="0" dirty="0">
                          <a:effectLst/>
                        </a:rPr>
                        <a:t>2017</a:t>
                      </a:r>
                      <a:endParaRPr lang="zh-TW" sz="1200" b="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a:r>
                        <a:rPr lang="zh-TW" sz="1200" b="0" dirty="0">
                          <a:effectLst/>
                        </a:rPr>
                        <a:t>2018</a:t>
                      </a:r>
                      <a:endParaRPr lang="zh-TW" sz="1200" b="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a:r>
                        <a:rPr lang="zh-TW" sz="1200" b="0" dirty="0">
                          <a:effectLst/>
                        </a:rPr>
                        <a:t>2019</a:t>
                      </a:r>
                      <a:endParaRPr lang="zh-TW" sz="1200" b="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a:r>
                        <a:rPr lang="zh-TW" sz="1200" b="0" dirty="0">
                          <a:effectLst/>
                        </a:rPr>
                        <a:t>2020</a:t>
                      </a:r>
                      <a:endParaRPr lang="zh-TW" sz="1200" b="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a:r>
                        <a:rPr lang="zh-TW" sz="1200" b="0" dirty="0">
                          <a:effectLst/>
                        </a:rPr>
                        <a:t>2021</a:t>
                      </a:r>
                      <a:endParaRPr lang="zh-TW" sz="1200" b="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a:r>
                        <a:rPr lang="zh-TW" sz="1200" b="0" dirty="0">
                          <a:effectLst/>
                        </a:rPr>
                        <a:t>2022</a:t>
                      </a:r>
                      <a:endParaRPr lang="zh-TW" sz="1200" b="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417800951"/>
                  </a:ext>
                </a:extLst>
              </a:tr>
              <a:tr h="272931">
                <a:tc>
                  <a:txBody>
                    <a:bodyPr/>
                    <a:lstStyle/>
                    <a:p>
                      <a:r>
                        <a:rPr lang="zh-TW" sz="1300" b="1" dirty="0">
                          <a:solidFill>
                            <a:schemeClr val="bg1"/>
                          </a:solidFill>
                          <a:effectLst/>
                        </a:rPr>
                        <a:t>脫水污泥</a:t>
                      </a:r>
                      <a:r>
                        <a:rPr lang="zh-TW" sz="1300" b="1" baseline="30000" dirty="0">
                          <a:solidFill>
                            <a:schemeClr val="bg1"/>
                          </a:solidFill>
                          <a:effectLst/>
                        </a:rPr>
                        <a:t>2</a:t>
                      </a:r>
                      <a:endParaRPr lang="zh-TW" sz="1300" b="1" dirty="0">
                        <a:solidFill>
                          <a:schemeClr val="bg1"/>
                        </a:solidFill>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9BD5"/>
                    </a:solidFill>
                  </a:tcPr>
                </a:tc>
                <a:tc>
                  <a:txBody>
                    <a:bodyPr/>
                    <a:lstStyle/>
                    <a:p>
                      <a:pPr algn="ctr"/>
                      <a:r>
                        <a:rPr lang="zh-TW" sz="1200" b="0" dirty="0">
                          <a:effectLst/>
                        </a:rPr>
                        <a:t>900</a:t>
                      </a:r>
                      <a:endParaRPr lang="zh-TW" sz="1200" b="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dirty="0">
                          <a:effectLst/>
                        </a:rPr>
                        <a:t>824</a:t>
                      </a:r>
                      <a:endParaRPr lang="zh-TW" sz="1200" b="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dirty="0">
                          <a:effectLst/>
                        </a:rPr>
                        <a:t>304</a:t>
                      </a:r>
                      <a:endParaRPr lang="zh-TW" sz="1200" b="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a:effectLst/>
                        </a:rPr>
                        <a:t>68</a:t>
                      </a:r>
                      <a:endParaRPr lang="zh-TW" sz="1200" b="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dirty="0">
                          <a:effectLst/>
                        </a:rPr>
                        <a:t>98</a:t>
                      </a:r>
                      <a:endParaRPr lang="zh-TW" sz="1200" b="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dirty="0">
                          <a:effectLst/>
                        </a:rPr>
                        <a:t>103</a:t>
                      </a:r>
                      <a:endParaRPr lang="zh-TW" sz="1200" b="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dirty="0">
                          <a:effectLst/>
                        </a:rPr>
                        <a:t>103</a:t>
                      </a:r>
                      <a:endParaRPr lang="zh-TW" sz="1200" b="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dirty="0">
                          <a:effectLst/>
                        </a:rPr>
                        <a:t>65</a:t>
                      </a:r>
                      <a:endParaRPr lang="zh-TW" sz="1200" b="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a:effectLst/>
                        </a:rPr>
                        <a:t>39</a:t>
                      </a:r>
                      <a:endParaRPr lang="zh-TW" sz="1200" b="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a:effectLst/>
                        </a:rPr>
                        <a:t>34</a:t>
                      </a:r>
                      <a:endParaRPr lang="zh-TW" sz="1200" b="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26228171"/>
                  </a:ext>
                </a:extLst>
              </a:tr>
              <a:tr h="272931">
                <a:tc>
                  <a:txBody>
                    <a:bodyPr/>
                    <a:lstStyle/>
                    <a:p>
                      <a:r>
                        <a:rPr lang="zh-TW" sz="1300" b="1" dirty="0">
                          <a:solidFill>
                            <a:schemeClr val="bg1"/>
                          </a:solidFill>
                          <a:effectLst/>
                        </a:rPr>
                        <a:t>脫水的濾水污泥</a:t>
                      </a:r>
                      <a:endParaRPr lang="zh-TW" sz="1300" b="1" dirty="0">
                        <a:solidFill>
                          <a:schemeClr val="bg1"/>
                        </a:solidFill>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9BD5"/>
                    </a:solidFill>
                  </a:tcPr>
                </a:tc>
                <a:tc>
                  <a:txBody>
                    <a:bodyPr/>
                    <a:lstStyle/>
                    <a:p>
                      <a:pPr algn="ctr"/>
                      <a:r>
                        <a:rPr lang="zh-TW" sz="1200" b="0" kern="1200" dirty="0">
                          <a:solidFill>
                            <a:schemeClr val="dk1"/>
                          </a:solidFill>
                          <a:effectLst/>
                          <a:latin typeface="+mn-lt"/>
                          <a:ea typeface="+mn-ea"/>
                          <a:cs typeface="+mn-cs"/>
                        </a:rPr>
                        <a:t>50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kern="1200" dirty="0">
                          <a:solidFill>
                            <a:schemeClr val="dk1"/>
                          </a:solidFill>
                          <a:effectLst/>
                          <a:latin typeface="+mn-lt"/>
                          <a:ea typeface="+mn-ea"/>
                          <a:cs typeface="+mn-cs"/>
                        </a:rPr>
                        <a:t>58</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kern="1200" dirty="0">
                          <a:solidFill>
                            <a:schemeClr val="dk1"/>
                          </a:solidFill>
                          <a:effectLst/>
                          <a:latin typeface="+mn-lt"/>
                          <a:ea typeface="+mn-ea"/>
                          <a:cs typeface="+mn-cs"/>
                        </a:rPr>
                        <a:t>58</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kern="1200" dirty="0">
                          <a:solidFill>
                            <a:schemeClr val="dk1"/>
                          </a:solidFill>
                          <a:effectLst/>
                          <a:latin typeface="+mn-lt"/>
                          <a:ea typeface="+mn-ea"/>
                          <a:cs typeface="+mn-cs"/>
                        </a:rPr>
                        <a:t>58</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kern="1200" dirty="0">
                          <a:solidFill>
                            <a:schemeClr val="dk1"/>
                          </a:solidFill>
                          <a:effectLst/>
                          <a:latin typeface="+mn-lt"/>
                          <a:ea typeface="+mn-ea"/>
                          <a:cs typeface="+mn-cs"/>
                        </a:rPr>
                        <a:t>56</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kern="1200" dirty="0">
                          <a:solidFill>
                            <a:schemeClr val="dk1"/>
                          </a:solidFill>
                          <a:effectLst/>
                          <a:latin typeface="+mn-lt"/>
                          <a:ea typeface="+mn-ea"/>
                          <a:cs typeface="+mn-cs"/>
                        </a:rPr>
                        <a:t>55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kern="1200" dirty="0">
                          <a:solidFill>
                            <a:schemeClr val="dk1"/>
                          </a:solidFill>
                          <a:effectLst/>
                          <a:latin typeface="+mn-lt"/>
                          <a:ea typeface="+mn-ea"/>
                          <a:cs typeface="+mn-cs"/>
                        </a:rPr>
                        <a:t>65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kern="1200" dirty="0">
                          <a:solidFill>
                            <a:schemeClr val="dk1"/>
                          </a:solidFill>
                          <a:effectLst/>
                          <a:latin typeface="+mn-lt"/>
                          <a:ea typeface="+mn-ea"/>
                          <a:cs typeface="+mn-cs"/>
                        </a:rPr>
                        <a:t>75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kern="1200" dirty="0">
                          <a:solidFill>
                            <a:schemeClr val="dk1"/>
                          </a:solidFill>
                          <a:effectLst/>
                          <a:latin typeface="+mn-lt"/>
                          <a:ea typeface="+mn-ea"/>
                          <a:cs typeface="+mn-cs"/>
                        </a:rPr>
                        <a:t>85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kern="1200" dirty="0">
                          <a:solidFill>
                            <a:schemeClr val="dk1"/>
                          </a:solidFill>
                          <a:effectLst/>
                          <a:latin typeface="+mn-lt"/>
                          <a:ea typeface="+mn-ea"/>
                          <a:cs typeface="+mn-cs"/>
                        </a:rPr>
                        <a:t>87</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tint val="40000"/>
                      </a:schemeClr>
                    </a:solidFill>
                  </a:tcPr>
                </a:tc>
                <a:extLst>
                  <a:ext uri="{0D108BD9-81ED-4DB2-BD59-A6C34878D82A}">
                    <a16:rowId xmlns:a16="http://schemas.microsoft.com/office/drawing/2014/main" val="1468659307"/>
                  </a:ext>
                </a:extLst>
              </a:tr>
              <a:tr h="272931">
                <a:tc>
                  <a:txBody>
                    <a:bodyPr/>
                    <a:lstStyle/>
                    <a:p>
                      <a:r>
                        <a:rPr lang="zh-TW" sz="1300" b="1" dirty="0">
                          <a:solidFill>
                            <a:schemeClr val="bg1"/>
                          </a:solidFill>
                          <a:effectLst/>
                        </a:rPr>
                        <a:t>焚化灰和穩定</a:t>
                      </a:r>
                      <a:r>
                        <a:rPr lang="zh-TW" sz="1300" b="1">
                          <a:solidFill>
                            <a:schemeClr val="bg1"/>
                          </a:solidFill>
                          <a:effectLst/>
                        </a:rPr>
                        <a:t>的渣滓</a:t>
                      </a:r>
                      <a:endParaRPr lang="zh-TW" sz="1300" b="1" dirty="0">
                        <a:solidFill>
                          <a:schemeClr val="bg1"/>
                        </a:solidFill>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9BD5"/>
                    </a:solidFill>
                  </a:tcPr>
                </a:tc>
                <a:tc>
                  <a:txBody>
                    <a:bodyPr/>
                    <a:lstStyle/>
                    <a:p>
                      <a:pPr algn="ctr"/>
                      <a:r>
                        <a:rPr lang="zh-TW" sz="1200" b="0" dirty="0">
                          <a:effectLst/>
                        </a:rPr>
                        <a:t>11</a:t>
                      </a:r>
                      <a:endParaRPr lang="zh-TW" sz="1200" b="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dirty="0">
                          <a:effectLst/>
                        </a:rPr>
                        <a:t>35</a:t>
                      </a:r>
                      <a:endParaRPr lang="zh-TW" sz="1200" b="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dirty="0">
                          <a:effectLst/>
                        </a:rPr>
                        <a:t>138</a:t>
                      </a:r>
                      <a:endParaRPr lang="zh-TW" sz="1200" b="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dirty="0">
                          <a:effectLst/>
                        </a:rPr>
                        <a:t>173</a:t>
                      </a:r>
                      <a:endParaRPr lang="zh-TW" sz="1200" b="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dirty="0">
                          <a:effectLst/>
                        </a:rPr>
                        <a:t>152</a:t>
                      </a:r>
                      <a:endParaRPr lang="zh-TW" sz="1200" b="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dirty="0">
                          <a:effectLst/>
                        </a:rPr>
                        <a:t>147</a:t>
                      </a:r>
                      <a:endParaRPr lang="zh-TW" sz="1200" b="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dirty="0">
                          <a:effectLst/>
                        </a:rPr>
                        <a:t>150</a:t>
                      </a:r>
                      <a:endParaRPr lang="zh-TW" sz="1200" b="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dirty="0">
                          <a:effectLst/>
                        </a:rPr>
                        <a:t>137</a:t>
                      </a:r>
                      <a:endParaRPr lang="zh-TW" sz="1200" b="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dirty="0">
                          <a:effectLst/>
                        </a:rPr>
                        <a:t>146</a:t>
                      </a:r>
                      <a:endParaRPr lang="zh-TW" sz="1200" b="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zh-TW" sz="1200" b="0" dirty="0">
                          <a:effectLst/>
                        </a:rPr>
                        <a:t>129</a:t>
                      </a:r>
                      <a:endParaRPr lang="zh-TW" sz="1200" b="0" dirty="0">
                        <a:effectLst/>
                        <a:latin typeface="Times New Roman" panose="02020603050405020304" pitchFamily="18" charset="0"/>
                        <a:ea typeface="新細明體" panose="02020500000000000000"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63528624"/>
                  </a:ext>
                </a:extLst>
              </a:tr>
            </a:tbl>
          </a:graphicData>
        </a:graphic>
      </p:graphicFrame>
      <p:sp>
        <p:nvSpPr>
          <p:cNvPr id="26" name="Rectangle 1">
            <a:extLst>
              <a:ext uri="{FF2B5EF4-FFF2-40B4-BE49-F238E27FC236}">
                <a16:creationId xmlns:a16="http://schemas.microsoft.com/office/drawing/2014/main" id="{A0034756-D115-2503-68FC-BD884582B17B}"/>
              </a:ext>
            </a:extLst>
          </p:cNvPr>
          <p:cNvSpPr>
            <a:spLocks noChangeArrowheads="1"/>
          </p:cNvSpPr>
          <p:nvPr/>
        </p:nvSpPr>
        <p:spPr bwMode="auto">
          <a:xfrm>
            <a:off x="369453" y="5977349"/>
            <a:ext cx="1135149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HK" sz="900" b="0" i="0" u="none" strike="noStrike" cap="none" normalizeH="0" baseline="0" dirty="0">
                <a:ln>
                  <a:noFill/>
                </a:ln>
                <a:solidFill>
                  <a:schemeClr val="tx1"/>
                </a:solidFill>
                <a:effectLst/>
                <a:latin typeface="+mj-ea"/>
                <a:ea typeface="+mj-ea"/>
                <a:cs typeface="Times New Roman" panose="02020603050405020304" pitchFamily="18" charset="0"/>
              </a:rPr>
              <a:t>註：</a:t>
            </a:r>
            <a:endParaRPr kumimoji="0" lang="zh-TW" altLang="zh-HK" sz="800" b="0" i="0" u="none" strike="noStrike" cap="none" normalizeH="0" baseline="0" dirty="0">
              <a:ln>
                <a:noFill/>
              </a:ln>
              <a:solidFill>
                <a:schemeClr val="tx1"/>
              </a:solidFill>
              <a:effectLst/>
              <a:latin typeface="+mj-ea"/>
              <a:ea typeface="+mj-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900" b="0" i="0" u="none" strike="noStrike" cap="none" normalizeH="0" baseline="0" dirty="0">
                <a:ln>
                  <a:noFill/>
                </a:ln>
                <a:solidFill>
                  <a:schemeClr val="tx1"/>
                </a:solidFill>
                <a:effectLst/>
                <a:latin typeface="+mj-ea"/>
                <a:ea typeface="+mj-ea"/>
                <a:cs typeface="Times New Roman" panose="02020603050405020304" pitchFamily="18" charset="0"/>
              </a:rPr>
              <a:t>(1) </a:t>
            </a:r>
            <a:r>
              <a:rPr kumimoji="0" lang="zh-TW" altLang="en-US" sz="900" b="0" i="0" u="none" strike="noStrike" cap="none" normalizeH="0" baseline="0" dirty="0">
                <a:ln>
                  <a:noFill/>
                </a:ln>
                <a:solidFill>
                  <a:schemeClr val="tx1"/>
                </a:solidFill>
                <a:effectLst/>
                <a:latin typeface="+mj-ea"/>
                <a:ea typeface="+mj-ea"/>
                <a:cs typeface="Times New Roman" panose="02020603050405020304" pitchFamily="18" charset="0"/>
              </a:rPr>
              <a:t>部分特殊廢物未必每日都會產生及棄置。平均每日棄置的數量是把全年於堆填區棄置的廢物總量除以全年的日數而得。</a:t>
            </a:r>
            <a:endParaRPr kumimoji="0" lang="zh-TW" altLang="en-US" sz="800" b="0" i="0" u="none" strike="noStrike" cap="none" normalizeH="0" baseline="0" dirty="0">
              <a:ln>
                <a:noFill/>
              </a:ln>
              <a:solidFill>
                <a:schemeClr val="tx1"/>
              </a:solidFill>
              <a:effectLst/>
              <a:latin typeface="+mj-ea"/>
              <a:ea typeface="+mj-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900" b="0" i="0" u="none" strike="noStrike" cap="none" normalizeH="0" baseline="0" dirty="0">
                <a:ln>
                  <a:noFill/>
                </a:ln>
                <a:solidFill>
                  <a:schemeClr val="tx1"/>
                </a:solidFill>
                <a:effectLst/>
                <a:latin typeface="+mj-ea"/>
                <a:ea typeface="+mj-ea"/>
                <a:cs typeface="Times New Roman" panose="02020603050405020304" pitchFamily="18" charset="0"/>
              </a:rPr>
              <a:t>(2) </a:t>
            </a:r>
            <a:r>
              <a:rPr kumimoji="0" lang="zh-TW" altLang="en-US" sz="900" b="0" i="0" u="none" strike="noStrike" cap="none" normalizeH="0" baseline="0" dirty="0">
                <a:ln>
                  <a:noFill/>
                </a:ln>
                <a:solidFill>
                  <a:schemeClr val="tx1"/>
                </a:solidFill>
                <a:effectLst/>
                <a:latin typeface="+mj-ea"/>
                <a:ea typeface="+mj-ea"/>
                <a:cs typeface="Times New Roman" panose="02020603050405020304" pitchFamily="18" charset="0"/>
              </a:rPr>
              <a:t>脫水污泥包括脫水污泥及工業活動所產生的其他污泥。脫水污泥的來源包括渠務署管理的污水處理廠、環保署管理的廢物轉運站的污水處理設施及隔油池廢物處理設施，及私營污水處理廠。渠務署管理的主要污水處理廠的脫水污水污泥會於</a:t>
            </a:r>
            <a:r>
              <a:rPr kumimoji="0" lang="en-US" altLang="zh-TW" sz="900" b="0" i="0" u="none" strike="noStrike" cap="none" normalizeH="0" baseline="0" dirty="0">
                <a:ln>
                  <a:noFill/>
                </a:ln>
                <a:solidFill>
                  <a:schemeClr val="tx1"/>
                </a:solidFill>
                <a:effectLst/>
                <a:latin typeface="+mj-ea"/>
                <a:ea typeface="+mj-ea"/>
                <a:cs typeface="Times New Roman" panose="02020603050405020304" pitchFamily="18" charset="0"/>
              </a:rPr>
              <a:t>T ▪ PARK</a:t>
            </a:r>
            <a:r>
              <a:rPr kumimoji="0" lang="zh-TW" altLang="en-US" sz="900" b="0" i="0" u="none" strike="noStrike" cap="none" normalizeH="0" baseline="0" dirty="0">
                <a:ln>
                  <a:noFill/>
                </a:ln>
                <a:solidFill>
                  <a:schemeClr val="tx1"/>
                </a:solidFill>
                <a:effectLst/>
                <a:latin typeface="+mj-ea"/>
                <a:ea typeface="+mj-ea"/>
                <a:cs typeface="Times New Roman" panose="02020603050405020304" pitchFamily="18" charset="0"/>
              </a:rPr>
              <a:t>［源 ▪ 區］以焚化方式處置，其餘的污泥則被運到新界西堆填區及新界東北堆填區棄置。</a:t>
            </a:r>
            <a:endParaRPr kumimoji="0" lang="zh-TW" altLang="en-US" sz="1800" b="0" i="0" u="none" strike="noStrike" cap="none" normalizeH="0" baseline="0" dirty="0">
              <a:ln>
                <a:noFill/>
              </a:ln>
              <a:solidFill>
                <a:schemeClr val="tx1"/>
              </a:solidFill>
              <a:effectLst/>
              <a:latin typeface="+mj-ea"/>
              <a:ea typeface="+mj-ea"/>
            </a:endParaRPr>
          </a:p>
        </p:txBody>
      </p:sp>
      <p:grpSp>
        <p:nvGrpSpPr>
          <p:cNvPr id="27" name="群組 26"/>
          <p:cNvGrpSpPr/>
          <p:nvPr/>
        </p:nvGrpSpPr>
        <p:grpSpPr>
          <a:xfrm>
            <a:off x="9267216" y="1945497"/>
            <a:ext cx="1491229" cy="1799442"/>
            <a:chOff x="5053013" y="4316413"/>
            <a:chExt cx="1804987" cy="2178050"/>
          </a:xfrm>
        </p:grpSpPr>
        <p:sp>
          <p:nvSpPr>
            <p:cNvPr id="28" name="object 2"/>
            <p:cNvSpPr>
              <a:spLocks/>
            </p:cNvSpPr>
            <p:nvPr/>
          </p:nvSpPr>
          <p:spPr bwMode="auto">
            <a:xfrm>
              <a:off x="5540375" y="6302375"/>
              <a:ext cx="969963" cy="192088"/>
            </a:xfrm>
            <a:custGeom>
              <a:avLst/>
              <a:gdLst>
                <a:gd name="T0" fmla="*/ 486173 w 969009"/>
                <a:gd name="T1" fmla="*/ 0 h 191135"/>
                <a:gd name="T2" fmla="*/ 414331 w 969009"/>
                <a:gd name="T3" fmla="*/ 1055 h 191135"/>
                <a:gd name="T4" fmla="*/ 345760 w 969009"/>
                <a:gd name="T5" fmla="*/ 4124 h 191135"/>
                <a:gd name="T6" fmla="*/ 281216 w 969009"/>
                <a:gd name="T7" fmla="*/ 9057 h 191135"/>
                <a:gd name="T8" fmla="*/ 221447 w 969009"/>
                <a:gd name="T9" fmla="*/ 15701 h 191135"/>
                <a:gd name="T10" fmla="*/ 167208 w 969009"/>
                <a:gd name="T11" fmla="*/ 23905 h 191135"/>
                <a:gd name="T12" fmla="*/ 119250 w 969009"/>
                <a:gd name="T13" fmla="*/ 33518 h 191135"/>
                <a:gd name="T14" fmla="*/ 78326 w 969009"/>
                <a:gd name="T15" fmla="*/ 44391 h 191135"/>
                <a:gd name="T16" fmla="*/ 20583 w 969009"/>
                <a:gd name="T17" fmla="*/ 69312 h 191135"/>
                <a:gd name="T18" fmla="*/ 0 w 969009"/>
                <a:gd name="T19" fmla="*/ 97462 h 191135"/>
                <a:gd name="T20" fmla="*/ 5270 w 969009"/>
                <a:gd name="T21" fmla="*/ 111864 h 191135"/>
                <a:gd name="T22" fmla="*/ 45185 w 969009"/>
                <a:gd name="T23" fmla="*/ 138550 h 191135"/>
                <a:gd name="T24" fmla="*/ 119250 w 969009"/>
                <a:gd name="T25" fmla="*/ 161405 h 191135"/>
                <a:gd name="T26" fmla="*/ 167208 w 969009"/>
                <a:gd name="T27" fmla="*/ 171018 h 191135"/>
                <a:gd name="T28" fmla="*/ 221447 w 969009"/>
                <a:gd name="T29" fmla="*/ 179222 h 191135"/>
                <a:gd name="T30" fmla="*/ 281216 w 969009"/>
                <a:gd name="T31" fmla="*/ 185865 h 191135"/>
                <a:gd name="T32" fmla="*/ 345760 w 969009"/>
                <a:gd name="T33" fmla="*/ 190798 h 191135"/>
                <a:gd name="T34" fmla="*/ 414331 w 969009"/>
                <a:gd name="T35" fmla="*/ 193867 h 191135"/>
                <a:gd name="T36" fmla="*/ 486173 w 969009"/>
                <a:gd name="T37" fmla="*/ 194923 h 191135"/>
                <a:gd name="T38" fmla="*/ 558016 w 969009"/>
                <a:gd name="T39" fmla="*/ 193867 h 191135"/>
                <a:gd name="T40" fmla="*/ 626585 w 969009"/>
                <a:gd name="T41" fmla="*/ 190798 h 191135"/>
                <a:gd name="T42" fmla="*/ 691131 w 969009"/>
                <a:gd name="T43" fmla="*/ 185865 h 191135"/>
                <a:gd name="T44" fmla="*/ 750899 w 969009"/>
                <a:gd name="T45" fmla="*/ 179222 h 191135"/>
                <a:gd name="T46" fmla="*/ 805138 w 969009"/>
                <a:gd name="T47" fmla="*/ 171018 h 191135"/>
                <a:gd name="T48" fmla="*/ 853095 w 969009"/>
                <a:gd name="T49" fmla="*/ 161405 h 191135"/>
                <a:gd name="T50" fmla="*/ 894020 w 969009"/>
                <a:gd name="T51" fmla="*/ 150531 h 191135"/>
                <a:gd name="T52" fmla="*/ 951761 w 969009"/>
                <a:gd name="T53" fmla="*/ 125610 h 191135"/>
                <a:gd name="T54" fmla="*/ 972346 w 969009"/>
                <a:gd name="T55" fmla="*/ 97462 h 191135"/>
                <a:gd name="T56" fmla="*/ 967074 w 969009"/>
                <a:gd name="T57" fmla="*/ 83059 h 191135"/>
                <a:gd name="T58" fmla="*/ 927160 w 969009"/>
                <a:gd name="T59" fmla="*/ 56374 h 191135"/>
                <a:gd name="T60" fmla="*/ 853095 w 969009"/>
                <a:gd name="T61" fmla="*/ 33518 h 191135"/>
                <a:gd name="T62" fmla="*/ 805138 w 969009"/>
                <a:gd name="T63" fmla="*/ 23905 h 191135"/>
                <a:gd name="T64" fmla="*/ 750899 w 969009"/>
                <a:gd name="T65" fmla="*/ 15701 h 191135"/>
                <a:gd name="T66" fmla="*/ 691131 w 969009"/>
                <a:gd name="T67" fmla="*/ 9057 h 191135"/>
                <a:gd name="T68" fmla="*/ 626585 w 969009"/>
                <a:gd name="T69" fmla="*/ 4124 h 191135"/>
                <a:gd name="T70" fmla="*/ 558016 w 969009"/>
                <a:gd name="T71" fmla="*/ 1055 h 191135"/>
                <a:gd name="T72" fmla="*/ 486173 w 969009"/>
                <a:gd name="T73" fmla="*/ 0 h 19113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69009" h="191135">
                  <a:moveTo>
                    <a:pt x="484263" y="0"/>
                  </a:moveTo>
                  <a:lnTo>
                    <a:pt x="412703" y="1035"/>
                  </a:lnTo>
                  <a:lnTo>
                    <a:pt x="344402" y="4044"/>
                  </a:lnTo>
                  <a:lnTo>
                    <a:pt x="280111" y="8879"/>
                  </a:lnTo>
                  <a:lnTo>
                    <a:pt x="220577" y="15391"/>
                  </a:lnTo>
                  <a:lnTo>
                    <a:pt x="166552" y="23434"/>
                  </a:lnTo>
                  <a:lnTo>
                    <a:pt x="118782" y="32858"/>
                  </a:lnTo>
                  <a:lnTo>
                    <a:pt x="78018" y="43517"/>
                  </a:lnTo>
                  <a:lnTo>
                    <a:pt x="20503" y="67947"/>
                  </a:lnTo>
                  <a:lnTo>
                    <a:pt x="0" y="95542"/>
                  </a:lnTo>
                  <a:lnTo>
                    <a:pt x="5250" y="109661"/>
                  </a:lnTo>
                  <a:lnTo>
                    <a:pt x="45009" y="135821"/>
                  </a:lnTo>
                  <a:lnTo>
                    <a:pt x="118782" y="158225"/>
                  </a:lnTo>
                  <a:lnTo>
                    <a:pt x="166552" y="167650"/>
                  </a:lnTo>
                  <a:lnTo>
                    <a:pt x="220577" y="175692"/>
                  </a:lnTo>
                  <a:lnTo>
                    <a:pt x="280111" y="182204"/>
                  </a:lnTo>
                  <a:lnTo>
                    <a:pt x="344402" y="187039"/>
                  </a:lnTo>
                  <a:lnTo>
                    <a:pt x="412703" y="190048"/>
                  </a:lnTo>
                  <a:lnTo>
                    <a:pt x="484263" y="191084"/>
                  </a:lnTo>
                  <a:lnTo>
                    <a:pt x="555824" y="190048"/>
                  </a:lnTo>
                  <a:lnTo>
                    <a:pt x="624124" y="187039"/>
                  </a:lnTo>
                  <a:lnTo>
                    <a:pt x="688416" y="182204"/>
                  </a:lnTo>
                  <a:lnTo>
                    <a:pt x="747949" y="175692"/>
                  </a:lnTo>
                  <a:lnTo>
                    <a:pt x="801975" y="167650"/>
                  </a:lnTo>
                  <a:lnTo>
                    <a:pt x="849744" y="158225"/>
                  </a:lnTo>
                  <a:lnTo>
                    <a:pt x="890508" y="147566"/>
                  </a:lnTo>
                  <a:lnTo>
                    <a:pt x="948023" y="123136"/>
                  </a:lnTo>
                  <a:lnTo>
                    <a:pt x="968527" y="95542"/>
                  </a:lnTo>
                  <a:lnTo>
                    <a:pt x="963276" y="81423"/>
                  </a:lnTo>
                  <a:lnTo>
                    <a:pt x="923518" y="55263"/>
                  </a:lnTo>
                  <a:lnTo>
                    <a:pt x="849744" y="32858"/>
                  </a:lnTo>
                  <a:lnTo>
                    <a:pt x="801975" y="23434"/>
                  </a:lnTo>
                  <a:lnTo>
                    <a:pt x="747949" y="15391"/>
                  </a:lnTo>
                  <a:lnTo>
                    <a:pt x="688416" y="8879"/>
                  </a:lnTo>
                  <a:lnTo>
                    <a:pt x="624124" y="4044"/>
                  </a:lnTo>
                  <a:lnTo>
                    <a:pt x="555824" y="1035"/>
                  </a:lnTo>
                  <a:lnTo>
                    <a:pt x="484263" y="0"/>
                  </a:lnTo>
                  <a:close/>
                </a:path>
              </a:pathLst>
            </a:custGeom>
            <a:solidFill>
              <a:srgbClr val="005458">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HK" altLang="en-US"/>
            </a:p>
          </p:txBody>
        </p:sp>
        <p:pic>
          <p:nvPicPr>
            <p:cNvPr id="29" name="object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3013" y="4316413"/>
              <a:ext cx="1804987"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14591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p:txBody>
          <a:bodyPr/>
          <a:lstStyle/>
          <a:p>
            <a:r>
              <a:rPr lang="zh-TW" altLang="en-US" dirty="0"/>
              <a:t>香港堆填區</a:t>
            </a:r>
            <a:endParaRPr lang="zh-HK" altLang="en-US" dirty="0"/>
          </a:p>
        </p:txBody>
      </p:sp>
      <p:sp>
        <p:nvSpPr>
          <p:cNvPr id="9" name="矩形 8">
            <a:extLst>
              <a:ext uri="{FF2B5EF4-FFF2-40B4-BE49-F238E27FC236}">
                <a16:creationId xmlns:a16="http://schemas.microsoft.com/office/drawing/2014/main" id="{78A3A478-3261-6343-A5F5-705F4A52722A}"/>
              </a:ext>
            </a:extLst>
          </p:cNvPr>
          <p:cNvSpPr/>
          <p:nvPr/>
        </p:nvSpPr>
        <p:spPr>
          <a:xfrm>
            <a:off x="1138639" y="4090151"/>
            <a:ext cx="5670547" cy="2062103"/>
          </a:xfrm>
          <a:prstGeom prst="rect">
            <a:avLst/>
          </a:prstGeom>
        </p:spPr>
        <p:txBody>
          <a:bodyPr wrap="square">
            <a:spAutoFit/>
          </a:bodyPr>
          <a:lstStyle>
            <a:defPPr>
              <a:defRPr lang="zh-HK"/>
            </a:defPPr>
            <a:lvl1pPr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9pPr>
          </a:lstStyle>
          <a:p>
            <a:pPr marL="342900" lvl="0" indent="-342900">
              <a:buFont typeface="Arial" panose="020B0604020202020204" pitchFamily="34" charset="0"/>
              <a:buChar char="•"/>
            </a:pPr>
            <a:r>
              <a:rPr lang="zh-TW" altLang="en-US" sz="2000" b="1" kern="100" dirty="0">
                <a:solidFill>
                  <a:schemeClr val="tx1">
                    <a:lumMod val="65000"/>
                    <a:lumOff val="35000"/>
                  </a:schemeClr>
                </a:solidFill>
                <a:latin typeface="微軟正黑體" panose="020B0604030504040204" pitchFamily="34" charset="-120"/>
                <a:ea typeface="微軟正黑體" panose="020B0604030504040204" pitchFamily="34" charset="-120"/>
                <a:cs typeface="Times New Roman" panose="02020603050405020304" pitchFamily="18" charset="0"/>
              </a:rPr>
              <a:t>土地資源有限</a:t>
            </a:r>
            <a:endParaRPr lang="en-US" altLang="zh-TW" sz="2000" b="1" kern="100" dirty="0">
              <a:solidFill>
                <a:schemeClr val="tx1">
                  <a:lumMod val="65000"/>
                  <a:lumOff val="3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800100" lvl="1" indent="-342900">
              <a:buFont typeface="Wingdings" panose="05000000000000000000" pitchFamily="2" charset="2"/>
              <a:buChar char="Ø"/>
            </a:pPr>
            <a:r>
              <a:rPr lang="zh-TW" altLang="en-US" sz="1600" i="1" kern="100" dirty="0">
                <a:solidFill>
                  <a:schemeClr val="tx1">
                    <a:lumMod val="65000"/>
                    <a:lumOff val="35000"/>
                  </a:schemeClr>
                </a:solidFill>
                <a:latin typeface="微軟正黑體" panose="020B0604030504040204" pitchFamily="34" charset="-120"/>
                <a:ea typeface="微軟正黑體" panose="020B0604030504040204" pitchFamily="34" charset="-120"/>
                <a:cs typeface="Times New Roman" panose="02020603050405020304" pitchFamily="18" charset="0"/>
              </a:rPr>
              <a:t>興建堆填區需要大量土地、交通基建並遠離民居</a:t>
            </a:r>
            <a:endParaRPr lang="en-US" altLang="zh-TW" sz="1600" i="1" kern="100" dirty="0">
              <a:solidFill>
                <a:schemeClr val="tx1">
                  <a:lumMod val="65000"/>
                  <a:lumOff val="3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800100" lvl="1" indent="-342900">
              <a:buFont typeface="Wingdings" panose="05000000000000000000" pitchFamily="2" charset="2"/>
              <a:buChar char="Ø"/>
            </a:pPr>
            <a:r>
              <a:rPr lang="zh-TW" altLang="en-US" sz="1600" i="1" spc="-5" dirty="0">
                <a:solidFill>
                  <a:srgbClr val="006B46"/>
                </a:solidFill>
                <a:latin typeface="微軟正黑體" panose="020B0604030504040204" pitchFamily="34" charset="-120"/>
                <a:ea typeface="微軟正黑體" panose="020B0604030504040204" pitchFamily="34" charset="-120"/>
              </a:rPr>
              <a:t>兩個堆填區將於</a:t>
            </a:r>
            <a:r>
              <a:rPr lang="en-US" altLang="zh-TW" sz="1600" i="1" spc="-5" dirty="0">
                <a:solidFill>
                  <a:srgbClr val="006B46"/>
                </a:solidFill>
                <a:latin typeface="微軟正黑體" panose="020B0604030504040204" pitchFamily="34" charset="-120"/>
                <a:ea typeface="微軟正黑體" panose="020B0604030504040204" pitchFamily="34" charset="-120"/>
              </a:rPr>
              <a:t>2026</a:t>
            </a:r>
            <a:r>
              <a:rPr lang="zh-TW" altLang="en-US" sz="1600" i="1" spc="-5" dirty="0">
                <a:solidFill>
                  <a:srgbClr val="006B46"/>
                </a:solidFill>
                <a:latin typeface="微軟正黑體" panose="020B0604030504040204" pitchFamily="34" charset="-120"/>
                <a:ea typeface="微軟正黑體" panose="020B0604030504040204" pitchFamily="34" charset="-120"/>
              </a:rPr>
              <a:t>年飽和</a:t>
            </a:r>
            <a:endParaRPr lang="en-US" altLang="zh-TW" sz="1600" i="1" spc="-5" dirty="0">
              <a:solidFill>
                <a:srgbClr val="006B46"/>
              </a:solidFill>
              <a:latin typeface="微軟正黑體" panose="020B0604030504040204" pitchFamily="34" charset="-120"/>
              <a:ea typeface="微軟正黑體" panose="020B0604030504040204" pitchFamily="34" charset="-120"/>
            </a:endParaRPr>
          </a:p>
          <a:p>
            <a:pPr marL="800100" lvl="1" indent="-342900">
              <a:buFont typeface="Arial" panose="020B0604020202020204" pitchFamily="34" charset="0"/>
              <a:buChar char="•"/>
            </a:pPr>
            <a:endParaRPr lang="zh-TW" altLang="en-US" sz="1600" i="1"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buFont typeface="Arial" panose="020B0604020202020204" pitchFamily="34" charset="0"/>
              <a:buChar char="•"/>
            </a:pPr>
            <a:r>
              <a:rPr lang="zh-TW" altLang="en-US" sz="2000" b="1" kern="100" dirty="0">
                <a:solidFill>
                  <a:schemeClr val="tx1">
                    <a:lumMod val="65000"/>
                    <a:lumOff val="35000"/>
                  </a:schemeClr>
                </a:solidFill>
                <a:latin typeface="微軟正黑體" panose="020B0604030504040204" pitchFamily="34" charset="-120"/>
                <a:ea typeface="微軟正黑體" panose="020B0604030504040204" pitchFamily="34" charset="-120"/>
                <a:cs typeface="Times New Roman" panose="02020603050405020304" pitchFamily="18" charset="0"/>
              </a:rPr>
              <a:t>廢物收集、轉運、 處理和堆填方面的成本增加</a:t>
            </a:r>
            <a:endParaRPr lang="en-US" altLang="zh-TW" sz="2000" b="1" kern="100" dirty="0">
              <a:solidFill>
                <a:schemeClr val="tx1">
                  <a:lumMod val="65000"/>
                  <a:lumOff val="3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buFont typeface="Arial" panose="020B0604020202020204" pitchFamily="34" charset="0"/>
              <a:buChar char="•"/>
            </a:pPr>
            <a:endParaRPr lang="en-US" altLang="zh-TW" sz="2000" b="1" kern="100" dirty="0">
              <a:solidFill>
                <a:schemeClr val="tx1">
                  <a:lumMod val="65000"/>
                  <a:lumOff val="3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buFont typeface="Arial" panose="020B0604020202020204" pitchFamily="34" charset="0"/>
              <a:buChar char="•"/>
            </a:pPr>
            <a:r>
              <a:rPr lang="zh-TW" altLang="en-US" sz="2000" b="1" kern="100" dirty="0">
                <a:solidFill>
                  <a:schemeClr val="tx1">
                    <a:lumMod val="65000"/>
                    <a:lumOff val="35000"/>
                  </a:schemeClr>
                </a:solidFill>
                <a:latin typeface="微軟正黑體" panose="020B0604030504040204" pitchFamily="34" charset="-120"/>
                <a:ea typeface="微軟正黑體" panose="020B0604030504040204" pitchFamily="34" charset="-120"/>
                <a:cs typeface="Times New Roman" panose="02020603050405020304" pitchFamily="18" charset="0"/>
              </a:rPr>
              <a:t>分解廢物過程會釋出溫室氣體，加劇全球暖化</a:t>
            </a:r>
            <a:endParaRPr lang="en-US" altLang="zh-TW" sz="2000" b="1" kern="100" dirty="0">
              <a:solidFill>
                <a:schemeClr val="tx1">
                  <a:lumMod val="65000"/>
                  <a:lumOff val="3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nvGrpSpPr>
          <p:cNvPr id="11" name="群組 10"/>
          <p:cNvGrpSpPr/>
          <p:nvPr/>
        </p:nvGrpSpPr>
        <p:grpSpPr>
          <a:xfrm>
            <a:off x="1105445" y="1978056"/>
            <a:ext cx="9829981" cy="1645670"/>
            <a:chOff x="1919118" y="1654823"/>
            <a:chExt cx="9114250" cy="1525847"/>
          </a:xfrm>
        </p:grpSpPr>
        <p:grpSp>
          <p:nvGrpSpPr>
            <p:cNvPr id="15" name="群組 14"/>
            <p:cNvGrpSpPr/>
            <p:nvPr/>
          </p:nvGrpSpPr>
          <p:grpSpPr>
            <a:xfrm>
              <a:off x="7994685" y="1654823"/>
              <a:ext cx="3038683" cy="1525847"/>
              <a:chOff x="7994685" y="1654823"/>
              <a:chExt cx="3038683" cy="1525847"/>
            </a:xfrm>
          </p:grpSpPr>
          <p:pic>
            <p:nvPicPr>
              <p:cNvPr id="22" name="Picture 2" descr="新界東北堆填區 - 新界打鼓嶺"/>
              <p:cNvPicPr>
                <a:picLocks noChangeAspect="1" noChangeArrowheads="1"/>
              </p:cNvPicPr>
              <p:nvPr/>
            </p:nvPicPr>
            <p:blipFill rotWithShape="1">
              <a:blip r:embed="rId3">
                <a:extLst>
                  <a:ext uri="{28A0092B-C50C-407E-A947-70E740481C1C}">
                    <a14:useLocalDpi xmlns:a14="http://schemas.microsoft.com/office/drawing/2010/main"/>
                  </a:ext>
                </a:extLst>
              </a:blip>
              <a:srcRect t="19355" b="8565"/>
              <a:stretch/>
            </p:blipFill>
            <p:spPr bwMode="auto">
              <a:xfrm>
                <a:off x="7994685" y="1654823"/>
                <a:ext cx="2934573" cy="1525847"/>
              </a:xfrm>
              <a:prstGeom prst="rect">
                <a:avLst/>
              </a:prstGeom>
              <a:extLst>
                <a:ext uri="{909E8E84-426E-40DD-AFC4-6F175D3DCCD1}">
                  <a14:hiddenFill xmlns:a14="http://schemas.microsoft.com/office/drawing/2010/main">
                    <a:solidFill>
                      <a:srgbClr val="FFFFFF"/>
                    </a:solidFill>
                  </a14:hiddenFill>
                </a:ext>
              </a:extLst>
            </p:spPr>
          </p:pic>
          <p:sp>
            <p:nvSpPr>
              <p:cNvPr id="23" name="圓角矩形 22"/>
              <p:cNvSpPr/>
              <p:nvPr/>
            </p:nvSpPr>
            <p:spPr>
              <a:xfrm>
                <a:off x="9304872" y="2810403"/>
                <a:ext cx="1728496" cy="340519"/>
              </a:xfrm>
              <a:prstGeom prst="roundRect">
                <a:avLst/>
              </a:prstGeom>
              <a:noFill/>
              <a:ln>
                <a:noFill/>
              </a:ln>
              <a:effectLst>
                <a:outerShdw blurRad="50800" dist="38100" dir="2700000" algn="t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vert="horz" wrap="square">
                <a:spAutoFit/>
              </a:bodyPr>
              <a:lstStyle>
                <a:defPPr>
                  <a:defRPr lang="zh-H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zh-TW" altLang="en-US" sz="1400" b="1" dirty="0">
                    <a:solidFill>
                      <a:schemeClr val="bg1"/>
                    </a:solidFill>
                    <a:latin typeface="微軟正黑體" panose="020B0604030504040204" pitchFamily="34" charset="-120"/>
                    <a:ea typeface="微軟正黑體" panose="020B0604030504040204" pitchFamily="34" charset="-120"/>
                  </a:rPr>
                  <a:t>新界東北堆填區</a:t>
                </a:r>
                <a:endParaRPr lang="zh-HK" altLang="en-US" sz="1400" b="1" dirty="0">
                  <a:solidFill>
                    <a:schemeClr val="bg1"/>
                  </a:solidFill>
                  <a:latin typeface="微軟正黑體" panose="020B0604030504040204" pitchFamily="34" charset="-120"/>
                  <a:ea typeface="微軟正黑體" panose="020B0604030504040204" pitchFamily="34" charset="-120"/>
                </a:endParaRPr>
              </a:p>
            </p:txBody>
          </p:sp>
        </p:grpSp>
        <p:grpSp>
          <p:nvGrpSpPr>
            <p:cNvPr id="16" name="群組 15"/>
            <p:cNvGrpSpPr/>
            <p:nvPr/>
          </p:nvGrpSpPr>
          <p:grpSpPr>
            <a:xfrm>
              <a:off x="1919118" y="1654823"/>
              <a:ext cx="2638736" cy="1525847"/>
              <a:chOff x="1919118" y="1654823"/>
              <a:chExt cx="2638736" cy="1525847"/>
            </a:xfrm>
          </p:grpSpPr>
          <p:pic>
            <p:nvPicPr>
              <p:cNvPr id="20" name="Picture 4" descr="新界東南堆填區 - 將軍澳大赤沙"/>
              <p:cNvPicPr>
                <a:picLocks noChangeAspect="1" noChangeArrowheads="1"/>
              </p:cNvPicPr>
              <p:nvPr/>
            </p:nvPicPr>
            <p:blipFill rotWithShape="1">
              <a:blip r:embed="rId4">
                <a:extLst>
                  <a:ext uri="{28A0092B-C50C-407E-A947-70E740481C1C}">
                    <a14:useLocalDpi xmlns:a14="http://schemas.microsoft.com/office/drawing/2010/main" val="0"/>
                  </a:ext>
                </a:extLst>
              </a:blip>
              <a:srcRect t="9723" b="8375"/>
              <a:stretch/>
            </p:blipFill>
            <p:spPr bwMode="auto">
              <a:xfrm>
                <a:off x="1949894" y="1654823"/>
                <a:ext cx="2607960" cy="1525847"/>
              </a:xfrm>
              <a:prstGeom prst="rect">
                <a:avLst/>
              </a:prstGeom>
              <a:extLst>
                <a:ext uri="{909E8E84-426E-40DD-AFC4-6F175D3DCCD1}">
                  <a14:hiddenFill xmlns:a14="http://schemas.microsoft.com/office/drawing/2010/main">
                    <a:solidFill>
                      <a:srgbClr val="FFFFFF"/>
                    </a:solidFill>
                  </a14:hiddenFill>
                </a:ext>
              </a:extLst>
            </p:spPr>
          </p:pic>
          <p:sp>
            <p:nvSpPr>
              <p:cNvPr id="21" name="圓角矩形 20"/>
              <p:cNvSpPr/>
              <p:nvPr/>
            </p:nvSpPr>
            <p:spPr>
              <a:xfrm>
                <a:off x="1919118" y="1677973"/>
                <a:ext cx="1623889" cy="363609"/>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vert="horz" wrap="square">
                <a:spAutoFit/>
              </a:bodyPr>
              <a:lstStyle>
                <a:defPPr>
                  <a:defRPr lang="zh-H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zh-TW" altLang="en-US" sz="1400" b="1" dirty="0">
                    <a:solidFill>
                      <a:schemeClr val="bg1"/>
                    </a:solidFill>
                    <a:latin typeface="微軟正黑體" panose="020B0604030504040204" pitchFamily="34" charset="-120"/>
                    <a:ea typeface="微軟正黑體" panose="020B0604030504040204" pitchFamily="34" charset="-120"/>
                  </a:rPr>
                  <a:t>新界東南堆填區</a:t>
                </a:r>
                <a:endParaRPr lang="zh-HK" altLang="en-US" sz="1400" b="1" dirty="0">
                  <a:solidFill>
                    <a:schemeClr val="bg1"/>
                  </a:solidFill>
                  <a:latin typeface="微軟正黑體" panose="020B0604030504040204" pitchFamily="34" charset="-120"/>
                  <a:ea typeface="微軟正黑體" panose="020B0604030504040204" pitchFamily="34" charset="-120"/>
                </a:endParaRPr>
              </a:p>
            </p:txBody>
          </p:sp>
        </p:grpSp>
        <p:grpSp>
          <p:nvGrpSpPr>
            <p:cNvPr id="17" name="群組 16"/>
            <p:cNvGrpSpPr/>
            <p:nvPr/>
          </p:nvGrpSpPr>
          <p:grpSpPr>
            <a:xfrm>
              <a:off x="4853999" y="1654823"/>
              <a:ext cx="2935383" cy="1525846"/>
              <a:chOff x="4853999" y="1654823"/>
              <a:chExt cx="2935383" cy="1525846"/>
            </a:xfrm>
          </p:grpSpPr>
          <p:pic>
            <p:nvPicPr>
              <p:cNvPr id="18" name="Picture 6" descr="新界西堆填區"/>
              <p:cNvPicPr>
                <a:picLocks noChangeAspect="1" noChangeArrowheads="1"/>
              </p:cNvPicPr>
              <p:nvPr/>
            </p:nvPicPr>
            <p:blipFill rotWithShape="1">
              <a:blip r:embed="rId5">
                <a:extLst>
                  <a:ext uri="{28A0092B-C50C-407E-A947-70E740481C1C}">
                    <a14:useLocalDpi xmlns:a14="http://schemas.microsoft.com/office/drawing/2010/main"/>
                  </a:ext>
                </a:extLst>
              </a:blip>
              <a:srcRect l="9014" t="20251" r="10209" b="17278"/>
              <a:stretch/>
            </p:blipFill>
            <p:spPr bwMode="auto">
              <a:xfrm>
                <a:off x="4853999" y="1654823"/>
                <a:ext cx="2869928" cy="1525846"/>
              </a:xfrm>
              <a:prstGeom prst="rect">
                <a:avLst/>
              </a:prstGeom>
              <a:extLst>
                <a:ext uri="{909E8E84-426E-40DD-AFC4-6F175D3DCCD1}">
                  <a14:hiddenFill xmlns:a14="http://schemas.microsoft.com/office/drawing/2010/main">
                    <a:solidFill>
                      <a:srgbClr val="FFFFFF"/>
                    </a:solidFill>
                  </a14:hiddenFill>
                </a:ext>
              </a:extLst>
            </p:spPr>
          </p:pic>
          <p:sp>
            <p:nvSpPr>
              <p:cNvPr id="19" name="圓角矩形 18"/>
              <p:cNvSpPr/>
              <p:nvPr/>
            </p:nvSpPr>
            <p:spPr>
              <a:xfrm>
                <a:off x="6381080" y="2810403"/>
                <a:ext cx="1408302" cy="363609"/>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vert="horz" wrap="square">
                <a:spAutoFit/>
              </a:bodyPr>
              <a:lstStyle>
                <a:defPPr>
                  <a:defRPr lang="zh-H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zh-TW" altLang="en-US" sz="1400" b="1" dirty="0">
                    <a:solidFill>
                      <a:schemeClr val="bg1"/>
                    </a:solidFill>
                    <a:latin typeface="微軟正黑體" panose="020B0604030504040204" pitchFamily="34" charset="-120"/>
                    <a:ea typeface="微軟正黑體" panose="020B0604030504040204" pitchFamily="34" charset="-120"/>
                  </a:rPr>
                  <a:t>新界西堆填區</a:t>
                </a:r>
                <a:endParaRPr lang="zh-HK" altLang="en-US" sz="1400" b="1" dirty="0">
                  <a:solidFill>
                    <a:schemeClr val="bg1"/>
                  </a:solidFill>
                  <a:latin typeface="微軟正黑體" panose="020B0604030504040204" pitchFamily="34" charset="-120"/>
                  <a:ea typeface="微軟正黑體" panose="020B0604030504040204" pitchFamily="34" charset="-120"/>
                </a:endParaRPr>
              </a:p>
            </p:txBody>
          </p:sp>
        </p:grpSp>
      </p:grpSp>
      <p:pic>
        <p:nvPicPr>
          <p:cNvPr id="2" name="object 30">
            <a:extLst>
              <a:ext uri="{FF2B5EF4-FFF2-40B4-BE49-F238E27FC236}">
                <a16:creationId xmlns:a16="http://schemas.microsoft.com/office/drawing/2014/main" id="{8F1A9AFA-90A2-93D0-8769-9AAD49B08EFF}"/>
              </a:ext>
            </a:extLst>
          </p:cNvPr>
          <p:cNvPicPr/>
          <p:nvPr/>
        </p:nvPicPr>
        <p:blipFill>
          <a:blip r:embed="rId6" cstate="print"/>
          <a:stretch>
            <a:fillRect/>
          </a:stretch>
        </p:blipFill>
        <p:spPr>
          <a:xfrm>
            <a:off x="9458960" y="4419600"/>
            <a:ext cx="1423979" cy="173265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5699783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環保</a:t>
            </a:r>
            <a:r>
              <a:rPr lang="en-US" altLang="zh-TW" dirty="0"/>
              <a:t>4R</a:t>
            </a:r>
            <a:r>
              <a:rPr lang="zh-TW" altLang="en-US" dirty="0"/>
              <a:t>原則</a:t>
            </a:r>
            <a:endParaRPr lang="zh-HK" altLang="en-US" dirty="0"/>
          </a:p>
        </p:txBody>
      </p:sp>
      <p:sp>
        <p:nvSpPr>
          <p:cNvPr id="8" name="object 4"/>
          <p:cNvSpPr>
            <a:spLocks/>
          </p:cNvSpPr>
          <p:nvPr/>
        </p:nvSpPr>
        <p:spPr bwMode="auto">
          <a:xfrm>
            <a:off x="7813675" y="3592513"/>
            <a:ext cx="2255838" cy="2686050"/>
          </a:xfrm>
          <a:custGeom>
            <a:avLst/>
            <a:gdLst>
              <a:gd name="T0" fmla="*/ 0 w 2256154"/>
              <a:gd name="T1" fmla="*/ 1142428 h 2686050"/>
              <a:gd name="T2" fmla="*/ 65893 w 2256154"/>
              <a:gd name="T3" fmla="*/ 1215413 h 2686050"/>
              <a:gd name="T4" fmla="*/ 128737 w 2256154"/>
              <a:gd name="T5" fmla="*/ 1291109 h 2686050"/>
              <a:gd name="T6" fmla="*/ 188438 w 2256154"/>
              <a:gd name="T7" fmla="*/ 1369419 h 2686050"/>
              <a:gd name="T8" fmla="*/ 244896 w 2256154"/>
              <a:gd name="T9" fmla="*/ 1450247 h 2686050"/>
              <a:gd name="T10" fmla="*/ 298014 w 2256154"/>
              <a:gd name="T11" fmla="*/ 1533495 h 2686050"/>
              <a:gd name="T12" fmla="*/ 347697 w 2256154"/>
              <a:gd name="T13" fmla="*/ 1619067 h 2686050"/>
              <a:gd name="T14" fmla="*/ 393850 w 2256154"/>
              <a:gd name="T15" fmla="*/ 1706866 h 2686050"/>
              <a:gd name="T16" fmla="*/ 436371 w 2256154"/>
              <a:gd name="T17" fmla="*/ 1796794 h 2686050"/>
              <a:gd name="T18" fmla="*/ 475162 w 2256154"/>
              <a:gd name="T19" fmla="*/ 1888755 h 2686050"/>
              <a:gd name="T20" fmla="*/ 510135 w 2256154"/>
              <a:gd name="T21" fmla="*/ 1982652 h 2686050"/>
              <a:gd name="T22" fmla="*/ 541180 w 2256154"/>
              <a:gd name="T23" fmla="*/ 2078387 h 2686050"/>
              <a:gd name="T24" fmla="*/ 568209 w 2256154"/>
              <a:gd name="T25" fmla="*/ 2175865 h 2686050"/>
              <a:gd name="T26" fmla="*/ 591124 w 2256154"/>
              <a:gd name="T27" fmla="*/ 2274987 h 2686050"/>
              <a:gd name="T28" fmla="*/ 609828 w 2256154"/>
              <a:gd name="T29" fmla="*/ 2375657 h 2686050"/>
              <a:gd name="T30" fmla="*/ 624219 w 2256154"/>
              <a:gd name="T31" fmla="*/ 2477778 h 2686050"/>
              <a:gd name="T32" fmla="*/ 634202 w 2256154"/>
              <a:gd name="T33" fmla="*/ 2581254 h 2686050"/>
              <a:gd name="T34" fmla="*/ 639681 w 2256154"/>
              <a:gd name="T35" fmla="*/ 2685986 h 2686050"/>
              <a:gd name="T36" fmla="*/ 2253060 w 2256154"/>
              <a:gd name="T37" fmla="*/ 2633913 h 2686050"/>
              <a:gd name="T38" fmla="*/ 2248530 w 2256154"/>
              <a:gd name="T39" fmla="*/ 2530301 h 2686050"/>
              <a:gd name="T40" fmla="*/ 2241372 w 2256154"/>
              <a:gd name="T41" fmla="*/ 2427393 h 2686050"/>
              <a:gd name="T42" fmla="*/ 2231618 w 2256154"/>
              <a:gd name="T43" fmla="*/ 2325221 h 2686050"/>
              <a:gd name="T44" fmla="*/ 2219305 w 2256154"/>
              <a:gd name="T45" fmla="*/ 2223819 h 2686050"/>
              <a:gd name="T46" fmla="*/ 2204463 w 2256154"/>
              <a:gd name="T47" fmla="*/ 2123219 h 2686050"/>
              <a:gd name="T48" fmla="*/ 2187127 w 2256154"/>
              <a:gd name="T49" fmla="*/ 2023455 h 2686050"/>
              <a:gd name="T50" fmla="*/ 2167326 w 2256154"/>
              <a:gd name="T51" fmla="*/ 1924560 h 2686050"/>
              <a:gd name="T52" fmla="*/ 2145097 w 2256154"/>
              <a:gd name="T53" fmla="*/ 1826565 h 2686050"/>
              <a:gd name="T54" fmla="*/ 2120472 w 2256154"/>
              <a:gd name="T55" fmla="*/ 1729505 h 2686050"/>
              <a:gd name="T56" fmla="*/ 2093483 w 2256154"/>
              <a:gd name="T57" fmla="*/ 1633412 h 2686050"/>
              <a:gd name="T58" fmla="*/ 2064162 w 2256154"/>
              <a:gd name="T59" fmla="*/ 1538319 h 2686050"/>
              <a:gd name="T60" fmla="*/ 2032541 w 2256154"/>
              <a:gd name="T61" fmla="*/ 1444258 h 2686050"/>
              <a:gd name="T62" fmla="*/ 1998657 w 2256154"/>
              <a:gd name="T63" fmla="*/ 1351264 h 2686050"/>
              <a:gd name="T64" fmla="*/ 1962540 w 2256154"/>
              <a:gd name="T65" fmla="*/ 1259367 h 2686050"/>
              <a:gd name="T66" fmla="*/ 1924222 w 2256154"/>
              <a:gd name="T67" fmla="*/ 1168603 h 2686050"/>
              <a:gd name="T68" fmla="*/ 1883740 w 2256154"/>
              <a:gd name="T69" fmla="*/ 1079003 h 2686050"/>
              <a:gd name="T70" fmla="*/ 1841123 w 2256154"/>
              <a:gd name="T71" fmla="*/ 990600 h 2686050"/>
              <a:gd name="T72" fmla="*/ 1796404 w 2256154"/>
              <a:gd name="T73" fmla="*/ 903427 h 2686050"/>
              <a:gd name="T74" fmla="*/ 1749619 w 2256154"/>
              <a:gd name="T75" fmla="*/ 817518 h 2686050"/>
              <a:gd name="T76" fmla="*/ 1700798 w 2256154"/>
              <a:gd name="T77" fmla="*/ 732904 h 2686050"/>
              <a:gd name="T78" fmla="*/ 1649974 w 2256154"/>
              <a:gd name="T79" fmla="*/ 649619 h 2686050"/>
              <a:gd name="T80" fmla="*/ 1597178 w 2256154"/>
              <a:gd name="T81" fmla="*/ 567696 h 2686050"/>
              <a:gd name="T82" fmla="*/ 1542449 w 2256154"/>
              <a:gd name="T83" fmla="*/ 487168 h 2686050"/>
              <a:gd name="T84" fmla="*/ 1485815 w 2256154"/>
              <a:gd name="T85" fmla="*/ 408067 h 2686050"/>
              <a:gd name="T86" fmla="*/ 1427309 w 2256154"/>
              <a:gd name="T87" fmla="*/ 330426 h 2686050"/>
              <a:gd name="T88" fmla="*/ 1366965 w 2256154"/>
              <a:gd name="T89" fmla="*/ 254279 h 2686050"/>
              <a:gd name="T90" fmla="*/ 1304816 w 2256154"/>
              <a:gd name="T91" fmla="*/ 179659 h 2686050"/>
              <a:gd name="T92" fmla="*/ 1240895 w 2256154"/>
              <a:gd name="T93" fmla="*/ 106597 h 2686050"/>
              <a:gd name="T94" fmla="*/ 1175234 w 2256154"/>
              <a:gd name="T95" fmla="*/ 35127 h 26860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256154" h="2686050">
                <a:moveTo>
                  <a:pt x="1142403" y="0"/>
                </a:moveTo>
                <a:lnTo>
                  <a:pt x="0" y="1142428"/>
                </a:lnTo>
                <a:lnTo>
                  <a:pt x="33339" y="1178575"/>
                </a:lnTo>
                <a:lnTo>
                  <a:pt x="65929" y="1215413"/>
                </a:lnTo>
                <a:lnTo>
                  <a:pt x="97756" y="1252928"/>
                </a:lnTo>
                <a:lnTo>
                  <a:pt x="128809" y="1291109"/>
                </a:lnTo>
                <a:lnTo>
                  <a:pt x="159075" y="1329943"/>
                </a:lnTo>
                <a:lnTo>
                  <a:pt x="188542" y="1369419"/>
                </a:lnTo>
                <a:lnTo>
                  <a:pt x="217199" y="1409524"/>
                </a:lnTo>
                <a:lnTo>
                  <a:pt x="245032" y="1450247"/>
                </a:lnTo>
                <a:lnTo>
                  <a:pt x="272031" y="1491575"/>
                </a:lnTo>
                <a:lnTo>
                  <a:pt x="298182" y="1533495"/>
                </a:lnTo>
                <a:lnTo>
                  <a:pt x="323473" y="1575997"/>
                </a:lnTo>
                <a:lnTo>
                  <a:pt x="347893" y="1619067"/>
                </a:lnTo>
                <a:lnTo>
                  <a:pt x="371430" y="1662694"/>
                </a:lnTo>
                <a:lnTo>
                  <a:pt x="394070" y="1706866"/>
                </a:lnTo>
                <a:lnTo>
                  <a:pt x="415803" y="1751570"/>
                </a:lnTo>
                <a:lnTo>
                  <a:pt x="436615" y="1796794"/>
                </a:lnTo>
                <a:lnTo>
                  <a:pt x="456495" y="1842527"/>
                </a:lnTo>
                <a:lnTo>
                  <a:pt x="475430" y="1888755"/>
                </a:lnTo>
                <a:lnTo>
                  <a:pt x="493409" y="1935468"/>
                </a:lnTo>
                <a:lnTo>
                  <a:pt x="510419" y="1982652"/>
                </a:lnTo>
                <a:lnTo>
                  <a:pt x="526448" y="2030296"/>
                </a:lnTo>
                <a:lnTo>
                  <a:pt x="541484" y="2078387"/>
                </a:lnTo>
                <a:lnTo>
                  <a:pt x="555515" y="2126914"/>
                </a:lnTo>
                <a:lnTo>
                  <a:pt x="568529" y="2175865"/>
                </a:lnTo>
                <a:lnTo>
                  <a:pt x="580513" y="2225226"/>
                </a:lnTo>
                <a:lnTo>
                  <a:pt x="591456" y="2274987"/>
                </a:lnTo>
                <a:lnTo>
                  <a:pt x="601345" y="2325135"/>
                </a:lnTo>
                <a:lnTo>
                  <a:pt x="610168" y="2375657"/>
                </a:lnTo>
                <a:lnTo>
                  <a:pt x="617913" y="2426542"/>
                </a:lnTo>
                <a:lnTo>
                  <a:pt x="624567" y="2477778"/>
                </a:lnTo>
                <a:lnTo>
                  <a:pt x="630120" y="2529353"/>
                </a:lnTo>
                <a:lnTo>
                  <a:pt x="634558" y="2581254"/>
                </a:lnTo>
                <a:lnTo>
                  <a:pt x="637869" y="2633469"/>
                </a:lnTo>
                <a:lnTo>
                  <a:pt x="640041" y="2685986"/>
                </a:lnTo>
                <a:lnTo>
                  <a:pt x="2255596" y="2685973"/>
                </a:lnTo>
                <a:lnTo>
                  <a:pt x="2254324" y="2633913"/>
                </a:lnTo>
                <a:lnTo>
                  <a:pt x="2252388" y="2582021"/>
                </a:lnTo>
                <a:lnTo>
                  <a:pt x="2249790" y="2530301"/>
                </a:lnTo>
                <a:lnTo>
                  <a:pt x="2246535" y="2478757"/>
                </a:lnTo>
                <a:lnTo>
                  <a:pt x="2242628" y="2427393"/>
                </a:lnTo>
                <a:lnTo>
                  <a:pt x="2238071" y="2376212"/>
                </a:lnTo>
                <a:lnTo>
                  <a:pt x="2232870" y="2325221"/>
                </a:lnTo>
                <a:lnTo>
                  <a:pt x="2227028" y="2274422"/>
                </a:lnTo>
                <a:lnTo>
                  <a:pt x="2220549" y="2223819"/>
                </a:lnTo>
                <a:lnTo>
                  <a:pt x="2213438" y="2173417"/>
                </a:lnTo>
                <a:lnTo>
                  <a:pt x="2205699" y="2123219"/>
                </a:lnTo>
                <a:lnTo>
                  <a:pt x="2197336" y="2073231"/>
                </a:lnTo>
                <a:lnTo>
                  <a:pt x="2188352" y="2023455"/>
                </a:lnTo>
                <a:lnTo>
                  <a:pt x="2178753" y="1973897"/>
                </a:lnTo>
                <a:lnTo>
                  <a:pt x="2168542" y="1924560"/>
                </a:lnTo>
                <a:lnTo>
                  <a:pt x="2157723" y="1875448"/>
                </a:lnTo>
                <a:lnTo>
                  <a:pt x="2146300" y="1826565"/>
                </a:lnTo>
                <a:lnTo>
                  <a:pt x="2134278" y="1777916"/>
                </a:lnTo>
                <a:lnTo>
                  <a:pt x="2121660" y="1729505"/>
                </a:lnTo>
                <a:lnTo>
                  <a:pt x="2108451" y="1681336"/>
                </a:lnTo>
                <a:lnTo>
                  <a:pt x="2094655" y="1633412"/>
                </a:lnTo>
                <a:lnTo>
                  <a:pt x="2080276" y="1585738"/>
                </a:lnTo>
                <a:lnTo>
                  <a:pt x="2065318" y="1538319"/>
                </a:lnTo>
                <a:lnTo>
                  <a:pt x="2049785" y="1491157"/>
                </a:lnTo>
                <a:lnTo>
                  <a:pt x="2033681" y="1444258"/>
                </a:lnTo>
                <a:lnTo>
                  <a:pt x="2017010" y="1397626"/>
                </a:lnTo>
                <a:lnTo>
                  <a:pt x="1999777" y="1351264"/>
                </a:lnTo>
                <a:lnTo>
                  <a:pt x="1981986" y="1305176"/>
                </a:lnTo>
                <a:lnTo>
                  <a:pt x="1963640" y="1259367"/>
                </a:lnTo>
                <a:lnTo>
                  <a:pt x="1944744" y="1213842"/>
                </a:lnTo>
                <a:lnTo>
                  <a:pt x="1925302" y="1168603"/>
                </a:lnTo>
                <a:lnTo>
                  <a:pt x="1905318" y="1123655"/>
                </a:lnTo>
                <a:lnTo>
                  <a:pt x="1884796" y="1079003"/>
                </a:lnTo>
                <a:lnTo>
                  <a:pt x="1863740" y="1034650"/>
                </a:lnTo>
                <a:lnTo>
                  <a:pt x="1842155" y="990600"/>
                </a:lnTo>
                <a:lnTo>
                  <a:pt x="1820044" y="946858"/>
                </a:lnTo>
                <a:lnTo>
                  <a:pt x="1797412" y="903427"/>
                </a:lnTo>
                <a:lnTo>
                  <a:pt x="1774262" y="860312"/>
                </a:lnTo>
                <a:lnTo>
                  <a:pt x="1750599" y="817518"/>
                </a:lnTo>
                <a:lnTo>
                  <a:pt x="1726427" y="775047"/>
                </a:lnTo>
                <a:lnTo>
                  <a:pt x="1701750" y="732904"/>
                </a:lnTo>
                <a:lnTo>
                  <a:pt x="1676572" y="691093"/>
                </a:lnTo>
                <a:lnTo>
                  <a:pt x="1650898" y="649619"/>
                </a:lnTo>
                <a:lnTo>
                  <a:pt x="1624730" y="608485"/>
                </a:lnTo>
                <a:lnTo>
                  <a:pt x="1598074" y="567696"/>
                </a:lnTo>
                <a:lnTo>
                  <a:pt x="1570934" y="527255"/>
                </a:lnTo>
                <a:lnTo>
                  <a:pt x="1543313" y="487168"/>
                </a:lnTo>
                <a:lnTo>
                  <a:pt x="1515216" y="447437"/>
                </a:lnTo>
                <a:lnTo>
                  <a:pt x="1486647" y="408067"/>
                </a:lnTo>
                <a:lnTo>
                  <a:pt x="1457610" y="369062"/>
                </a:lnTo>
                <a:lnTo>
                  <a:pt x="1428109" y="330426"/>
                </a:lnTo>
                <a:lnTo>
                  <a:pt x="1398148" y="292164"/>
                </a:lnTo>
                <a:lnTo>
                  <a:pt x="1367732" y="254279"/>
                </a:lnTo>
                <a:lnTo>
                  <a:pt x="1336864" y="216776"/>
                </a:lnTo>
                <a:lnTo>
                  <a:pt x="1305548" y="179659"/>
                </a:lnTo>
                <a:lnTo>
                  <a:pt x="1273789" y="142931"/>
                </a:lnTo>
                <a:lnTo>
                  <a:pt x="1241591" y="106597"/>
                </a:lnTo>
                <a:lnTo>
                  <a:pt x="1208958" y="70661"/>
                </a:lnTo>
                <a:lnTo>
                  <a:pt x="1175894" y="35127"/>
                </a:lnTo>
                <a:lnTo>
                  <a:pt x="1142403" y="0"/>
                </a:ln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HK" altLang="en-US"/>
          </a:p>
        </p:txBody>
      </p:sp>
      <p:sp>
        <p:nvSpPr>
          <p:cNvPr id="10" name="object 5"/>
          <p:cNvSpPr>
            <a:spLocks/>
          </p:cNvSpPr>
          <p:nvPr/>
        </p:nvSpPr>
        <p:spPr bwMode="auto">
          <a:xfrm>
            <a:off x="2124075" y="3592513"/>
            <a:ext cx="2255838" cy="2686050"/>
          </a:xfrm>
          <a:custGeom>
            <a:avLst/>
            <a:gdLst>
              <a:gd name="T0" fmla="*/ 1079098 w 2256154"/>
              <a:gd name="T1" fmla="*/ 35126 h 2686050"/>
              <a:gd name="T2" fmla="*/ 1013438 w 2256154"/>
              <a:gd name="T3" fmla="*/ 106593 h 2686050"/>
              <a:gd name="T4" fmla="*/ 949518 w 2256154"/>
              <a:gd name="T5" fmla="*/ 179653 h 2686050"/>
              <a:gd name="T6" fmla="*/ 887371 w 2256154"/>
              <a:gd name="T7" fmla="*/ 254272 h 2686050"/>
              <a:gd name="T8" fmla="*/ 827026 w 2256154"/>
              <a:gd name="T9" fmla="*/ 330418 h 2686050"/>
              <a:gd name="T10" fmla="*/ 768521 w 2256154"/>
              <a:gd name="T11" fmla="*/ 408058 h 2686050"/>
              <a:gd name="T12" fmla="*/ 711887 w 2256154"/>
              <a:gd name="T13" fmla="*/ 487158 h 2686050"/>
              <a:gd name="T14" fmla="*/ 657158 w 2256154"/>
              <a:gd name="T15" fmla="*/ 567685 h 2686050"/>
              <a:gd name="T16" fmla="*/ 604363 w 2256154"/>
              <a:gd name="T17" fmla="*/ 649608 h 2686050"/>
              <a:gd name="T18" fmla="*/ 553539 w 2256154"/>
              <a:gd name="T19" fmla="*/ 732893 h 2686050"/>
              <a:gd name="T20" fmla="*/ 504718 w 2256154"/>
              <a:gd name="T21" fmla="*/ 817506 h 2686050"/>
              <a:gd name="T22" fmla="*/ 457933 w 2256154"/>
              <a:gd name="T23" fmla="*/ 903416 h 2686050"/>
              <a:gd name="T24" fmla="*/ 413214 w 2256154"/>
              <a:gd name="T25" fmla="*/ 990589 h 2686050"/>
              <a:gd name="T26" fmla="*/ 370596 w 2256154"/>
              <a:gd name="T27" fmla="*/ 1078992 h 2686050"/>
              <a:gd name="T28" fmla="*/ 330114 w 2256154"/>
              <a:gd name="T29" fmla="*/ 1168593 h 2686050"/>
              <a:gd name="T30" fmla="*/ 291796 w 2256154"/>
              <a:gd name="T31" fmla="*/ 1259358 h 2686050"/>
              <a:gd name="T32" fmla="*/ 255678 w 2256154"/>
              <a:gd name="T33" fmla="*/ 1351255 h 2686050"/>
              <a:gd name="T34" fmla="*/ 221794 w 2256154"/>
              <a:gd name="T35" fmla="*/ 1444251 h 2686050"/>
              <a:gd name="T36" fmla="*/ 190173 w 2256154"/>
              <a:gd name="T37" fmla="*/ 1538312 h 2686050"/>
              <a:gd name="T38" fmla="*/ 160851 w 2256154"/>
              <a:gd name="T39" fmla="*/ 1633406 h 2686050"/>
              <a:gd name="T40" fmla="*/ 133862 w 2256154"/>
              <a:gd name="T41" fmla="*/ 1729500 h 2686050"/>
              <a:gd name="T42" fmla="*/ 109238 w 2256154"/>
              <a:gd name="T43" fmla="*/ 1826561 h 2686050"/>
              <a:gd name="T44" fmla="*/ 87007 w 2256154"/>
              <a:gd name="T45" fmla="*/ 1924556 h 2686050"/>
              <a:gd name="T46" fmla="*/ 67208 w 2256154"/>
              <a:gd name="T47" fmla="*/ 2023453 h 2686050"/>
              <a:gd name="T48" fmla="*/ 49869 w 2256154"/>
              <a:gd name="T49" fmla="*/ 2123217 h 2686050"/>
              <a:gd name="T50" fmla="*/ 35027 w 2256154"/>
              <a:gd name="T51" fmla="*/ 2223817 h 2686050"/>
              <a:gd name="T52" fmla="*/ 22714 w 2256154"/>
              <a:gd name="T53" fmla="*/ 2325220 h 2686050"/>
              <a:gd name="T54" fmla="*/ 12960 w 2256154"/>
              <a:gd name="T55" fmla="*/ 2427392 h 2686050"/>
              <a:gd name="T56" fmla="*/ 5801 w 2256154"/>
              <a:gd name="T57" fmla="*/ 2530301 h 2686050"/>
              <a:gd name="T58" fmla="*/ 1271 w 2256154"/>
              <a:gd name="T59" fmla="*/ 2633913 h 2686050"/>
              <a:gd name="T60" fmla="*/ 1614688 w 2256154"/>
              <a:gd name="T61" fmla="*/ 2685973 h 2686050"/>
              <a:gd name="T62" fmla="*/ 1620164 w 2256154"/>
              <a:gd name="T63" fmla="*/ 2581243 h 2686050"/>
              <a:gd name="T64" fmla="*/ 1630147 w 2256154"/>
              <a:gd name="T65" fmla="*/ 2477769 h 2686050"/>
              <a:gd name="T66" fmla="*/ 1644536 w 2256154"/>
              <a:gd name="T67" fmla="*/ 2375649 h 2686050"/>
              <a:gd name="T68" fmla="*/ 1663235 w 2256154"/>
              <a:gd name="T69" fmla="*/ 2274980 h 2686050"/>
              <a:gd name="T70" fmla="*/ 1686149 w 2256154"/>
              <a:gd name="T71" fmla="*/ 2175858 h 2686050"/>
              <a:gd name="T72" fmla="*/ 1713178 w 2256154"/>
              <a:gd name="T73" fmla="*/ 2078381 h 2686050"/>
              <a:gd name="T74" fmla="*/ 1744227 w 2256154"/>
              <a:gd name="T75" fmla="*/ 1982645 h 2686050"/>
              <a:gd name="T76" fmla="*/ 1779197 w 2256154"/>
              <a:gd name="T77" fmla="*/ 1888749 h 2686050"/>
              <a:gd name="T78" fmla="*/ 1817990 w 2256154"/>
              <a:gd name="T79" fmla="*/ 1796788 h 2686050"/>
              <a:gd name="T80" fmla="*/ 1860512 w 2256154"/>
              <a:gd name="T81" fmla="*/ 1706860 h 2686050"/>
              <a:gd name="T82" fmla="*/ 1906666 w 2256154"/>
              <a:gd name="T83" fmla="*/ 1619061 h 2686050"/>
              <a:gd name="T84" fmla="*/ 1956351 w 2256154"/>
              <a:gd name="T85" fmla="*/ 1533489 h 2686050"/>
              <a:gd name="T86" fmla="*/ 2009471 w 2256154"/>
              <a:gd name="T87" fmla="*/ 1450242 h 2686050"/>
              <a:gd name="T88" fmla="*/ 2065932 w 2256154"/>
              <a:gd name="T89" fmla="*/ 1369414 h 2686050"/>
              <a:gd name="T90" fmla="*/ 2125632 w 2256154"/>
              <a:gd name="T91" fmla="*/ 1291105 h 2686050"/>
              <a:gd name="T92" fmla="*/ 2188476 w 2256154"/>
              <a:gd name="T93" fmla="*/ 1215411 h 2686050"/>
              <a:gd name="T94" fmla="*/ 2254370 w 2256154"/>
              <a:gd name="T95" fmla="*/ 1142428 h 26860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256154" h="2686050">
                <a:moveTo>
                  <a:pt x="1113193" y="0"/>
                </a:moveTo>
                <a:lnTo>
                  <a:pt x="1079702" y="35126"/>
                </a:lnTo>
                <a:lnTo>
                  <a:pt x="1046638" y="70659"/>
                </a:lnTo>
                <a:lnTo>
                  <a:pt x="1014006" y="106593"/>
                </a:lnTo>
                <a:lnTo>
                  <a:pt x="981808" y="142926"/>
                </a:lnTo>
                <a:lnTo>
                  <a:pt x="950050" y="179653"/>
                </a:lnTo>
                <a:lnTo>
                  <a:pt x="918735" y="216770"/>
                </a:lnTo>
                <a:lnTo>
                  <a:pt x="887867" y="254272"/>
                </a:lnTo>
                <a:lnTo>
                  <a:pt x="857451" y="292157"/>
                </a:lnTo>
                <a:lnTo>
                  <a:pt x="827490" y="330418"/>
                </a:lnTo>
                <a:lnTo>
                  <a:pt x="797990" y="369053"/>
                </a:lnTo>
                <a:lnTo>
                  <a:pt x="768953" y="408058"/>
                </a:lnTo>
                <a:lnTo>
                  <a:pt x="740384" y="447427"/>
                </a:lnTo>
                <a:lnTo>
                  <a:pt x="712287" y="487158"/>
                </a:lnTo>
                <a:lnTo>
                  <a:pt x="684667" y="527245"/>
                </a:lnTo>
                <a:lnTo>
                  <a:pt x="657526" y="567685"/>
                </a:lnTo>
                <a:lnTo>
                  <a:pt x="630871" y="608474"/>
                </a:lnTo>
                <a:lnTo>
                  <a:pt x="604703" y="649608"/>
                </a:lnTo>
                <a:lnTo>
                  <a:pt x="579029" y="691082"/>
                </a:lnTo>
                <a:lnTo>
                  <a:pt x="553851" y="732893"/>
                </a:lnTo>
                <a:lnTo>
                  <a:pt x="529174" y="775035"/>
                </a:lnTo>
                <a:lnTo>
                  <a:pt x="505002" y="817506"/>
                </a:lnTo>
                <a:lnTo>
                  <a:pt x="481339" y="860301"/>
                </a:lnTo>
                <a:lnTo>
                  <a:pt x="458189" y="903416"/>
                </a:lnTo>
                <a:lnTo>
                  <a:pt x="435557" y="946847"/>
                </a:lnTo>
                <a:lnTo>
                  <a:pt x="413446" y="990589"/>
                </a:lnTo>
                <a:lnTo>
                  <a:pt x="391860" y="1034639"/>
                </a:lnTo>
                <a:lnTo>
                  <a:pt x="370804" y="1078992"/>
                </a:lnTo>
                <a:lnTo>
                  <a:pt x="350282" y="1123645"/>
                </a:lnTo>
                <a:lnTo>
                  <a:pt x="330298" y="1168593"/>
                </a:lnTo>
                <a:lnTo>
                  <a:pt x="310856" y="1213832"/>
                </a:lnTo>
                <a:lnTo>
                  <a:pt x="291960" y="1259358"/>
                </a:lnTo>
                <a:lnTo>
                  <a:pt x="273614" y="1305167"/>
                </a:lnTo>
                <a:lnTo>
                  <a:pt x="255822" y="1351255"/>
                </a:lnTo>
                <a:lnTo>
                  <a:pt x="238589" y="1397618"/>
                </a:lnTo>
                <a:lnTo>
                  <a:pt x="221918" y="1444251"/>
                </a:lnTo>
                <a:lnTo>
                  <a:pt x="205814" y="1491150"/>
                </a:lnTo>
                <a:lnTo>
                  <a:pt x="190281" y="1538312"/>
                </a:lnTo>
                <a:lnTo>
                  <a:pt x="175323" y="1585732"/>
                </a:lnTo>
                <a:lnTo>
                  <a:pt x="160943" y="1633406"/>
                </a:lnTo>
                <a:lnTo>
                  <a:pt x="147147" y="1681330"/>
                </a:lnTo>
                <a:lnTo>
                  <a:pt x="133938" y="1729500"/>
                </a:lnTo>
                <a:lnTo>
                  <a:pt x="121320" y="1777912"/>
                </a:lnTo>
                <a:lnTo>
                  <a:pt x="109298" y="1826561"/>
                </a:lnTo>
                <a:lnTo>
                  <a:pt x="97875" y="1875444"/>
                </a:lnTo>
                <a:lnTo>
                  <a:pt x="87055" y="1924556"/>
                </a:lnTo>
                <a:lnTo>
                  <a:pt x="76844" y="1973894"/>
                </a:lnTo>
                <a:lnTo>
                  <a:pt x="67244" y="2023453"/>
                </a:lnTo>
                <a:lnTo>
                  <a:pt x="58261" y="2073228"/>
                </a:lnTo>
                <a:lnTo>
                  <a:pt x="49897" y="2123217"/>
                </a:lnTo>
                <a:lnTo>
                  <a:pt x="42158" y="2173415"/>
                </a:lnTo>
                <a:lnTo>
                  <a:pt x="35047" y="2223817"/>
                </a:lnTo>
                <a:lnTo>
                  <a:pt x="28568" y="2274420"/>
                </a:lnTo>
                <a:lnTo>
                  <a:pt x="22726" y="2325220"/>
                </a:lnTo>
                <a:lnTo>
                  <a:pt x="17525" y="2376212"/>
                </a:lnTo>
                <a:lnTo>
                  <a:pt x="12968" y="2427392"/>
                </a:lnTo>
                <a:lnTo>
                  <a:pt x="9060" y="2478756"/>
                </a:lnTo>
                <a:lnTo>
                  <a:pt x="5805" y="2530301"/>
                </a:lnTo>
                <a:lnTo>
                  <a:pt x="3207" y="2582021"/>
                </a:lnTo>
                <a:lnTo>
                  <a:pt x="1271" y="2633913"/>
                </a:lnTo>
                <a:lnTo>
                  <a:pt x="0" y="2685973"/>
                </a:lnTo>
                <a:lnTo>
                  <a:pt x="1615592" y="2685973"/>
                </a:lnTo>
                <a:lnTo>
                  <a:pt x="1617762" y="2633457"/>
                </a:lnTo>
                <a:lnTo>
                  <a:pt x="1621072" y="2581243"/>
                </a:lnTo>
                <a:lnTo>
                  <a:pt x="1625508" y="2529343"/>
                </a:lnTo>
                <a:lnTo>
                  <a:pt x="1631059" y="2477769"/>
                </a:lnTo>
                <a:lnTo>
                  <a:pt x="1637713" y="2426534"/>
                </a:lnTo>
                <a:lnTo>
                  <a:pt x="1645456" y="2375649"/>
                </a:lnTo>
                <a:lnTo>
                  <a:pt x="1654279" y="2325127"/>
                </a:lnTo>
                <a:lnTo>
                  <a:pt x="1664167" y="2274980"/>
                </a:lnTo>
                <a:lnTo>
                  <a:pt x="1675109" y="2225219"/>
                </a:lnTo>
                <a:lnTo>
                  <a:pt x="1687093" y="2175858"/>
                </a:lnTo>
                <a:lnTo>
                  <a:pt x="1700107" y="2126908"/>
                </a:lnTo>
                <a:lnTo>
                  <a:pt x="1714138" y="2078381"/>
                </a:lnTo>
                <a:lnTo>
                  <a:pt x="1729174" y="2030289"/>
                </a:lnTo>
                <a:lnTo>
                  <a:pt x="1745203" y="1982645"/>
                </a:lnTo>
                <a:lnTo>
                  <a:pt x="1762214" y="1935461"/>
                </a:lnTo>
                <a:lnTo>
                  <a:pt x="1780193" y="1888749"/>
                </a:lnTo>
                <a:lnTo>
                  <a:pt x="1799129" y="1842520"/>
                </a:lnTo>
                <a:lnTo>
                  <a:pt x="1819010" y="1796788"/>
                </a:lnTo>
                <a:lnTo>
                  <a:pt x="1839823" y="1751564"/>
                </a:lnTo>
                <a:lnTo>
                  <a:pt x="1861556" y="1706860"/>
                </a:lnTo>
                <a:lnTo>
                  <a:pt x="1884197" y="1662688"/>
                </a:lnTo>
                <a:lnTo>
                  <a:pt x="1907734" y="1619061"/>
                </a:lnTo>
                <a:lnTo>
                  <a:pt x="1932155" y="1575991"/>
                </a:lnTo>
                <a:lnTo>
                  <a:pt x="1957447" y="1533489"/>
                </a:lnTo>
                <a:lnTo>
                  <a:pt x="1983599" y="1491569"/>
                </a:lnTo>
                <a:lnTo>
                  <a:pt x="2010598" y="1450242"/>
                </a:lnTo>
                <a:lnTo>
                  <a:pt x="2038432" y="1409519"/>
                </a:lnTo>
                <a:lnTo>
                  <a:pt x="2067089" y="1369414"/>
                </a:lnTo>
                <a:lnTo>
                  <a:pt x="2096557" y="1329939"/>
                </a:lnTo>
                <a:lnTo>
                  <a:pt x="2126824" y="1291105"/>
                </a:lnTo>
                <a:lnTo>
                  <a:pt x="2157877" y="1252925"/>
                </a:lnTo>
                <a:lnTo>
                  <a:pt x="2189704" y="1215411"/>
                </a:lnTo>
                <a:lnTo>
                  <a:pt x="2222294" y="1178574"/>
                </a:lnTo>
                <a:lnTo>
                  <a:pt x="2255634" y="1142428"/>
                </a:lnTo>
                <a:lnTo>
                  <a:pt x="1113193" y="0"/>
                </a:ln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HK" altLang="en-US"/>
          </a:p>
        </p:txBody>
      </p:sp>
      <p:sp>
        <p:nvSpPr>
          <p:cNvPr id="11" name="object 6"/>
          <p:cNvSpPr>
            <a:spLocks/>
          </p:cNvSpPr>
          <p:nvPr/>
        </p:nvSpPr>
        <p:spPr bwMode="auto">
          <a:xfrm>
            <a:off x="6169025" y="2378075"/>
            <a:ext cx="2686050" cy="2254250"/>
          </a:xfrm>
          <a:custGeom>
            <a:avLst/>
            <a:gdLst>
              <a:gd name="T0" fmla="*/ 0 w 2686050"/>
              <a:gd name="T1" fmla="*/ 1613759 h 2254885"/>
              <a:gd name="T2" fmla="*/ 104711 w 2686050"/>
              <a:gd name="T3" fmla="*/ 1619189 h 2254885"/>
              <a:gd name="T4" fmla="*/ 208167 w 2686050"/>
              <a:gd name="T5" fmla="*/ 1629117 h 2254885"/>
              <a:gd name="T6" fmla="*/ 310273 w 2686050"/>
              <a:gd name="T7" fmla="*/ 1643450 h 2254885"/>
              <a:gd name="T8" fmla="*/ 410929 w 2686050"/>
              <a:gd name="T9" fmla="*/ 1662089 h 2254885"/>
              <a:gd name="T10" fmla="*/ 510040 w 2686050"/>
              <a:gd name="T11" fmla="*/ 1684936 h 2254885"/>
              <a:gd name="T12" fmla="*/ 607508 w 2686050"/>
              <a:gd name="T13" fmla="*/ 1711899 h 2254885"/>
              <a:gd name="T14" fmla="*/ 703237 w 2686050"/>
              <a:gd name="T15" fmla="*/ 1742877 h 2254885"/>
              <a:gd name="T16" fmla="*/ 797129 w 2686050"/>
              <a:gd name="T17" fmla="*/ 1777772 h 2254885"/>
              <a:gd name="T18" fmla="*/ 889087 w 2686050"/>
              <a:gd name="T19" fmla="*/ 1816490 h 2254885"/>
              <a:gd name="T20" fmla="*/ 979014 w 2686050"/>
              <a:gd name="T21" fmla="*/ 1858932 h 2254885"/>
              <a:gd name="T22" fmla="*/ 1066814 w 2686050"/>
              <a:gd name="T23" fmla="*/ 1905003 h 2254885"/>
              <a:gd name="T24" fmla="*/ 1152389 w 2686050"/>
              <a:gd name="T25" fmla="*/ 1954604 h 2254885"/>
              <a:gd name="T26" fmla="*/ 1235642 w 2686050"/>
              <a:gd name="T27" fmla="*/ 2007639 h 2254885"/>
              <a:gd name="T28" fmla="*/ 1316476 w 2686050"/>
              <a:gd name="T29" fmla="*/ 2064012 h 2254885"/>
              <a:gd name="T30" fmla="*/ 1394794 w 2686050"/>
              <a:gd name="T31" fmla="*/ 2123624 h 2254885"/>
              <a:gd name="T32" fmla="*/ 1470499 w 2686050"/>
              <a:gd name="T33" fmla="*/ 2186380 h 2254885"/>
              <a:gd name="T34" fmla="*/ 1543494 w 2686050"/>
              <a:gd name="T35" fmla="*/ 2252180 h 2254885"/>
              <a:gd name="T36" fmla="*/ 2650803 w 2686050"/>
              <a:gd name="T37" fmla="*/ 1077538 h 2254885"/>
              <a:gd name="T38" fmla="*/ 2579324 w 2686050"/>
              <a:gd name="T39" fmla="*/ 1011952 h 2254885"/>
              <a:gd name="T40" fmla="*/ 2506254 w 2686050"/>
              <a:gd name="T41" fmla="*/ 948103 h 2254885"/>
              <a:gd name="T42" fmla="*/ 2431626 w 2686050"/>
              <a:gd name="T43" fmla="*/ 886023 h 2254885"/>
              <a:gd name="T44" fmla="*/ 2355472 w 2686050"/>
              <a:gd name="T45" fmla="*/ 825749 h 2254885"/>
              <a:gd name="T46" fmla="*/ 2277827 w 2686050"/>
              <a:gd name="T47" fmla="*/ 767314 h 2254885"/>
              <a:gd name="T48" fmla="*/ 2198721 w 2686050"/>
              <a:gd name="T49" fmla="*/ 710747 h 2254885"/>
              <a:gd name="T50" fmla="*/ 2118189 w 2686050"/>
              <a:gd name="T51" fmla="*/ 656081 h 2254885"/>
              <a:gd name="T52" fmla="*/ 2036263 w 2686050"/>
              <a:gd name="T53" fmla="*/ 603352 h 2254885"/>
              <a:gd name="T54" fmla="*/ 1952977 w 2686050"/>
              <a:gd name="T55" fmla="*/ 552590 h 2254885"/>
              <a:gd name="T56" fmla="*/ 1868362 w 2686050"/>
              <a:gd name="T57" fmla="*/ 503832 h 2254885"/>
              <a:gd name="T58" fmla="*/ 1782451 w 2686050"/>
              <a:gd name="T59" fmla="*/ 457105 h 2254885"/>
              <a:gd name="T60" fmla="*/ 1695279 w 2686050"/>
              <a:gd name="T61" fmla="*/ 412448 h 2254885"/>
              <a:gd name="T62" fmla="*/ 1606877 w 2686050"/>
              <a:gd name="T63" fmla="*/ 369889 h 2254885"/>
              <a:gd name="T64" fmla="*/ 1517278 w 2686050"/>
              <a:gd name="T65" fmla="*/ 329460 h 2254885"/>
              <a:gd name="T66" fmla="*/ 1426516 w 2686050"/>
              <a:gd name="T67" fmla="*/ 291199 h 2254885"/>
              <a:gd name="T68" fmla="*/ 1334623 w 2686050"/>
              <a:gd name="T69" fmla="*/ 255135 h 2254885"/>
              <a:gd name="T70" fmla="*/ 1241632 w 2686050"/>
              <a:gd name="T71" fmla="*/ 221303 h 2254885"/>
              <a:gd name="T72" fmla="*/ 1147575 w 2686050"/>
              <a:gd name="T73" fmla="*/ 189734 h 2254885"/>
              <a:gd name="T74" fmla="*/ 1052486 w 2686050"/>
              <a:gd name="T75" fmla="*/ 160460 h 2254885"/>
              <a:gd name="T76" fmla="*/ 956398 w 2686050"/>
              <a:gd name="T77" fmla="*/ 133514 h 2254885"/>
              <a:gd name="T78" fmla="*/ 859344 w 2686050"/>
              <a:gd name="T79" fmla="*/ 108933 h 2254885"/>
              <a:gd name="T80" fmla="*/ 761355 w 2686050"/>
              <a:gd name="T81" fmla="*/ 86750 h 2254885"/>
              <a:gd name="T82" fmla="*/ 662466 w 2686050"/>
              <a:gd name="T83" fmla="*/ 66989 h 2254885"/>
              <a:gd name="T84" fmla="*/ 562709 w 2686050"/>
              <a:gd name="T85" fmla="*/ 49691 h 2254885"/>
              <a:gd name="T86" fmla="*/ 462117 w 2686050"/>
              <a:gd name="T87" fmla="*/ 34885 h 2254885"/>
              <a:gd name="T88" fmla="*/ 360723 w 2686050"/>
              <a:gd name="T89" fmla="*/ 22609 h 2254885"/>
              <a:gd name="T90" fmla="*/ 258559 w 2686050"/>
              <a:gd name="T91" fmla="*/ 12886 h 2254885"/>
              <a:gd name="T92" fmla="*/ 155659 w 2686050"/>
              <a:gd name="T93" fmla="*/ 5758 h 2254885"/>
              <a:gd name="T94" fmla="*/ 52055 w 2686050"/>
              <a:gd name="T95" fmla="*/ 1258 h 22548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686050" h="2254885">
                <a:moveTo>
                  <a:pt x="0" y="0"/>
                </a:moveTo>
                <a:lnTo>
                  <a:pt x="0" y="1615579"/>
                </a:lnTo>
                <a:lnTo>
                  <a:pt x="52506" y="1617727"/>
                </a:lnTo>
                <a:lnTo>
                  <a:pt x="104711" y="1621013"/>
                </a:lnTo>
                <a:lnTo>
                  <a:pt x="156602" y="1625426"/>
                </a:lnTo>
                <a:lnTo>
                  <a:pt x="208167" y="1630953"/>
                </a:lnTo>
                <a:lnTo>
                  <a:pt x="259395" y="1637582"/>
                </a:lnTo>
                <a:lnTo>
                  <a:pt x="310273" y="1645302"/>
                </a:lnTo>
                <a:lnTo>
                  <a:pt x="360788" y="1654099"/>
                </a:lnTo>
                <a:lnTo>
                  <a:pt x="410929" y="1663962"/>
                </a:lnTo>
                <a:lnTo>
                  <a:pt x="460684" y="1674878"/>
                </a:lnTo>
                <a:lnTo>
                  <a:pt x="510040" y="1686836"/>
                </a:lnTo>
                <a:lnTo>
                  <a:pt x="558986" y="1699824"/>
                </a:lnTo>
                <a:lnTo>
                  <a:pt x="607508" y="1713828"/>
                </a:lnTo>
                <a:lnTo>
                  <a:pt x="655596" y="1728838"/>
                </a:lnTo>
                <a:lnTo>
                  <a:pt x="703237" y="1744841"/>
                </a:lnTo>
                <a:lnTo>
                  <a:pt x="750419" y="1761824"/>
                </a:lnTo>
                <a:lnTo>
                  <a:pt x="797129" y="1779776"/>
                </a:lnTo>
                <a:lnTo>
                  <a:pt x="843356" y="1798685"/>
                </a:lnTo>
                <a:lnTo>
                  <a:pt x="889087" y="1818538"/>
                </a:lnTo>
                <a:lnTo>
                  <a:pt x="934311" y="1839323"/>
                </a:lnTo>
                <a:lnTo>
                  <a:pt x="979014" y="1861028"/>
                </a:lnTo>
                <a:lnTo>
                  <a:pt x="1023186" y="1883642"/>
                </a:lnTo>
                <a:lnTo>
                  <a:pt x="1066814" y="1907151"/>
                </a:lnTo>
                <a:lnTo>
                  <a:pt x="1109886" y="1931544"/>
                </a:lnTo>
                <a:lnTo>
                  <a:pt x="1152389" y="1956808"/>
                </a:lnTo>
                <a:lnTo>
                  <a:pt x="1194311" y="1982932"/>
                </a:lnTo>
                <a:lnTo>
                  <a:pt x="1235642" y="2009903"/>
                </a:lnTo>
                <a:lnTo>
                  <a:pt x="1276367" y="2037710"/>
                </a:lnTo>
                <a:lnTo>
                  <a:pt x="1316476" y="2066339"/>
                </a:lnTo>
                <a:lnTo>
                  <a:pt x="1355955" y="2095779"/>
                </a:lnTo>
                <a:lnTo>
                  <a:pt x="1394794" y="2126018"/>
                </a:lnTo>
                <a:lnTo>
                  <a:pt x="1432979" y="2157044"/>
                </a:lnTo>
                <a:lnTo>
                  <a:pt x="1470499" y="2188844"/>
                </a:lnTo>
                <a:lnTo>
                  <a:pt x="1507341" y="2221407"/>
                </a:lnTo>
                <a:lnTo>
                  <a:pt x="1543494" y="2254719"/>
                </a:lnTo>
                <a:lnTo>
                  <a:pt x="2685935" y="1112227"/>
                </a:lnTo>
                <a:lnTo>
                  <a:pt x="2650803" y="1078754"/>
                </a:lnTo>
                <a:lnTo>
                  <a:pt x="2615264" y="1045708"/>
                </a:lnTo>
                <a:lnTo>
                  <a:pt x="2579324" y="1013092"/>
                </a:lnTo>
                <a:lnTo>
                  <a:pt x="2542986" y="980912"/>
                </a:lnTo>
                <a:lnTo>
                  <a:pt x="2506254" y="949171"/>
                </a:lnTo>
                <a:lnTo>
                  <a:pt x="2469133" y="917873"/>
                </a:lnTo>
                <a:lnTo>
                  <a:pt x="2431626" y="887023"/>
                </a:lnTo>
                <a:lnTo>
                  <a:pt x="2393738" y="856624"/>
                </a:lnTo>
                <a:lnTo>
                  <a:pt x="2355472" y="826681"/>
                </a:lnTo>
                <a:lnTo>
                  <a:pt x="2316834" y="797197"/>
                </a:lnTo>
                <a:lnTo>
                  <a:pt x="2277827" y="768178"/>
                </a:lnTo>
                <a:lnTo>
                  <a:pt x="2238454" y="739626"/>
                </a:lnTo>
                <a:lnTo>
                  <a:pt x="2198721" y="711547"/>
                </a:lnTo>
                <a:lnTo>
                  <a:pt x="2158632" y="683944"/>
                </a:lnTo>
                <a:lnTo>
                  <a:pt x="2118189" y="656821"/>
                </a:lnTo>
                <a:lnTo>
                  <a:pt x="2077398" y="630182"/>
                </a:lnTo>
                <a:lnTo>
                  <a:pt x="2036263" y="604032"/>
                </a:lnTo>
                <a:lnTo>
                  <a:pt x="1994788" y="578375"/>
                </a:lnTo>
                <a:lnTo>
                  <a:pt x="1952977" y="553214"/>
                </a:lnTo>
                <a:lnTo>
                  <a:pt x="1910833" y="528555"/>
                </a:lnTo>
                <a:lnTo>
                  <a:pt x="1868362" y="504400"/>
                </a:lnTo>
                <a:lnTo>
                  <a:pt x="1825566" y="480754"/>
                </a:lnTo>
                <a:lnTo>
                  <a:pt x="1782451" y="457621"/>
                </a:lnTo>
                <a:lnTo>
                  <a:pt x="1739021" y="435006"/>
                </a:lnTo>
                <a:lnTo>
                  <a:pt x="1695279" y="412912"/>
                </a:lnTo>
                <a:lnTo>
                  <a:pt x="1651230" y="391344"/>
                </a:lnTo>
                <a:lnTo>
                  <a:pt x="1606877" y="370305"/>
                </a:lnTo>
                <a:lnTo>
                  <a:pt x="1562225" y="349799"/>
                </a:lnTo>
                <a:lnTo>
                  <a:pt x="1517278" y="329832"/>
                </a:lnTo>
                <a:lnTo>
                  <a:pt x="1472041" y="310407"/>
                </a:lnTo>
                <a:lnTo>
                  <a:pt x="1426516" y="291527"/>
                </a:lnTo>
                <a:lnTo>
                  <a:pt x="1380709" y="273198"/>
                </a:lnTo>
                <a:lnTo>
                  <a:pt x="1334623" y="255423"/>
                </a:lnTo>
                <a:lnTo>
                  <a:pt x="1288262" y="238206"/>
                </a:lnTo>
                <a:lnTo>
                  <a:pt x="1241632" y="221551"/>
                </a:lnTo>
                <a:lnTo>
                  <a:pt x="1194734" y="205464"/>
                </a:lnTo>
                <a:lnTo>
                  <a:pt x="1147575" y="189946"/>
                </a:lnTo>
                <a:lnTo>
                  <a:pt x="1100158" y="175004"/>
                </a:lnTo>
                <a:lnTo>
                  <a:pt x="1052486" y="160640"/>
                </a:lnTo>
                <a:lnTo>
                  <a:pt x="1004565" y="146860"/>
                </a:lnTo>
                <a:lnTo>
                  <a:pt x="956398" y="133666"/>
                </a:lnTo>
                <a:lnTo>
                  <a:pt x="907990" y="121064"/>
                </a:lnTo>
                <a:lnTo>
                  <a:pt x="859344" y="109057"/>
                </a:lnTo>
                <a:lnTo>
                  <a:pt x="810464" y="97650"/>
                </a:lnTo>
                <a:lnTo>
                  <a:pt x="761355" y="86846"/>
                </a:lnTo>
                <a:lnTo>
                  <a:pt x="712021" y="76649"/>
                </a:lnTo>
                <a:lnTo>
                  <a:pt x="662466" y="67065"/>
                </a:lnTo>
                <a:lnTo>
                  <a:pt x="612694" y="58096"/>
                </a:lnTo>
                <a:lnTo>
                  <a:pt x="562709" y="49747"/>
                </a:lnTo>
                <a:lnTo>
                  <a:pt x="512515" y="42022"/>
                </a:lnTo>
                <a:lnTo>
                  <a:pt x="462117" y="34925"/>
                </a:lnTo>
                <a:lnTo>
                  <a:pt x="411518" y="28461"/>
                </a:lnTo>
                <a:lnTo>
                  <a:pt x="360723" y="22633"/>
                </a:lnTo>
                <a:lnTo>
                  <a:pt x="309735" y="17445"/>
                </a:lnTo>
                <a:lnTo>
                  <a:pt x="258559" y="12902"/>
                </a:lnTo>
                <a:lnTo>
                  <a:pt x="207199" y="9008"/>
                </a:lnTo>
                <a:lnTo>
                  <a:pt x="155659" y="5766"/>
                </a:lnTo>
                <a:lnTo>
                  <a:pt x="103943" y="3182"/>
                </a:lnTo>
                <a:lnTo>
                  <a:pt x="52055" y="1258"/>
                </a:lnTo>
                <a:lnTo>
                  <a:pt x="0" y="0"/>
                </a:ln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HK" altLang="en-US"/>
          </a:p>
        </p:txBody>
      </p:sp>
      <p:sp>
        <p:nvSpPr>
          <p:cNvPr id="12" name="object 7"/>
          <p:cNvSpPr>
            <a:spLocks/>
          </p:cNvSpPr>
          <p:nvPr/>
        </p:nvSpPr>
        <p:spPr bwMode="auto">
          <a:xfrm>
            <a:off x="3338513" y="2378075"/>
            <a:ext cx="2686050" cy="2254250"/>
          </a:xfrm>
          <a:custGeom>
            <a:avLst/>
            <a:gdLst>
              <a:gd name="T0" fmla="*/ 2633880 w 2686050"/>
              <a:gd name="T1" fmla="*/ 1258 h 2254885"/>
              <a:gd name="T2" fmla="*/ 2530278 w 2686050"/>
              <a:gd name="T3" fmla="*/ 5758 h 2254885"/>
              <a:gd name="T4" fmla="*/ 2427379 w 2686050"/>
              <a:gd name="T5" fmla="*/ 12886 h 2254885"/>
              <a:gd name="T6" fmla="*/ 2325216 w 2686050"/>
              <a:gd name="T7" fmla="*/ 22609 h 2254885"/>
              <a:gd name="T8" fmla="*/ 2223823 w 2686050"/>
              <a:gd name="T9" fmla="*/ 34886 h 2254885"/>
              <a:gd name="T10" fmla="*/ 2123231 w 2686050"/>
              <a:gd name="T11" fmla="*/ 49692 h 2254885"/>
              <a:gd name="T12" fmla="*/ 2023475 w 2686050"/>
              <a:gd name="T13" fmla="*/ 66990 h 2254885"/>
              <a:gd name="T14" fmla="*/ 1924586 w 2686050"/>
              <a:gd name="T15" fmla="*/ 86752 h 2254885"/>
              <a:gd name="T16" fmla="*/ 1826599 w 2686050"/>
              <a:gd name="T17" fmla="*/ 108936 h 2254885"/>
              <a:gd name="T18" fmla="*/ 1729545 w 2686050"/>
              <a:gd name="T19" fmla="*/ 133518 h 2254885"/>
              <a:gd name="T20" fmla="*/ 1633457 w 2686050"/>
              <a:gd name="T21" fmla="*/ 160464 h 2254885"/>
              <a:gd name="T22" fmla="*/ 1538369 w 2686050"/>
              <a:gd name="T23" fmla="*/ 189739 h 2254885"/>
              <a:gd name="T24" fmla="*/ 1444312 w 2686050"/>
              <a:gd name="T25" fmla="*/ 221308 h 2254885"/>
              <a:gd name="T26" fmla="*/ 1351321 w 2686050"/>
              <a:gd name="T27" fmla="*/ 255140 h 2254885"/>
              <a:gd name="T28" fmla="*/ 1259428 w 2686050"/>
              <a:gd name="T29" fmla="*/ 291205 h 2254885"/>
              <a:gd name="T30" fmla="*/ 1168666 w 2686050"/>
              <a:gd name="T31" fmla="*/ 329467 h 2254885"/>
              <a:gd name="T32" fmla="*/ 1079067 w 2686050"/>
              <a:gd name="T33" fmla="*/ 369896 h 2254885"/>
              <a:gd name="T34" fmla="*/ 990665 w 2686050"/>
              <a:gd name="T35" fmla="*/ 412456 h 2254885"/>
              <a:gd name="T36" fmla="*/ 903492 w 2686050"/>
              <a:gd name="T37" fmla="*/ 457114 h 2254885"/>
              <a:gd name="T38" fmla="*/ 817582 w 2686050"/>
              <a:gd name="T39" fmla="*/ 503841 h 2254885"/>
              <a:gd name="T40" fmla="*/ 732966 w 2686050"/>
              <a:gd name="T41" fmla="*/ 552600 h 2254885"/>
              <a:gd name="T42" fmla="*/ 649679 w 2686050"/>
              <a:gd name="T43" fmla="*/ 603363 h 2254885"/>
              <a:gd name="T44" fmla="*/ 567753 w 2686050"/>
              <a:gd name="T45" fmla="*/ 656092 h 2254885"/>
              <a:gd name="T46" fmla="*/ 487220 w 2686050"/>
              <a:gd name="T47" fmla="*/ 710758 h 2254885"/>
              <a:gd name="T48" fmla="*/ 408114 w 2686050"/>
              <a:gd name="T49" fmla="*/ 767325 h 2254885"/>
              <a:gd name="T50" fmla="*/ 330467 w 2686050"/>
              <a:gd name="T51" fmla="*/ 825761 h 2254885"/>
              <a:gd name="T52" fmla="*/ 254313 w 2686050"/>
              <a:gd name="T53" fmla="*/ 886035 h 2254885"/>
              <a:gd name="T54" fmla="*/ 179684 w 2686050"/>
              <a:gd name="T55" fmla="*/ 948115 h 2254885"/>
              <a:gd name="T56" fmla="*/ 106613 w 2686050"/>
              <a:gd name="T57" fmla="*/ 1011965 h 2254885"/>
              <a:gd name="T58" fmla="*/ 35133 w 2686050"/>
              <a:gd name="T59" fmla="*/ 1077551 h 2254885"/>
              <a:gd name="T60" fmla="*/ 1142441 w 2686050"/>
              <a:gd name="T61" fmla="*/ 2252155 h 2254885"/>
              <a:gd name="T62" fmla="*/ 1215440 w 2686050"/>
              <a:gd name="T63" fmla="*/ 2186359 h 2254885"/>
              <a:gd name="T64" fmla="*/ 1291148 w 2686050"/>
              <a:gd name="T65" fmla="*/ 2123607 h 2254885"/>
              <a:gd name="T66" fmla="*/ 1369468 w 2686050"/>
              <a:gd name="T67" fmla="*/ 2063999 h 2254885"/>
              <a:gd name="T68" fmla="*/ 1450304 w 2686050"/>
              <a:gd name="T69" fmla="*/ 2007630 h 2254885"/>
              <a:gd name="T70" fmla="*/ 1533557 w 2686050"/>
              <a:gd name="T71" fmla="*/ 1954598 h 2254885"/>
              <a:gd name="T72" fmla="*/ 1619132 w 2686050"/>
              <a:gd name="T73" fmla="*/ 1904999 h 2254885"/>
              <a:gd name="T74" fmla="*/ 1706931 w 2686050"/>
              <a:gd name="T75" fmla="*/ 1858931 h 2254885"/>
              <a:gd name="T76" fmla="*/ 1796858 w 2686050"/>
              <a:gd name="T77" fmla="*/ 1816490 h 2254885"/>
              <a:gd name="T78" fmla="*/ 1888815 w 2686050"/>
              <a:gd name="T79" fmla="*/ 1777774 h 2254885"/>
              <a:gd name="T80" fmla="*/ 1982705 w 2686050"/>
              <a:gd name="T81" fmla="*/ 1742880 h 2254885"/>
              <a:gd name="T82" fmla="*/ 2078432 w 2686050"/>
              <a:gd name="T83" fmla="*/ 1711904 h 2254885"/>
              <a:gd name="T84" fmla="*/ 2175899 w 2686050"/>
              <a:gd name="T85" fmla="*/ 1684941 h 2254885"/>
              <a:gd name="T86" fmla="*/ 2275009 w 2686050"/>
              <a:gd name="T87" fmla="*/ 1662094 h 2254885"/>
              <a:gd name="T88" fmla="*/ 2375664 w 2686050"/>
              <a:gd name="T89" fmla="*/ 1643454 h 2254885"/>
              <a:gd name="T90" fmla="*/ 2477768 w 2686050"/>
              <a:gd name="T91" fmla="*/ 1629121 h 2254885"/>
              <a:gd name="T92" fmla="*/ 2581224 w 2686050"/>
              <a:gd name="T93" fmla="*/ 1619191 h 2254885"/>
              <a:gd name="T94" fmla="*/ 2685935 w 2686050"/>
              <a:gd name="T95" fmla="*/ 1613759 h 22548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686050" h="2254885">
                <a:moveTo>
                  <a:pt x="2685935" y="0"/>
                </a:moveTo>
                <a:lnTo>
                  <a:pt x="2633880" y="1258"/>
                </a:lnTo>
                <a:lnTo>
                  <a:pt x="2581993" y="3182"/>
                </a:lnTo>
                <a:lnTo>
                  <a:pt x="2530278" y="5766"/>
                </a:lnTo>
                <a:lnTo>
                  <a:pt x="2478738" y="9008"/>
                </a:lnTo>
                <a:lnTo>
                  <a:pt x="2427379" y="12902"/>
                </a:lnTo>
                <a:lnTo>
                  <a:pt x="2376203" y="17445"/>
                </a:lnTo>
                <a:lnTo>
                  <a:pt x="2325216" y="22633"/>
                </a:lnTo>
                <a:lnTo>
                  <a:pt x="2274421" y="28461"/>
                </a:lnTo>
                <a:lnTo>
                  <a:pt x="2223823" y="34926"/>
                </a:lnTo>
                <a:lnTo>
                  <a:pt x="2173425" y="42023"/>
                </a:lnTo>
                <a:lnTo>
                  <a:pt x="2123231" y="49748"/>
                </a:lnTo>
                <a:lnTo>
                  <a:pt x="2073247" y="58097"/>
                </a:lnTo>
                <a:lnTo>
                  <a:pt x="2023475" y="67066"/>
                </a:lnTo>
                <a:lnTo>
                  <a:pt x="1973920" y="76651"/>
                </a:lnTo>
                <a:lnTo>
                  <a:pt x="1924586" y="86848"/>
                </a:lnTo>
                <a:lnTo>
                  <a:pt x="1875478" y="97652"/>
                </a:lnTo>
                <a:lnTo>
                  <a:pt x="1826599" y="109060"/>
                </a:lnTo>
                <a:lnTo>
                  <a:pt x="1777953" y="121067"/>
                </a:lnTo>
                <a:lnTo>
                  <a:pt x="1729545" y="133670"/>
                </a:lnTo>
                <a:lnTo>
                  <a:pt x="1681378" y="146863"/>
                </a:lnTo>
                <a:lnTo>
                  <a:pt x="1633457" y="160644"/>
                </a:lnTo>
                <a:lnTo>
                  <a:pt x="1585786" y="175008"/>
                </a:lnTo>
                <a:lnTo>
                  <a:pt x="1538369" y="189951"/>
                </a:lnTo>
                <a:lnTo>
                  <a:pt x="1491209" y="205468"/>
                </a:lnTo>
                <a:lnTo>
                  <a:pt x="1444312" y="221556"/>
                </a:lnTo>
                <a:lnTo>
                  <a:pt x="1397682" y="238211"/>
                </a:lnTo>
                <a:lnTo>
                  <a:pt x="1351321" y="255428"/>
                </a:lnTo>
                <a:lnTo>
                  <a:pt x="1305235" y="273203"/>
                </a:lnTo>
                <a:lnTo>
                  <a:pt x="1259428" y="291533"/>
                </a:lnTo>
                <a:lnTo>
                  <a:pt x="1213904" y="310413"/>
                </a:lnTo>
                <a:lnTo>
                  <a:pt x="1168666" y="329839"/>
                </a:lnTo>
                <a:lnTo>
                  <a:pt x="1123719" y="349806"/>
                </a:lnTo>
                <a:lnTo>
                  <a:pt x="1079067" y="370312"/>
                </a:lnTo>
                <a:lnTo>
                  <a:pt x="1034714" y="391351"/>
                </a:lnTo>
                <a:lnTo>
                  <a:pt x="990665" y="412920"/>
                </a:lnTo>
                <a:lnTo>
                  <a:pt x="946923" y="435014"/>
                </a:lnTo>
                <a:lnTo>
                  <a:pt x="903492" y="457630"/>
                </a:lnTo>
                <a:lnTo>
                  <a:pt x="860377" y="480763"/>
                </a:lnTo>
                <a:lnTo>
                  <a:pt x="817582" y="504409"/>
                </a:lnTo>
                <a:lnTo>
                  <a:pt x="775110" y="528564"/>
                </a:lnTo>
                <a:lnTo>
                  <a:pt x="732966" y="553224"/>
                </a:lnTo>
                <a:lnTo>
                  <a:pt x="691155" y="578385"/>
                </a:lnTo>
                <a:lnTo>
                  <a:pt x="649679" y="604043"/>
                </a:lnTo>
                <a:lnTo>
                  <a:pt x="608544" y="630193"/>
                </a:lnTo>
                <a:lnTo>
                  <a:pt x="567753" y="656832"/>
                </a:lnTo>
                <a:lnTo>
                  <a:pt x="527310" y="683955"/>
                </a:lnTo>
                <a:lnTo>
                  <a:pt x="487220" y="711558"/>
                </a:lnTo>
                <a:lnTo>
                  <a:pt x="447486" y="739638"/>
                </a:lnTo>
                <a:lnTo>
                  <a:pt x="408114" y="768189"/>
                </a:lnTo>
                <a:lnTo>
                  <a:pt x="369106" y="797209"/>
                </a:lnTo>
                <a:lnTo>
                  <a:pt x="330467" y="826693"/>
                </a:lnTo>
                <a:lnTo>
                  <a:pt x="292201" y="856636"/>
                </a:lnTo>
                <a:lnTo>
                  <a:pt x="254313" y="887035"/>
                </a:lnTo>
                <a:lnTo>
                  <a:pt x="216806" y="917885"/>
                </a:lnTo>
                <a:lnTo>
                  <a:pt x="179684" y="949183"/>
                </a:lnTo>
                <a:lnTo>
                  <a:pt x="142951" y="980924"/>
                </a:lnTo>
                <a:lnTo>
                  <a:pt x="106613" y="1013105"/>
                </a:lnTo>
                <a:lnTo>
                  <a:pt x="70672" y="1045720"/>
                </a:lnTo>
                <a:lnTo>
                  <a:pt x="35133" y="1078767"/>
                </a:lnTo>
                <a:lnTo>
                  <a:pt x="0" y="1112240"/>
                </a:lnTo>
                <a:lnTo>
                  <a:pt x="1142441" y="2254694"/>
                </a:lnTo>
                <a:lnTo>
                  <a:pt x="1178596" y="2221384"/>
                </a:lnTo>
                <a:lnTo>
                  <a:pt x="1215440" y="2188823"/>
                </a:lnTo>
                <a:lnTo>
                  <a:pt x="1252961" y="2157025"/>
                </a:lnTo>
                <a:lnTo>
                  <a:pt x="1291148" y="2126001"/>
                </a:lnTo>
                <a:lnTo>
                  <a:pt x="1329988" y="2095764"/>
                </a:lnTo>
                <a:lnTo>
                  <a:pt x="1369468" y="2066326"/>
                </a:lnTo>
                <a:lnTo>
                  <a:pt x="1409578" y="2037698"/>
                </a:lnTo>
                <a:lnTo>
                  <a:pt x="1450304" y="2009894"/>
                </a:lnTo>
                <a:lnTo>
                  <a:pt x="1491634" y="1982924"/>
                </a:lnTo>
                <a:lnTo>
                  <a:pt x="1533557" y="1956802"/>
                </a:lnTo>
                <a:lnTo>
                  <a:pt x="1576060" y="1931538"/>
                </a:lnTo>
                <a:lnTo>
                  <a:pt x="1619132" y="1907147"/>
                </a:lnTo>
                <a:lnTo>
                  <a:pt x="1662760" y="1883639"/>
                </a:lnTo>
                <a:lnTo>
                  <a:pt x="1706931" y="1861027"/>
                </a:lnTo>
                <a:lnTo>
                  <a:pt x="1751635" y="1839323"/>
                </a:lnTo>
                <a:lnTo>
                  <a:pt x="1796858" y="1818538"/>
                </a:lnTo>
                <a:lnTo>
                  <a:pt x="1842589" y="1798686"/>
                </a:lnTo>
                <a:lnTo>
                  <a:pt x="1888815" y="1779778"/>
                </a:lnTo>
                <a:lnTo>
                  <a:pt x="1935524" y="1761827"/>
                </a:lnTo>
                <a:lnTo>
                  <a:pt x="1982705" y="1744844"/>
                </a:lnTo>
                <a:lnTo>
                  <a:pt x="2030345" y="1728842"/>
                </a:lnTo>
                <a:lnTo>
                  <a:pt x="2078432" y="1713833"/>
                </a:lnTo>
                <a:lnTo>
                  <a:pt x="2126954" y="1699828"/>
                </a:lnTo>
                <a:lnTo>
                  <a:pt x="2175899" y="1686841"/>
                </a:lnTo>
                <a:lnTo>
                  <a:pt x="2225255" y="1674883"/>
                </a:lnTo>
                <a:lnTo>
                  <a:pt x="2275009" y="1663967"/>
                </a:lnTo>
                <a:lnTo>
                  <a:pt x="2325149" y="1654104"/>
                </a:lnTo>
                <a:lnTo>
                  <a:pt x="2375664" y="1645306"/>
                </a:lnTo>
                <a:lnTo>
                  <a:pt x="2426541" y="1637586"/>
                </a:lnTo>
                <a:lnTo>
                  <a:pt x="2477768" y="1630957"/>
                </a:lnTo>
                <a:lnTo>
                  <a:pt x="2529333" y="1625429"/>
                </a:lnTo>
                <a:lnTo>
                  <a:pt x="2581224" y="1621015"/>
                </a:lnTo>
                <a:lnTo>
                  <a:pt x="2633429" y="1617728"/>
                </a:lnTo>
                <a:lnTo>
                  <a:pt x="2685935" y="1615579"/>
                </a:lnTo>
                <a:lnTo>
                  <a:pt x="2685935" y="0"/>
                </a:lnTo>
                <a:close/>
              </a:path>
            </a:pathLst>
          </a:cu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HK" altLang="en-US"/>
          </a:p>
        </p:txBody>
      </p:sp>
      <p:sp>
        <p:nvSpPr>
          <p:cNvPr id="13" name="object 9"/>
          <p:cNvSpPr txBox="1"/>
          <p:nvPr/>
        </p:nvSpPr>
        <p:spPr>
          <a:xfrm>
            <a:off x="2857500" y="4267200"/>
            <a:ext cx="819150" cy="468077"/>
          </a:xfrm>
          <a:prstGeom prst="rect">
            <a:avLst/>
          </a:prstGeom>
        </p:spPr>
        <p:txBody>
          <a:bodyPr lIns="0" tIns="13970" rIns="0" bIns="0">
            <a:spAutoFit/>
          </a:bodyPr>
          <a:lstStyle/>
          <a:p>
            <a:pPr marL="12700" algn="ctr" eaLnBrk="1" fontAlgn="auto" hangingPunct="1">
              <a:spcBef>
                <a:spcPts val="110"/>
              </a:spcBef>
              <a:spcAft>
                <a:spcPts val="0"/>
              </a:spcAft>
              <a:defRPr/>
            </a:pPr>
            <a:r>
              <a:rPr sz="1400" b="1" spc="-10" dirty="0">
                <a:solidFill>
                  <a:srgbClr val="034EA1"/>
                </a:solidFill>
                <a:latin typeface="微軟正黑體" panose="020B0604030504040204" pitchFamily="34" charset="-120"/>
                <a:ea typeface="+mn-ea"/>
                <a:cs typeface="Arial"/>
              </a:rPr>
              <a:t>Reduce</a:t>
            </a:r>
          </a:p>
          <a:p>
            <a:pPr marL="12700" algn="ctr" eaLnBrk="1" fontAlgn="auto" hangingPunct="1">
              <a:spcBef>
                <a:spcPts val="10"/>
              </a:spcBef>
              <a:spcAft>
                <a:spcPts val="0"/>
              </a:spcAft>
              <a:defRPr/>
            </a:pPr>
            <a:r>
              <a:rPr sz="1550" b="1" spc="-15" dirty="0">
                <a:solidFill>
                  <a:srgbClr val="00B8B6"/>
                </a:solidFill>
                <a:latin typeface="微軟正黑體" panose="020B0604030504040204" pitchFamily="34" charset="-120"/>
                <a:ea typeface="微軟正黑體" panose="020B0604030504040204" pitchFamily="34" charset="-120"/>
                <a:cs typeface="Microsoft JhengHei"/>
              </a:rPr>
              <a:t>減少使用</a:t>
            </a:r>
            <a:endParaRPr sz="1550" b="1" dirty="0">
              <a:latin typeface="微軟正黑體" panose="020B0604030504040204" pitchFamily="34" charset="-120"/>
              <a:ea typeface="微軟正黑體" panose="020B0604030504040204" pitchFamily="34" charset="-120"/>
              <a:cs typeface="Microsoft JhengHei"/>
            </a:endParaRPr>
          </a:p>
        </p:txBody>
      </p:sp>
      <p:sp>
        <p:nvSpPr>
          <p:cNvPr id="14" name="object 11"/>
          <p:cNvSpPr txBox="1">
            <a:spLocks noChangeArrowheads="1"/>
          </p:cNvSpPr>
          <p:nvPr/>
        </p:nvSpPr>
        <p:spPr bwMode="auto">
          <a:xfrm>
            <a:off x="5106988" y="2565400"/>
            <a:ext cx="817562"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3970" rIns="0" bIns="0">
            <a:spAutoFit/>
          </a:bodyPr>
          <a:lstStyle>
            <a:lvl1pPr marL="12700">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fontAlgn="auto" hangingPunct="1">
              <a:spcBef>
                <a:spcPts val="110"/>
              </a:spcBef>
              <a:spcAft>
                <a:spcPts val="0"/>
              </a:spcAft>
              <a:defRPr/>
            </a:pPr>
            <a:r>
              <a:rPr lang="zh-HK" altLang="zh-HK" sz="1400" b="1" spc="-10" dirty="0">
                <a:solidFill>
                  <a:srgbClr val="034EA1"/>
                </a:solidFill>
                <a:latin typeface="微軟正黑體" panose="020B0604030504040204" pitchFamily="34" charset="-120"/>
                <a:ea typeface="+mn-ea"/>
                <a:cs typeface="Arial"/>
              </a:rPr>
              <a:t>Reuse</a:t>
            </a:r>
          </a:p>
          <a:p>
            <a:pPr algn="ctr" eaLnBrk="1" fontAlgn="auto" hangingPunct="1">
              <a:spcBef>
                <a:spcPts val="10"/>
              </a:spcBef>
              <a:spcAft>
                <a:spcPts val="0"/>
              </a:spcAft>
              <a:defRPr/>
            </a:pPr>
            <a:r>
              <a:rPr lang="zh-HK" altLang="zh-HK" sz="1550" b="1" spc="-15" dirty="0">
                <a:solidFill>
                  <a:srgbClr val="00B8B6"/>
                </a:solidFill>
                <a:latin typeface="微軟正黑體" panose="020B0604030504040204" pitchFamily="34" charset="-120"/>
                <a:ea typeface="微軟正黑體" panose="020B0604030504040204" pitchFamily="34" charset="-120"/>
                <a:cs typeface="Microsoft JhengHei"/>
              </a:rPr>
              <a:t>物盡其用</a:t>
            </a:r>
          </a:p>
        </p:txBody>
      </p:sp>
      <p:sp>
        <p:nvSpPr>
          <p:cNvPr id="15" name="object 15"/>
          <p:cNvSpPr txBox="1">
            <a:spLocks noChangeArrowheads="1"/>
          </p:cNvSpPr>
          <p:nvPr/>
        </p:nvSpPr>
        <p:spPr bwMode="auto">
          <a:xfrm>
            <a:off x="8407400" y="4267200"/>
            <a:ext cx="81756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3970" rIns="0" bIns="0">
            <a:spAutoFit/>
          </a:bodyPr>
          <a:lstStyle>
            <a:lvl1pPr marL="12700">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fontAlgn="auto" hangingPunct="1">
              <a:spcBef>
                <a:spcPts val="110"/>
              </a:spcBef>
              <a:spcAft>
                <a:spcPts val="0"/>
              </a:spcAft>
              <a:defRPr/>
            </a:pPr>
            <a:r>
              <a:rPr lang="en-US" altLang="zh-HK" sz="1400" b="1" spc="-10" dirty="0">
                <a:solidFill>
                  <a:srgbClr val="034EA1"/>
                </a:solidFill>
                <a:latin typeface="微軟正黑體" panose="020B0604030504040204" pitchFamily="34" charset="-120"/>
                <a:cs typeface="Arial"/>
              </a:rPr>
              <a:t>Recycle</a:t>
            </a:r>
          </a:p>
          <a:p>
            <a:pPr algn="ctr" eaLnBrk="1" fontAlgn="auto" hangingPunct="1">
              <a:spcBef>
                <a:spcPts val="10"/>
              </a:spcBef>
              <a:spcAft>
                <a:spcPts val="0"/>
              </a:spcAft>
              <a:defRPr/>
            </a:pPr>
            <a:r>
              <a:rPr lang="zh-HK" altLang="en-US" sz="1550" b="1" spc="-15" dirty="0">
                <a:solidFill>
                  <a:srgbClr val="00B8B6"/>
                </a:solidFill>
                <a:latin typeface="微軟正黑體" panose="020B0604030504040204" pitchFamily="34" charset="-120"/>
                <a:ea typeface="微軟正黑體" panose="020B0604030504040204" pitchFamily="34" charset="-120"/>
                <a:cs typeface="Microsoft JhengHei"/>
              </a:rPr>
              <a:t>循環再造</a:t>
            </a:r>
          </a:p>
        </p:txBody>
      </p:sp>
      <p:grpSp>
        <p:nvGrpSpPr>
          <p:cNvPr id="16" name="群組 15"/>
          <p:cNvGrpSpPr/>
          <p:nvPr/>
        </p:nvGrpSpPr>
        <p:grpSpPr>
          <a:xfrm>
            <a:off x="5053013" y="4316413"/>
            <a:ext cx="1804987" cy="2178050"/>
            <a:chOff x="5053013" y="4316413"/>
            <a:chExt cx="1804987" cy="2178050"/>
          </a:xfrm>
        </p:grpSpPr>
        <p:sp>
          <p:nvSpPr>
            <p:cNvPr id="17" name="object 2"/>
            <p:cNvSpPr>
              <a:spLocks/>
            </p:cNvSpPr>
            <p:nvPr/>
          </p:nvSpPr>
          <p:spPr bwMode="auto">
            <a:xfrm>
              <a:off x="5540375" y="6302375"/>
              <a:ext cx="969963" cy="192088"/>
            </a:xfrm>
            <a:custGeom>
              <a:avLst/>
              <a:gdLst>
                <a:gd name="T0" fmla="*/ 486173 w 969009"/>
                <a:gd name="T1" fmla="*/ 0 h 191135"/>
                <a:gd name="T2" fmla="*/ 414331 w 969009"/>
                <a:gd name="T3" fmla="*/ 1055 h 191135"/>
                <a:gd name="T4" fmla="*/ 345760 w 969009"/>
                <a:gd name="T5" fmla="*/ 4124 h 191135"/>
                <a:gd name="T6" fmla="*/ 281216 w 969009"/>
                <a:gd name="T7" fmla="*/ 9057 h 191135"/>
                <a:gd name="T8" fmla="*/ 221447 w 969009"/>
                <a:gd name="T9" fmla="*/ 15701 h 191135"/>
                <a:gd name="T10" fmla="*/ 167208 w 969009"/>
                <a:gd name="T11" fmla="*/ 23905 h 191135"/>
                <a:gd name="T12" fmla="*/ 119250 w 969009"/>
                <a:gd name="T13" fmla="*/ 33518 h 191135"/>
                <a:gd name="T14" fmla="*/ 78326 w 969009"/>
                <a:gd name="T15" fmla="*/ 44391 h 191135"/>
                <a:gd name="T16" fmla="*/ 20583 w 969009"/>
                <a:gd name="T17" fmla="*/ 69312 h 191135"/>
                <a:gd name="T18" fmla="*/ 0 w 969009"/>
                <a:gd name="T19" fmla="*/ 97462 h 191135"/>
                <a:gd name="T20" fmla="*/ 5270 w 969009"/>
                <a:gd name="T21" fmla="*/ 111864 h 191135"/>
                <a:gd name="T22" fmla="*/ 45185 w 969009"/>
                <a:gd name="T23" fmla="*/ 138550 h 191135"/>
                <a:gd name="T24" fmla="*/ 119250 w 969009"/>
                <a:gd name="T25" fmla="*/ 161405 h 191135"/>
                <a:gd name="T26" fmla="*/ 167208 w 969009"/>
                <a:gd name="T27" fmla="*/ 171018 h 191135"/>
                <a:gd name="T28" fmla="*/ 221447 w 969009"/>
                <a:gd name="T29" fmla="*/ 179222 h 191135"/>
                <a:gd name="T30" fmla="*/ 281216 w 969009"/>
                <a:gd name="T31" fmla="*/ 185865 h 191135"/>
                <a:gd name="T32" fmla="*/ 345760 w 969009"/>
                <a:gd name="T33" fmla="*/ 190798 h 191135"/>
                <a:gd name="T34" fmla="*/ 414331 w 969009"/>
                <a:gd name="T35" fmla="*/ 193867 h 191135"/>
                <a:gd name="T36" fmla="*/ 486173 w 969009"/>
                <a:gd name="T37" fmla="*/ 194923 h 191135"/>
                <a:gd name="T38" fmla="*/ 558016 w 969009"/>
                <a:gd name="T39" fmla="*/ 193867 h 191135"/>
                <a:gd name="T40" fmla="*/ 626585 w 969009"/>
                <a:gd name="T41" fmla="*/ 190798 h 191135"/>
                <a:gd name="T42" fmla="*/ 691131 w 969009"/>
                <a:gd name="T43" fmla="*/ 185865 h 191135"/>
                <a:gd name="T44" fmla="*/ 750899 w 969009"/>
                <a:gd name="T45" fmla="*/ 179222 h 191135"/>
                <a:gd name="T46" fmla="*/ 805138 w 969009"/>
                <a:gd name="T47" fmla="*/ 171018 h 191135"/>
                <a:gd name="T48" fmla="*/ 853095 w 969009"/>
                <a:gd name="T49" fmla="*/ 161405 h 191135"/>
                <a:gd name="T50" fmla="*/ 894020 w 969009"/>
                <a:gd name="T51" fmla="*/ 150531 h 191135"/>
                <a:gd name="T52" fmla="*/ 951761 w 969009"/>
                <a:gd name="T53" fmla="*/ 125610 h 191135"/>
                <a:gd name="T54" fmla="*/ 972346 w 969009"/>
                <a:gd name="T55" fmla="*/ 97462 h 191135"/>
                <a:gd name="T56" fmla="*/ 967074 w 969009"/>
                <a:gd name="T57" fmla="*/ 83059 h 191135"/>
                <a:gd name="T58" fmla="*/ 927160 w 969009"/>
                <a:gd name="T59" fmla="*/ 56374 h 191135"/>
                <a:gd name="T60" fmla="*/ 853095 w 969009"/>
                <a:gd name="T61" fmla="*/ 33518 h 191135"/>
                <a:gd name="T62" fmla="*/ 805138 w 969009"/>
                <a:gd name="T63" fmla="*/ 23905 h 191135"/>
                <a:gd name="T64" fmla="*/ 750899 w 969009"/>
                <a:gd name="T65" fmla="*/ 15701 h 191135"/>
                <a:gd name="T66" fmla="*/ 691131 w 969009"/>
                <a:gd name="T67" fmla="*/ 9057 h 191135"/>
                <a:gd name="T68" fmla="*/ 626585 w 969009"/>
                <a:gd name="T69" fmla="*/ 4124 h 191135"/>
                <a:gd name="T70" fmla="*/ 558016 w 969009"/>
                <a:gd name="T71" fmla="*/ 1055 h 191135"/>
                <a:gd name="T72" fmla="*/ 486173 w 969009"/>
                <a:gd name="T73" fmla="*/ 0 h 19113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69009" h="191135">
                  <a:moveTo>
                    <a:pt x="484263" y="0"/>
                  </a:moveTo>
                  <a:lnTo>
                    <a:pt x="412703" y="1035"/>
                  </a:lnTo>
                  <a:lnTo>
                    <a:pt x="344402" y="4044"/>
                  </a:lnTo>
                  <a:lnTo>
                    <a:pt x="280111" y="8879"/>
                  </a:lnTo>
                  <a:lnTo>
                    <a:pt x="220577" y="15391"/>
                  </a:lnTo>
                  <a:lnTo>
                    <a:pt x="166552" y="23434"/>
                  </a:lnTo>
                  <a:lnTo>
                    <a:pt x="118782" y="32858"/>
                  </a:lnTo>
                  <a:lnTo>
                    <a:pt x="78018" y="43517"/>
                  </a:lnTo>
                  <a:lnTo>
                    <a:pt x="20503" y="67947"/>
                  </a:lnTo>
                  <a:lnTo>
                    <a:pt x="0" y="95542"/>
                  </a:lnTo>
                  <a:lnTo>
                    <a:pt x="5250" y="109661"/>
                  </a:lnTo>
                  <a:lnTo>
                    <a:pt x="45009" y="135821"/>
                  </a:lnTo>
                  <a:lnTo>
                    <a:pt x="118782" y="158225"/>
                  </a:lnTo>
                  <a:lnTo>
                    <a:pt x="166552" y="167650"/>
                  </a:lnTo>
                  <a:lnTo>
                    <a:pt x="220577" y="175692"/>
                  </a:lnTo>
                  <a:lnTo>
                    <a:pt x="280111" y="182204"/>
                  </a:lnTo>
                  <a:lnTo>
                    <a:pt x="344402" y="187039"/>
                  </a:lnTo>
                  <a:lnTo>
                    <a:pt x="412703" y="190048"/>
                  </a:lnTo>
                  <a:lnTo>
                    <a:pt x="484263" y="191084"/>
                  </a:lnTo>
                  <a:lnTo>
                    <a:pt x="555824" y="190048"/>
                  </a:lnTo>
                  <a:lnTo>
                    <a:pt x="624124" y="187039"/>
                  </a:lnTo>
                  <a:lnTo>
                    <a:pt x="688416" y="182204"/>
                  </a:lnTo>
                  <a:lnTo>
                    <a:pt x="747949" y="175692"/>
                  </a:lnTo>
                  <a:lnTo>
                    <a:pt x="801975" y="167650"/>
                  </a:lnTo>
                  <a:lnTo>
                    <a:pt x="849744" y="158225"/>
                  </a:lnTo>
                  <a:lnTo>
                    <a:pt x="890508" y="147566"/>
                  </a:lnTo>
                  <a:lnTo>
                    <a:pt x="948023" y="123136"/>
                  </a:lnTo>
                  <a:lnTo>
                    <a:pt x="968527" y="95542"/>
                  </a:lnTo>
                  <a:lnTo>
                    <a:pt x="963276" y="81423"/>
                  </a:lnTo>
                  <a:lnTo>
                    <a:pt x="923518" y="55263"/>
                  </a:lnTo>
                  <a:lnTo>
                    <a:pt x="849744" y="32858"/>
                  </a:lnTo>
                  <a:lnTo>
                    <a:pt x="801975" y="23434"/>
                  </a:lnTo>
                  <a:lnTo>
                    <a:pt x="747949" y="15391"/>
                  </a:lnTo>
                  <a:lnTo>
                    <a:pt x="688416" y="8879"/>
                  </a:lnTo>
                  <a:lnTo>
                    <a:pt x="624124" y="4044"/>
                  </a:lnTo>
                  <a:lnTo>
                    <a:pt x="555824" y="1035"/>
                  </a:lnTo>
                  <a:lnTo>
                    <a:pt x="484263" y="0"/>
                  </a:lnTo>
                  <a:close/>
                </a:path>
              </a:pathLst>
            </a:custGeom>
            <a:solidFill>
              <a:srgbClr val="005458">
                <a:alpha val="29803"/>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HK" altLang="en-US"/>
            </a:p>
          </p:txBody>
        </p:sp>
        <p:pic>
          <p:nvPicPr>
            <p:cNvPr id="18" name="object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3013" y="4316413"/>
              <a:ext cx="1804987"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群組 18"/>
          <p:cNvGrpSpPr/>
          <p:nvPr/>
        </p:nvGrpSpPr>
        <p:grpSpPr>
          <a:xfrm>
            <a:off x="2359025" y="1866900"/>
            <a:ext cx="7335838" cy="2087563"/>
            <a:chOff x="2359025" y="1866900"/>
            <a:chExt cx="7335838" cy="2087563"/>
          </a:xfrm>
        </p:grpSpPr>
        <p:sp>
          <p:nvSpPr>
            <p:cNvPr id="20" name="object 16"/>
            <p:cNvSpPr>
              <a:spLocks/>
            </p:cNvSpPr>
            <p:nvPr/>
          </p:nvSpPr>
          <p:spPr bwMode="auto">
            <a:xfrm>
              <a:off x="2359025" y="2813050"/>
              <a:ext cx="1154113" cy="1004888"/>
            </a:xfrm>
            <a:custGeom>
              <a:avLst/>
              <a:gdLst>
                <a:gd name="T0" fmla="*/ 1154876 w 1153795"/>
                <a:gd name="T1" fmla="*/ 0 h 1005204"/>
                <a:gd name="T2" fmla="*/ 829066 w 1153795"/>
                <a:gd name="T3" fmla="*/ 44317 h 1005204"/>
                <a:gd name="T4" fmla="*/ 877864 w 1153795"/>
                <a:gd name="T5" fmla="*/ 116184 h 1005204"/>
                <a:gd name="T6" fmla="*/ 843128 w 1153795"/>
                <a:gd name="T7" fmla="*/ 135489 h 1005204"/>
                <a:gd name="T8" fmla="*/ 800639 w 1153795"/>
                <a:gd name="T9" fmla="*/ 160404 h 1005204"/>
                <a:gd name="T10" fmla="*/ 758759 w 1153795"/>
                <a:gd name="T11" fmla="*/ 186225 h 1005204"/>
                <a:gd name="T12" fmla="*/ 717529 w 1153795"/>
                <a:gd name="T13" fmla="*/ 212977 h 1005204"/>
                <a:gd name="T14" fmla="*/ 676943 w 1153795"/>
                <a:gd name="T15" fmla="*/ 240615 h 1005204"/>
                <a:gd name="T16" fmla="*/ 637021 w 1153795"/>
                <a:gd name="T17" fmla="*/ 269141 h 1005204"/>
                <a:gd name="T18" fmla="*/ 597788 w 1153795"/>
                <a:gd name="T19" fmla="*/ 298531 h 1005204"/>
                <a:gd name="T20" fmla="*/ 559238 w 1153795"/>
                <a:gd name="T21" fmla="*/ 328772 h 1005204"/>
                <a:gd name="T22" fmla="*/ 521403 w 1153795"/>
                <a:gd name="T23" fmla="*/ 359859 h 1005204"/>
                <a:gd name="T24" fmla="*/ 484287 w 1153795"/>
                <a:gd name="T25" fmla="*/ 391785 h 1005204"/>
                <a:gd name="T26" fmla="*/ 447900 w 1153795"/>
                <a:gd name="T27" fmla="*/ 424508 h 1005204"/>
                <a:gd name="T28" fmla="*/ 412265 w 1153795"/>
                <a:gd name="T29" fmla="*/ 458033 h 1005204"/>
                <a:gd name="T30" fmla="*/ 377402 w 1153795"/>
                <a:gd name="T31" fmla="*/ 492343 h 1005204"/>
                <a:gd name="T32" fmla="*/ 343318 w 1153795"/>
                <a:gd name="T33" fmla="*/ 527427 h 1005204"/>
                <a:gd name="T34" fmla="*/ 310004 w 1153795"/>
                <a:gd name="T35" fmla="*/ 563273 h 1005204"/>
                <a:gd name="T36" fmla="*/ 277519 w 1153795"/>
                <a:gd name="T37" fmla="*/ 599852 h 1005204"/>
                <a:gd name="T38" fmla="*/ 245839 w 1153795"/>
                <a:gd name="T39" fmla="*/ 637158 h 1005204"/>
                <a:gd name="T40" fmla="*/ 215005 w 1153795"/>
                <a:gd name="T41" fmla="*/ 675184 h 1005204"/>
                <a:gd name="T42" fmla="*/ 185014 w 1153795"/>
                <a:gd name="T43" fmla="*/ 713907 h 1005204"/>
                <a:gd name="T44" fmla="*/ 155886 w 1153795"/>
                <a:gd name="T45" fmla="*/ 753317 h 1005204"/>
                <a:gd name="T46" fmla="*/ 127635 w 1153795"/>
                <a:gd name="T47" fmla="*/ 793398 h 1005204"/>
                <a:gd name="T48" fmla="*/ 100264 w 1153795"/>
                <a:gd name="T49" fmla="*/ 834128 h 1005204"/>
                <a:gd name="T50" fmla="*/ 73803 w 1153795"/>
                <a:gd name="T51" fmla="*/ 875516 h 1005204"/>
                <a:gd name="T52" fmla="*/ 48273 w 1153795"/>
                <a:gd name="T53" fmla="*/ 917523 h 1005204"/>
                <a:gd name="T54" fmla="*/ 23662 w 1153795"/>
                <a:gd name="T55" fmla="*/ 960156 h 1005204"/>
                <a:gd name="T56" fmla="*/ 0 w 1153795"/>
                <a:gd name="T57" fmla="*/ 1003382 h 1005204"/>
                <a:gd name="T58" fmla="*/ 117425 w 1153795"/>
                <a:gd name="T59" fmla="*/ 1003382 h 1005204"/>
                <a:gd name="T60" fmla="*/ 143031 w 1153795"/>
                <a:gd name="T61" fmla="*/ 959521 h 1005204"/>
                <a:gd name="T62" fmla="*/ 169631 w 1153795"/>
                <a:gd name="T63" fmla="*/ 916308 h 1005204"/>
                <a:gd name="T64" fmla="*/ 197205 w 1153795"/>
                <a:gd name="T65" fmla="*/ 873777 h 1005204"/>
                <a:gd name="T66" fmla="*/ 225736 w 1153795"/>
                <a:gd name="T67" fmla="*/ 831932 h 1005204"/>
                <a:gd name="T68" fmla="*/ 255207 w 1153795"/>
                <a:gd name="T69" fmla="*/ 790798 h 1005204"/>
                <a:gd name="T70" fmla="*/ 285621 w 1153795"/>
                <a:gd name="T71" fmla="*/ 750388 h 1005204"/>
                <a:gd name="T72" fmla="*/ 316933 w 1153795"/>
                <a:gd name="T73" fmla="*/ 710711 h 1005204"/>
                <a:gd name="T74" fmla="*/ 349138 w 1153795"/>
                <a:gd name="T75" fmla="*/ 671786 h 1005204"/>
                <a:gd name="T76" fmla="*/ 382232 w 1153795"/>
                <a:gd name="T77" fmla="*/ 633632 h 1005204"/>
                <a:gd name="T78" fmla="*/ 416207 w 1153795"/>
                <a:gd name="T79" fmla="*/ 596250 h 1005204"/>
                <a:gd name="T80" fmla="*/ 451015 w 1153795"/>
                <a:gd name="T81" fmla="*/ 559670 h 1005204"/>
                <a:gd name="T82" fmla="*/ 486653 w 1153795"/>
                <a:gd name="T83" fmla="*/ 523913 h 1005204"/>
                <a:gd name="T84" fmla="*/ 523130 w 1153795"/>
                <a:gd name="T85" fmla="*/ 488981 h 1005204"/>
                <a:gd name="T86" fmla="*/ 560393 w 1153795"/>
                <a:gd name="T87" fmla="*/ 454900 h 1005204"/>
                <a:gd name="T88" fmla="*/ 598461 w 1153795"/>
                <a:gd name="T89" fmla="*/ 421666 h 1005204"/>
                <a:gd name="T90" fmla="*/ 637289 w 1153795"/>
                <a:gd name="T91" fmla="*/ 389323 h 1005204"/>
                <a:gd name="T92" fmla="*/ 676880 w 1153795"/>
                <a:gd name="T93" fmla="*/ 357865 h 1005204"/>
                <a:gd name="T94" fmla="*/ 717223 w 1153795"/>
                <a:gd name="T95" fmla="*/ 327311 h 1005204"/>
                <a:gd name="T96" fmla="*/ 758276 w 1153795"/>
                <a:gd name="T97" fmla="*/ 297680 h 1005204"/>
                <a:gd name="T98" fmla="*/ 800052 w 1153795"/>
                <a:gd name="T99" fmla="*/ 269001 h 1005204"/>
                <a:gd name="T100" fmla="*/ 842518 w 1153795"/>
                <a:gd name="T101" fmla="*/ 241262 h 1005204"/>
                <a:gd name="T102" fmla="*/ 885670 w 1153795"/>
                <a:gd name="T103" fmla="*/ 214500 h 1005204"/>
                <a:gd name="T104" fmla="*/ 927791 w 1153795"/>
                <a:gd name="T105" fmla="*/ 189713 h 1005204"/>
                <a:gd name="T106" fmla="*/ 984572 w 1153795"/>
                <a:gd name="T107" fmla="*/ 273328 h 1005204"/>
                <a:gd name="T108" fmla="*/ 1154876 w 1153795"/>
                <a:gd name="T109" fmla="*/ 0 h 100520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153795" h="1005204">
                  <a:moveTo>
                    <a:pt x="1153604" y="0"/>
                  </a:moveTo>
                  <a:lnTo>
                    <a:pt x="828154" y="44373"/>
                  </a:lnTo>
                  <a:lnTo>
                    <a:pt x="876896" y="116332"/>
                  </a:lnTo>
                  <a:lnTo>
                    <a:pt x="842200" y="135661"/>
                  </a:lnTo>
                  <a:lnTo>
                    <a:pt x="799757" y="160604"/>
                  </a:lnTo>
                  <a:lnTo>
                    <a:pt x="757923" y="186461"/>
                  </a:lnTo>
                  <a:lnTo>
                    <a:pt x="716737" y="213245"/>
                  </a:lnTo>
                  <a:lnTo>
                    <a:pt x="676198" y="240919"/>
                  </a:lnTo>
                  <a:lnTo>
                    <a:pt x="636320" y="269481"/>
                  </a:lnTo>
                  <a:lnTo>
                    <a:pt x="597128" y="298907"/>
                  </a:lnTo>
                  <a:lnTo>
                    <a:pt x="558622" y="329184"/>
                  </a:lnTo>
                  <a:lnTo>
                    <a:pt x="520827" y="360311"/>
                  </a:lnTo>
                  <a:lnTo>
                    <a:pt x="483755" y="392277"/>
                  </a:lnTo>
                  <a:lnTo>
                    <a:pt x="447408" y="425043"/>
                  </a:lnTo>
                  <a:lnTo>
                    <a:pt x="411810" y="458609"/>
                  </a:lnTo>
                  <a:lnTo>
                    <a:pt x="376986" y="492963"/>
                  </a:lnTo>
                  <a:lnTo>
                    <a:pt x="342938" y="528091"/>
                  </a:lnTo>
                  <a:lnTo>
                    <a:pt x="309664" y="563981"/>
                  </a:lnTo>
                  <a:lnTo>
                    <a:pt x="277215" y="600608"/>
                  </a:lnTo>
                  <a:lnTo>
                    <a:pt x="245567" y="637959"/>
                  </a:lnTo>
                  <a:lnTo>
                    <a:pt x="214769" y="676033"/>
                  </a:lnTo>
                  <a:lnTo>
                    <a:pt x="184810" y="714806"/>
                  </a:lnTo>
                  <a:lnTo>
                    <a:pt x="155714" y="754265"/>
                  </a:lnTo>
                  <a:lnTo>
                    <a:pt x="127495" y="794397"/>
                  </a:lnTo>
                  <a:lnTo>
                    <a:pt x="100152" y="835177"/>
                  </a:lnTo>
                  <a:lnTo>
                    <a:pt x="73723" y="876617"/>
                  </a:lnTo>
                  <a:lnTo>
                    <a:pt x="48221" y="918679"/>
                  </a:lnTo>
                  <a:lnTo>
                    <a:pt x="23634" y="961364"/>
                  </a:lnTo>
                  <a:lnTo>
                    <a:pt x="0" y="1004646"/>
                  </a:lnTo>
                  <a:lnTo>
                    <a:pt x="117297" y="1004646"/>
                  </a:lnTo>
                  <a:lnTo>
                    <a:pt x="142875" y="960729"/>
                  </a:lnTo>
                  <a:lnTo>
                    <a:pt x="169443" y="917460"/>
                  </a:lnTo>
                  <a:lnTo>
                    <a:pt x="196989" y="874877"/>
                  </a:lnTo>
                  <a:lnTo>
                    <a:pt x="225488" y="832980"/>
                  </a:lnTo>
                  <a:lnTo>
                    <a:pt x="254927" y="791794"/>
                  </a:lnTo>
                  <a:lnTo>
                    <a:pt x="285305" y="751332"/>
                  </a:lnTo>
                  <a:lnTo>
                    <a:pt x="316585" y="711606"/>
                  </a:lnTo>
                  <a:lnTo>
                    <a:pt x="348754" y="672630"/>
                  </a:lnTo>
                  <a:lnTo>
                    <a:pt x="381812" y="634428"/>
                  </a:lnTo>
                  <a:lnTo>
                    <a:pt x="415747" y="597001"/>
                  </a:lnTo>
                  <a:lnTo>
                    <a:pt x="450519" y="560374"/>
                  </a:lnTo>
                  <a:lnTo>
                    <a:pt x="486117" y="524573"/>
                  </a:lnTo>
                  <a:lnTo>
                    <a:pt x="522554" y="489597"/>
                  </a:lnTo>
                  <a:lnTo>
                    <a:pt x="559777" y="455472"/>
                  </a:lnTo>
                  <a:lnTo>
                    <a:pt x="597801" y="422198"/>
                  </a:lnTo>
                  <a:lnTo>
                    <a:pt x="636587" y="389813"/>
                  </a:lnTo>
                  <a:lnTo>
                    <a:pt x="676135" y="358317"/>
                  </a:lnTo>
                  <a:lnTo>
                    <a:pt x="716432" y="327723"/>
                  </a:lnTo>
                  <a:lnTo>
                    <a:pt x="757440" y="298056"/>
                  </a:lnTo>
                  <a:lnTo>
                    <a:pt x="799172" y="269341"/>
                  </a:lnTo>
                  <a:lnTo>
                    <a:pt x="841590" y="241566"/>
                  </a:lnTo>
                  <a:lnTo>
                    <a:pt x="884694" y="214769"/>
                  </a:lnTo>
                  <a:lnTo>
                    <a:pt x="926769" y="189953"/>
                  </a:lnTo>
                  <a:lnTo>
                    <a:pt x="983488" y="273672"/>
                  </a:lnTo>
                  <a:lnTo>
                    <a:pt x="1153604" y="0"/>
                  </a:lnTo>
                  <a:close/>
                </a:path>
              </a:pathLst>
            </a:custGeom>
            <a:solidFill>
              <a:srgbClr val="00B8B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HK" altLang="en-US"/>
            </a:p>
          </p:txBody>
        </p:sp>
        <p:sp>
          <p:nvSpPr>
            <p:cNvPr id="21" name="object 17"/>
            <p:cNvSpPr>
              <a:spLocks/>
            </p:cNvSpPr>
            <p:nvPr/>
          </p:nvSpPr>
          <p:spPr bwMode="auto">
            <a:xfrm>
              <a:off x="5332413" y="1866900"/>
              <a:ext cx="1530350" cy="274638"/>
            </a:xfrm>
            <a:custGeom>
              <a:avLst/>
              <a:gdLst>
                <a:gd name="T0" fmla="*/ 1532141 w 1529715"/>
                <a:gd name="T1" fmla="*/ 183201 h 274955"/>
                <a:gd name="T2" fmla="*/ 1259643 w 1529715"/>
                <a:gd name="T3" fmla="*/ 0 h 274955"/>
                <a:gd name="T4" fmla="*/ 1247927 w 1529715"/>
                <a:gd name="T5" fmla="*/ 85735 h 274955"/>
                <a:gd name="T6" fmla="*/ 1209114 w 1529715"/>
                <a:gd name="T7" fmla="*/ 77025 h 274955"/>
                <a:gd name="T8" fmla="*/ 1160774 w 1529715"/>
                <a:gd name="T9" fmla="*/ 67328 h 274955"/>
                <a:gd name="T10" fmla="*/ 1112282 w 1529715"/>
                <a:gd name="T11" fmla="*/ 58732 h 274955"/>
                <a:gd name="T12" fmla="*/ 1063649 w 1529715"/>
                <a:gd name="T13" fmla="*/ 51237 h 274955"/>
                <a:gd name="T14" fmla="*/ 1014915 w 1529715"/>
                <a:gd name="T15" fmla="*/ 44838 h 274955"/>
                <a:gd name="T16" fmla="*/ 966079 w 1529715"/>
                <a:gd name="T17" fmla="*/ 39528 h 274955"/>
                <a:gd name="T18" fmla="*/ 917165 w 1529715"/>
                <a:gd name="T19" fmla="*/ 35332 h 274955"/>
                <a:gd name="T20" fmla="*/ 868189 w 1529715"/>
                <a:gd name="T21" fmla="*/ 32224 h 274955"/>
                <a:gd name="T22" fmla="*/ 819188 w 1529715"/>
                <a:gd name="T23" fmla="*/ 30200 h 274955"/>
                <a:gd name="T24" fmla="*/ 770160 w 1529715"/>
                <a:gd name="T25" fmla="*/ 29277 h 274955"/>
                <a:gd name="T26" fmla="*/ 721146 w 1529715"/>
                <a:gd name="T27" fmla="*/ 29442 h 274955"/>
                <a:gd name="T28" fmla="*/ 672158 w 1529715"/>
                <a:gd name="T29" fmla="*/ 30693 h 274955"/>
                <a:gd name="T30" fmla="*/ 623218 w 1529715"/>
                <a:gd name="T31" fmla="*/ 33045 h 274955"/>
                <a:gd name="T32" fmla="*/ 574331 w 1529715"/>
                <a:gd name="T33" fmla="*/ 36471 h 274955"/>
                <a:gd name="T34" fmla="*/ 525534 w 1529715"/>
                <a:gd name="T35" fmla="*/ 40998 h 274955"/>
                <a:gd name="T36" fmla="*/ 476838 w 1529715"/>
                <a:gd name="T37" fmla="*/ 46596 h 274955"/>
                <a:gd name="T38" fmla="*/ 428269 w 1529715"/>
                <a:gd name="T39" fmla="*/ 53282 h 274955"/>
                <a:gd name="T40" fmla="*/ 379839 w 1529715"/>
                <a:gd name="T41" fmla="*/ 61058 h 274955"/>
                <a:gd name="T42" fmla="*/ 331575 w 1529715"/>
                <a:gd name="T43" fmla="*/ 69919 h 274955"/>
                <a:gd name="T44" fmla="*/ 283503 w 1529715"/>
                <a:gd name="T45" fmla="*/ 79857 h 274955"/>
                <a:gd name="T46" fmla="*/ 235621 w 1529715"/>
                <a:gd name="T47" fmla="*/ 90880 h 274955"/>
                <a:gd name="T48" fmla="*/ 187967 w 1529715"/>
                <a:gd name="T49" fmla="*/ 102965 h 274955"/>
                <a:gd name="T50" fmla="*/ 140567 w 1529715"/>
                <a:gd name="T51" fmla="*/ 116150 h 274955"/>
                <a:gd name="T52" fmla="*/ 93424 w 1529715"/>
                <a:gd name="T53" fmla="*/ 130396 h 274955"/>
                <a:gd name="T54" fmla="*/ 46558 w 1529715"/>
                <a:gd name="T55" fmla="*/ 145718 h 274955"/>
                <a:gd name="T56" fmla="*/ 0 w 1529715"/>
                <a:gd name="T57" fmla="*/ 162127 h 274955"/>
                <a:gd name="T58" fmla="*/ 87520 w 1529715"/>
                <a:gd name="T59" fmla="*/ 240024 h 274955"/>
                <a:gd name="T60" fmla="*/ 135961 w 1529715"/>
                <a:gd name="T61" fmla="*/ 224437 h 274955"/>
                <a:gd name="T62" fmla="*/ 184699 w 1529715"/>
                <a:gd name="T63" fmla="*/ 210001 h 274955"/>
                <a:gd name="T64" fmla="*/ 233699 w 1529715"/>
                <a:gd name="T65" fmla="*/ 196714 h 274955"/>
                <a:gd name="T66" fmla="*/ 282966 w 1529715"/>
                <a:gd name="T67" fmla="*/ 184566 h 274955"/>
                <a:gd name="T68" fmla="*/ 332453 w 1529715"/>
                <a:gd name="T69" fmla="*/ 173580 h 274955"/>
                <a:gd name="T70" fmla="*/ 382154 w 1529715"/>
                <a:gd name="T71" fmla="*/ 163746 h 274955"/>
                <a:gd name="T72" fmla="*/ 432046 w 1529715"/>
                <a:gd name="T73" fmla="*/ 155048 h 274955"/>
                <a:gd name="T74" fmla="*/ 482104 w 1529715"/>
                <a:gd name="T75" fmla="*/ 147527 h 274955"/>
                <a:gd name="T76" fmla="*/ 532302 w 1529715"/>
                <a:gd name="T77" fmla="*/ 141143 h 274955"/>
                <a:gd name="T78" fmla="*/ 582627 w 1529715"/>
                <a:gd name="T79" fmla="*/ 135922 h 274955"/>
                <a:gd name="T80" fmla="*/ 633040 w 1529715"/>
                <a:gd name="T81" fmla="*/ 131851 h 274955"/>
                <a:gd name="T82" fmla="*/ 683530 w 1529715"/>
                <a:gd name="T83" fmla="*/ 128956 h 274955"/>
                <a:gd name="T84" fmla="*/ 734083 w 1529715"/>
                <a:gd name="T85" fmla="*/ 127212 h 274955"/>
                <a:gd name="T86" fmla="*/ 784675 w 1529715"/>
                <a:gd name="T87" fmla="*/ 126618 h 274955"/>
                <a:gd name="T88" fmla="*/ 835279 w 1529715"/>
                <a:gd name="T89" fmla="*/ 127199 h 274955"/>
                <a:gd name="T90" fmla="*/ 885858 w 1529715"/>
                <a:gd name="T91" fmla="*/ 128944 h 274955"/>
                <a:gd name="T92" fmla="*/ 936425 w 1529715"/>
                <a:gd name="T93" fmla="*/ 131851 h 274955"/>
                <a:gd name="T94" fmla="*/ 986928 w 1529715"/>
                <a:gd name="T95" fmla="*/ 135922 h 274955"/>
                <a:gd name="T96" fmla="*/ 1037354 w 1529715"/>
                <a:gd name="T97" fmla="*/ 141156 h 274955"/>
                <a:gd name="T98" fmla="*/ 1087679 w 1529715"/>
                <a:gd name="T99" fmla="*/ 147564 h 274955"/>
                <a:gd name="T100" fmla="*/ 1137890 w 1529715"/>
                <a:gd name="T101" fmla="*/ 155150 h 274955"/>
                <a:gd name="T102" fmla="*/ 1187973 w 1529715"/>
                <a:gd name="T103" fmla="*/ 163897 h 274955"/>
                <a:gd name="T104" fmla="*/ 1235943 w 1529715"/>
                <a:gd name="T105" fmla="*/ 173442 h 274955"/>
                <a:gd name="T106" fmla="*/ 1222332 w 1529715"/>
                <a:gd name="T107" fmla="*/ 273171 h 274955"/>
                <a:gd name="T108" fmla="*/ 1532141 w 1529715"/>
                <a:gd name="T109" fmla="*/ 183201 h 2749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529715" h="274955">
                  <a:moveTo>
                    <a:pt x="1529600" y="184048"/>
                  </a:moveTo>
                  <a:lnTo>
                    <a:pt x="1257554" y="0"/>
                  </a:lnTo>
                  <a:lnTo>
                    <a:pt x="1245857" y="86131"/>
                  </a:lnTo>
                  <a:lnTo>
                    <a:pt x="1207109" y="77381"/>
                  </a:lnTo>
                  <a:lnTo>
                    <a:pt x="1158849" y="67640"/>
                  </a:lnTo>
                  <a:lnTo>
                    <a:pt x="1110437" y="59004"/>
                  </a:lnTo>
                  <a:lnTo>
                    <a:pt x="1061885" y="51473"/>
                  </a:lnTo>
                  <a:lnTo>
                    <a:pt x="1013231" y="45046"/>
                  </a:lnTo>
                  <a:lnTo>
                    <a:pt x="964476" y="39712"/>
                  </a:lnTo>
                  <a:lnTo>
                    <a:pt x="915644" y="35496"/>
                  </a:lnTo>
                  <a:lnTo>
                    <a:pt x="866749" y="32372"/>
                  </a:lnTo>
                  <a:lnTo>
                    <a:pt x="817829" y="30340"/>
                  </a:lnTo>
                  <a:lnTo>
                    <a:pt x="768883" y="29413"/>
                  </a:lnTo>
                  <a:lnTo>
                    <a:pt x="719950" y="29578"/>
                  </a:lnTo>
                  <a:lnTo>
                    <a:pt x="671042" y="30835"/>
                  </a:lnTo>
                  <a:lnTo>
                    <a:pt x="622185" y="33197"/>
                  </a:lnTo>
                  <a:lnTo>
                    <a:pt x="573379" y="36639"/>
                  </a:lnTo>
                  <a:lnTo>
                    <a:pt x="524662" y="41186"/>
                  </a:lnTo>
                  <a:lnTo>
                    <a:pt x="476046" y="46812"/>
                  </a:lnTo>
                  <a:lnTo>
                    <a:pt x="427558" y="53530"/>
                  </a:lnTo>
                  <a:lnTo>
                    <a:pt x="379209" y="61341"/>
                  </a:lnTo>
                  <a:lnTo>
                    <a:pt x="331025" y="70243"/>
                  </a:lnTo>
                  <a:lnTo>
                    <a:pt x="283032" y="80225"/>
                  </a:lnTo>
                  <a:lnTo>
                    <a:pt x="235229" y="91300"/>
                  </a:lnTo>
                  <a:lnTo>
                    <a:pt x="187655" y="103441"/>
                  </a:lnTo>
                  <a:lnTo>
                    <a:pt x="140335" y="116687"/>
                  </a:lnTo>
                  <a:lnTo>
                    <a:pt x="93268" y="131000"/>
                  </a:lnTo>
                  <a:lnTo>
                    <a:pt x="46482" y="146392"/>
                  </a:lnTo>
                  <a:lnTo>
                    <a:pt x="0" y="162877"/>
                  </a:lnTo>
                  <a:lnTo>
                    <a:pt x="87376" y="241134"/>
                  </a:lnTo>
                  <a:lnTo>
                    <a:pt x="135737" y="225475"/>
                  </a:lnTo>
                  <a:lnTo>
                    <a:pt x="184391" y="210972"/>
                  </a:lnTo>
                  <a:lnTo>
                    <a:pt x="233311" y="197624"/>
                  </a:lnTo>
                  <a:lnTo>
                    <a:pt x="282498" y="185420"/>
                  </a:lnTo>
                  <a:lnTo>
                    <a:pt x="331901" y="174383"/>
                  </a:lnTo>
                  <a:lnTo>
                    <a:pt x="381520" y="164503"/>
                  </a:lnTo>
                  <a:lnTo>
                    <a:pt x="431330" y="155765"/>
                  </a:lnTo>
                  <a:lnTo>
                    <a:pt x="481304" y="148209"/>
                  </a:lnTo>
                  <a:lnTo>
                    <a:pt x="531418" y="141795"/>
                  </a:lnTo>
                  <a:lnTo>
                    <a:pt x="581660" y="136550"/>
                  </a:lnTo>
                  <a:lnTo>
                    <a:pt x="631990" y="132461"/>
                  </a:lnTo>
                  <a:lnTo>
                    <a:pt x="682396" y="129552"/>
                  </a:lnTo>
                  <a:lnTo>
                    <a:pt x="732866" y="127800"/>
                  </a:lnTo>
                  <a:lnTo>
                    <a:pt x="783374" y="127203"/>
                  </a:lnTo>
                  <a:lnTo>
                    <a:pt x="833894" y="127787"/>
                  </a:lnTo>
                  <a:lnTo>
                    <a:pt x="884389" y="129540"/>
                  </a:lnTo>
                  <a:lnTo>
                    <a:pt x="934872" y="132461"/>
                  </a:lnTo>
                  <a:lnTo>
                    <a:pt x="985291" y="136550"/>
                  </a:lnTo>
                  <a:lnTo>
                    <a:pt x="1035634" y="141808"/>
                  </a:lnTo>
                  <a:lnTo>
                    <a:pt x="1085875" y="148247"/>
                  </a:lnTo>
                  <a:lnTo>
                    <a:pt x="1136002" y="155867"/>
                  </a:lnTo>
                  <a:lnTo>
                    <a:pt x="1186002" y="164655"/>
                  </a:lnTo>
                  <a:lnTo>
                    <a:pt x="1233893" y="174244"/>
                  </a:lnTo>
                  <a:lnTo>
                    <a:pt x="1220304" y="274434"/>
                  </a:lnTo>
                  <a:lnTo>
                    <a:pt x="1529600" y="184048"/>
                  </a:lnTo>
                  <a:close/>
                </a:path>
              </a:pathLst>
            </a:custGeom>
            <a:solidFill>
              <a:srgbClr val="00B8B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HK" altLang="en-US"/>
            </a:p>
          </p:txBody>
        </p:sp>
        <p:sp>
          <p:nvSpPr>
            <p:cNvPr id="22" name="object 18"/>
            <p:cNvSpPr>
              <a:spLocks/>
            </p:cNvSpPr>
            <p:nvPr/>
          </p:nvSpPr>
          <p:spPr bwMode="auto">
            <a:xfrm>
              <a:off x="8689975" y="2800350"/>
              <a:ext cx="1004888" cy="1154113"/>
            </a:xfrm>
            <a:custGeom>
              <a:avLst/>
              <a:gdLst>
                <a:gd name="T0" fmla="*/ 1003382 w 1005204"/>
                <a:gd name="T1" fmla="*/ 1154876 h 1153795"/>
                <a:gd name="T2" fmla="*/ 959064 w 1005204"/>
                <a:gd name="T3" fmla="*/ 829066 h 1153795"/>
                <a:gd name="T4" fmla="*/ 887198 w 1005204"/>
                <a:gd name="T5" fmla="*/ 877877 h 1153795"/>
                <a:gd name="T6" fmla="*/ 867892 w 1005204"/>
                <a:gd name="T7" fmla="*/ 843128 h 1153795"/>
                <a:gd name="T8" fmla="*/ 842982 w 1005204"/>
                <a:gd name="T9" fmla="*/ 800639 h 1153795"/>
                <a:gd name="T10" fmla="*/ 817156 w 1005204"/>
                <a:gd name="T11" fmla="*/ 758772 h 1153795"/>
                <a:gd name="T12" fmla="*/ 790404 w 1005204"/>
                <a:gd name="T13" fmla="*/ 717529 h 1153795"/>
                <a:gd name="T14" fmla="*/ 762767 w 1005204"/>
                <a:gd name="T15" fmla="*/ 676943 h 1153795"/>
                <a:gd name="T16" fmla="*/ 734240 w 1005204"/>
                <a:gd name="T17" fmla="*/ 637034 h 1153795"/>
                <a:gd name="T18" fmla="*/ 704851 w 1005204"/>
                <a:gd name="T19" fmla="*/ 597788 h 1153795"/>
                <a:gd name="T20" fmla="*/ 674601 w 1005204"/>
                <a:gd name="T21" fmla="*/ 559238 h 1153795"/>
                <a:gd name="T22" fmla="*/ 643512 w 1005204"/>
                <a:gd name="T23" fmla="*/ 521403 h 1153795"/>
                <a:gd name="T24" fmla="*/ 611599 w 1005204"/>
                <a:gd name="T25" fmla="*/ 484287 h 1153795"/>
                <a:gd name="T26" fmla="*/ 578874 w 1005204"/>
                <a:gd name="T27" fmla="*/ 447900 h 1153795"/>
                <a:gd name="T28" fmla="*/ 545349 w 1005204"/>
                <a:gd name="T29" fmla="*/ 412278 h 1153795"/>
                <a:gd name="T30" fmla="*/ 511039 w 1005204"/>
                <a:gd name="T31" fmla="*/ 377402 h 1153795"/>
                <a:gd name="T32" fmla="*/ 475954 w 1005204"/>
                <a:gd name="T33" fmla="*/ 343318 h 1153795"/>
                <a:gd name="T34" fmla="*/ 440111 w 1005204"/>
                <a:gd name="T35" fmla="*/ 310016 h 1153795"/>
                <a:gd name="T36" fmla="*/ 403529 w 1005204"/>
                <a:gd name="T37" fmla="*/ 277519 h 1153795"/>
                <a:gd name="T38" fmla="*/ 366227 w 1005204"/>
                <a:gd name="T39" fmla="*/ 245851 h 1153795"/>
                <a:gd name="T40" fmla="*/ 328200 w 1005204"/>
                <a:gd name="T41" fmla="*/ 215005 h 1153795"/>
                <a:gd name="T42" fmla="*/ 289475 w 1005204"/>
                <a:gd name="T43" fmla="*/ 185014 h 1153795"/>
                <a:gd name="T44" fmla="*/ 250064 w 1005204"/>
                <a:gd name="T45" fmla="*/ 155886 h 1153795"/>
                <a:gd name="T46" fmla="*/ 209984 w 1005204"/>
                <a:gd name="T47" fmla="*/ 127635 h 1153795"/>
                <a:gd name="T48" fmla="*/ 169244 w 1005204"/>
                <a:gd name="T49" fmla="*/ 100276 h 1153795"/>
                <a:gd name="T50" fmla="*/ 127868 w 1005204"/>
                <a:gd name="T51" fmla="*/ 73816 h 1153795"/>
                <a:gd name="T52" fmla="*/ 85858 w 1005204"/>
                <a:gd name="T53" fmla="*/ 48273 h 1153795"/>
                <a:gd name="T54" fmla="*/ 43225 w 1005204"/>
                <a:gd name="T55" fmla="*/ 23662 h 1153795"/>
                <a:gd name="T56" fmla="*/ 0 w 1005204"/>
                <a:gd name="T57" fmla="*/ 0 h 1153795"/>
                <a:gd name="T58" fmla="*/ 0 w 1005204"/>
                <a:gd name="T59" fmla="*/ 117425 h 1153795"/>
                <a:gd name="T60" fmla="*/ 43860 w 1005204"/>
                <a:gd name="T61" fmla="*/ 143031 h 1153795"/>
                <a:gd name="T62" fmla="*/ 87064 w 1005204"/>
                <a:gd name="T63" fmla="*/ 169644 h 1153795"/>
                <a:gd name="T64" fmla="*/ 129604 w 1005204"/>
                <a:gd name="T65" fmla="*/ 197205 h 1153795"/>
                <a:gd name="T66" fmla="*/ 171437 w 1005204"/>
                <a:gd name="T67" fmla="*/ 225736 h 1153795"/>
                <a:gd name="T68" fmla="*/ 212584 w 1005204"/>
                <a:gd name="T69" fmla="*/ 255219 h 1153795"/>
                <a:gd name="T70" fmla="*/ 252994 w 1005204"/>
                <a:gd name="T71" fmla="*/ 285621 h 1153795"/>
                <a:gd name="T72" fmla="*/ 292671 w 1005204"/>
                <a:gd name="T73" fmla="*/ 316933 h 1153795"/>
                <a:gd name="T74" fmla="*/ 331600 w 1005204"/>
                <a:gd name="T75" fmla="*/ 349151 h 1153795"/>
                <a:gd name="T76" fmla="*/ 369753 w 1005204"/>
                <a:gd name="T77" fmla="*/ 382245 h 1153795"/>
                <a:gd name="T78" fmla="*/ 407132 w 1005204"/>
                <a:gd name="T79" fmla="*/ 416207 h 1153795"/>
                <a:gd name="T80" fmla="*/ 443698 w 1005204"/>
                <a:gd name="T81" fmla="*/ 451015 h 1153795"/>
                <a:gd name="T82" fmla="*/ 479468 w 1005204"/>
                <a:gd name="T83" fmla="*/ 486666 h 1153795"/>
                <a:gd name="T84" fmla="*/ 514400 w 1005204"/>
                <a:gd name="T85" fmla="*/ 523130 h 1153795"/>
                <a:gd name="T86" fmla="*/ 548482 w 1005204"/>
                <a:gd name="T87" fmla="*/ 560393 h 1153795"/>
                <a:gd name="T88" fmla="*/ 581715 w 1005204"/>
                <a:gd name="T89" fmla="*/ 598461 h 1153795"/>
                <a:gd name="T90" fmla="*/ 614060 w 1005204"/>
                <a:gd name="T91" fmla="*/ 637289 h 1153795"/>
                <a:gd name="T92" fmla="*/ 645516 w 1005204"/>
                <a:gd name="T93" fmla="*/ 676880 h 1153795"/>
                <a:gd name="T94" fmla="*/ 676070 w 1005204"/>
                <a:gd name="T95" fmla="*/ 717223 h 1153795"/>
                <a:gd name="T96" fmla="*/ 705689 w 1005204"/>
                <a:gd name="T97" fmla="*/ 758289 h 1153795"/>
                <a:gd name="T98" fmla="*/ 734380 w 1005204"/>
                <a:gd name="T99" fmla="*/ 800052 h 1153795"/>
                <a:gd name="T100" fmla="*/ 762119 w 1005204"/>
                <a:gd name="T101" fmla="*/ 842531 h 1153795"/>
                <a:gd name="T102" fmla="*/ 788884 w 1005204"/>
                <a:gd name="T103" fmla="*/ 885670 h 1153795"/>
                <a:gd name="T104" fmla="*/ 813655 w 1005204"/>
                <a:gd name="T105" fmla="*/ 927805 h 1153795"/>
                <a:gd name="T106" fmla="*/ 730053 w 1005204"/>
                <a:gd name="T107" fmla="*/ 984572 h 1153795"/>
                <a:gd name="T108" fmla="*/ 1003382 w 1005204"/>
                <a:gd name="T109" fmla="*/ 1154876 h 115379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005204" h="1153795">
                  <a:moveTo>
                    <a:pt x="1004646" y="1153604"/>
                  </a:moveTo>
                  <a:lnTo>
                    <a:pt x="960272" y="828154"/>
                  </a:lnTo>
                  <a:lnTo>
                    <a:pt x="888314" y="876909"/>
                  </a:lnTo>
                  <a:lnTo>
                    <a:pt x="868984" y="842200"/>
                  </a:lnTo>
                  <a:lnTo>
                    <a:pt x="844042" y="799757"/>
                  </a:lnTo>
                  <a:lnTo>
                    <a:pt x="818184" y="757936"/>
                  </a:lnTo>
                  <a:lnTo>
                    <a:pt x="791400" y="716737"/>
                  </a:lnTo>
                  <a:lnTo>
                    <a:pt x="763727" y="676198"/>
                  </a:lnTo>
                  <a:lnTo>
                    <a:pt x="735164" y="636333"/>
                  </a:lnTo>
                  <a:lnTo>
                    <a:pt x="705739" y="597128"/>
                  </a:lnTo>
                  <a:lnTo>
                    <a:pt x="675449" y="558622"/>
                  </a:lnTo>
                  <a:lnTo>
                    <a:pt x="644321" y="520827"/>
                  </a:lnTo>
                  <a:lnTo>
                    <a:pt x="612368" y="483755"/>
                  </a:lnTo>
                  <a:lnTo>
                    <a:pt x="579602" y="447408"/>
                  </a:lnTo>
                  <a:lnTo>
                    <a:pt x="546036" y="411822"/>
                  </a:lnTo>
                  <a:lnTo>
                    <a:pt x="511683" y="376986"/>
                  </a:lnTo>
                  <a:lnTo>
                    <a:pt x="476554" y="342938"/>
                  </a:lnTo>
                  <a:lnTo>
                    <a:pt x="440664" y="309676"/>
                  </a:lnTo>
                  <a:lnTo>
                    <a:pt x="404037" y="277215"/>
                  </a:lnTo>
                  <a:lnTo>
                    <a:pt x="366687" y="245579"/>
                  </a:lnTo>
                  <a:lnTo>
                    <a:pt x="328612" y="214769"/>
                  </a:lnTo>
                  <a:lnTo>
                    <a:pt x="289839" y="184810"/>
                  </a:lnTo>
                  <a:lnTo>
                    <a:pt x="250380" y="155714"/>
                  </a:lnTo>
                  <a:lnTo>
                    <a:pt x="210248" y="127495"/>
                  </a:lnTo>
                  <a:lnTo>
                    <a:pt x="169456" y="100164"/>
                  </a:lnTo>
                  <a:lnTo>
                    <a:pt x="128028" y="73736"/>
                  </a:lnTo>
                  <a:lnTo>
                    <a:pt x="85966" y="48221"/>
                  </a:lnTo>
                  <a:lnTo>
                    <a:pt x="43281" y="23634"/>
                  </a:lnTo>
                  <a:lnTo>
                    <a:pt x="0" y="0"/>
                  </a:lnTo>
                  <a:lnTo>
                    <a:pt x="0" y="117297"/>
                  </a:lnTo>
                  <a:lnTo>
                    <a:pt x="43916" y="142875"/>
                  </a:lnTo>
                  <a:lnTo>
                    <a:pt x="87172" y="169456"/>
                  </a:lnTo>
                  <a:lnTo>
                    <a:pt x="129768" y="196989"/>
                  </a:lnTo>
                  <a:lnTo>
                    <a:pt x="171653" y="225488"/>
                  </a:lnTo>
                  <a:lnTo>
                    <a:pt x="212852" y="254939"/>
                  </a:lnTo>
                  <a:lnTo>
                    <a:pt x="253314" y="285305"/>
                  </a:lnTo>
                  <a:lnTo>
                    <a:pt x="293039" y="316585"/>
                  </a:lnTo>
                  <a:lnTo>
                    <a:pt x="332016" y="348767"/>
                  </a:lnTo>
                  <a:lnTo>
                    <a:pt x="370217" y="381825"/>
                  </a:lnTo>
                  <a:lnTo>
                    <a:pt x="407644" y="415747"/>
                  </a:lnTo>
                  <a:lnTo>
                    <a:pt x="444258" y="450519"/>
                  </a:lnTo>
                  <a:lnTo>
                    <a:pt x="480072" y="486130"/>
                  </a:lnTo>
                  <a:lnTo>
                    <a:pt x="515048" y="522554"/>
                  </a:lnTo>
                  <a:lnTo>
                    <a:pt x="549173" y="559777"/>
                  </a:lnTo>
                  <a:lnTo>
                    <a:pt x="582447" y="597801"/>
                  </a:lnTo>
                  <a:lnTo>
                    <a:pt x="614832" y="636587"/>
                  </a:lnTo>
                  <a:lnTo>
                    <a:pt x="646328" y="676135"/>
                  </a:lnTo>
                  <a:lnTo>
                    <a:pt x="676922" y="716432"/>
                  </a:lnTo>
                  <a:lnTo>
                    <a:pt x="706577" y="757453"/>
                  </a:lnTo>
                  <a:lnTo>
                    <a:pt x="735304" y="799172"/>
                  </a:lnTo>
                  <a:lnTo>
                    <a:pt x="763079" y="841603"/>
                  </a:lnTo>
                  <a:lnTo>
                    <a:pt x="789876" y="884694"/>
                  </a:lnTo>
                  <a:lnTo>
                    <a:pt x="814679" y="926782"/>
                  </a:lnTo>
                  <a:lnTo>
                    <a:pt x="730973" y="983488"/>
                  </a:lnTo>
                  <a:lnTo>
                    <a:pt x="1004646" y="1153604"/>
                  </a:lnTo>
                  <a:close/>
                </a:path>
              </a:pathLst>
            </a:custGeom>
            <a:solidFill>
              <a:srgbClr val="00B8B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HK" altLang="en-US"/>
            </a:p>
          </p:txBody>
        </p:sp>
      </p:grpSp>
      <p:pic>
        <p:nvPicPr>
          <p:cNvPr id="23" name="圖片 22" descr="一張含有 文字, 圖形, 平面設計, 螢幕擷取畫面 的圖片&#10;&#10;自動產生的描述">
            <a:extLst>
              <a:ext uri="{FF2B5EF4-FFF2-40B4-BE49-F238E27FC236}">
                <a16:creationId xmlns:a16="http://schemas.microsoft.com/office/drawing/2014/main" id="{7328401B-2FD6-132E-F394-6C203FF0E510}"/>
              </a:ext>
            </a:extLst>
          </p:cNvPr>
          <p:cNvPicPr>
            <a:picLocks noChangeAspect="1"/>
          </p:cNvPicPr>
          <p:nvPr/>
        </p:nvPicPr>
        <p:blipFill rotWithShape="1">
          <a:blip r:embed="rId4">
            <a:extLst>
              <a:ext uri="{28A0092B-C50C-407E-A947-70E740481C1C}">
                <a14:useLocalDpi xmlns:a14="http://schemas.microsoft.com/office/drawing/2010/main" val="0"/>
              </a:ext>
            </a:extLst>
          </a:blip>
          <a:srcRect l="22809" t="-6" r="52625" b="27973"/>
          <a:stretch/>
        </p:blipFill>
        <p:spPr>
          <a:xfrm>
            <a:off x="3775869" y="2835651"/>
            <a:ext cx="1530350" cy="1358524"/>
          </a:xfrm>
          <a:prstGeom prst="rect">
            <a:avLst/>
          </a:prstGeom>
        </p:spPr>
      </p:pic>
      <p:pic>
        <p:nvPicPr>
          <p:cNvPr id="24" name="圖片 23" descr="一張含有 文字, 圖形, 平面設計, 螢幕擷取畫面 的圖片&#10;&#10;自動產生的描述">
            <a:extLst>
              <a:ext uri="{FF2B5EF4-FFF2-40B4-BE49-F238E27FC236}">
                <a16:creationId xmlns:a16="http://schemas.microsoft.com/office/drawing/2014/main" id="{5F8D1086-01D9-E21C-3F7D-A5E6A3C515A1}"/>
              </a:ext>
            </a:extLst>
          </p:cNvPr>
          <p:cNvPicPr>
            <a:picLocks noChangeAspect="1"/>
          </p:cNvPicPr>
          <p:nvPr/>
        </p:nvPicPr>
        <p:blipFill rotWithShape="1">
          <a:blip r:embed="rId4">
            <a:extLst>
              <a:ext uri="{28A0092B-C50C-407E-A947-70E740481C1C}">
                <a14:useLocalDpi xmlns:a14="http://schemas.microsoft.com/office/drawing/2010/main" val="0"/>
              </a:ext>
            </a:extLst>
          </a:blip>
          <a:srcRect r="76453" b="24326"/>
          <a:stretch/>
        </p:blipFill>
        <p:spPr>
          <a:xfrm>
            <a:off x="2350296" y="4778751"/>
            <a:ext cx="1466849" cy="1427162"/>
          </a:xfrm>
          <a:prstGeom prst="rect">
            <a:avLst/>
          </a:prstGeom>
        </p:spPr>
      </p:pic>
      <p:pic>
        <p:nvPicPr>
          <p:cNvPr id="25" name="圖片 24" descr="一張含有 文字, 圖形, 平面設計, 螢幕擷取畫面 的圖片&#10;&#10;自動產生的描述">
            <a:extLst>
              <a:ext uri="{FF2B5EF4-FFF2-40B4-BE49-F238E27FC236}">
                <a16:creationId xmlns:a16="http://schemas.microsoft.com/office/drawing/2014/main" id="{1B8D5BB8-9654-E8D0-6833-FB3E7021AC23}"/>
              </a:ext>
            </a:extLst>
          </p:cNvPr>
          <p:cNvPicPr>
            <a:picLocks noChangeAspect="1"/>
          </p:cNvPicPr>
          <p:nvPr/>
        </p:nvPicPr>
        <p:blipFill rotWithShape="1">
          <a:blip r:embed="rId4">
            <a:extLst>
              <a:ext uri="{28A0092B-C50C-407E-A947-70E740481C1C}">
                <a14:useLocalDpi xmlns:a14="http://schemas.microsoft.com/office/drawing/2010/main" val="0"/>
              </a:ext>
            </a:extLst>
          </a:blip>
          <a:srcRect l="76453" b="25505"/>
          <a:stretch/>
        </p:blipFill>
        <p:spPr>
          <a:xfrm>
            <a:off x="7112000" y="3068379"/>
            <a:ext cx="1362430" cy="1304925"/>
          </a:xfrm>
          <a:prstGeom prst="rect">
            <a:avLst/>
          </a:prstGeom>
        </p:spPr>
      </p:pic>
      <p:pic>
        <p:nvPicPr>
          <p:cNvPr id="26" name="圖片 25" descr="一張含有 文字, 圖形, 平面設計, 螢幕擷取畫面 的圖片&#10;&#10;自動產生的描述">
            <a:extLst>
              <a:ext uri="{FF2B5EF4-FFF2-40B4-BE49-F238E27FC236}">
                <a16:creationId xmlns:a16="http://schemas.microsoft.com/office/drawing/2014/main" id="{45F05D1C-50B0-6495-3855-B4425A946B50}"/>
              </a:ext>
            </a:extLst>
          </p:cNvPr>
          <p:cNvPicPr>
            <a:picLocks noChangeAspect="1"/>
          </p:cNvPicPr>
          <p:nvPr/>
        </p:nvPicPr>
        <p:blipFill rotWithShape="1">
          <a:blip r:embed="rId4">
            <a:extLst>
              <a:ext uri="{28A0092B-C50C-407E-A947-70E740481C1C}">
                <a14:useLocalDpi xmlns:a14="http://schemas.microsoft.com/office/drawing/2010/main" val="0"/>
              </a:ext>
            </a:extLst>
          </a:blip>
          <a:srcRect l="49172" r="25956" b="24579"/>
          <a:stretch/>
        </p:blipFill>
        <p:spPr>
          <a:xfrm>
            <a:off x="8443451" y="4855961"/>
            <a:ext cx="1435710" cy="1318029"/>
          </a:xfrm>
          <a:prstGeom prst="rect">
            <a:avLst/>
          </a:prstGeom>
        </p:spPr>
      </p:pic>
      <p:sp>
        <p:nvSpPr>
          <p:cNvPr id="27" name="object 11"/>
          <p:cNvSpPr txBox="1">
            <a:spLocks noChangeArrowheads="1"/>
          </p:cNvSpPr>
          <p:nvPr/>
        </p:nvSpPr>
        <p:spPr bwMode="auto">
          <a:xfrm>
            <a:off x="6294438" y="2565400"/>
            <a:ext cx="817562"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3970" rIns="0" bIns="0">
            <a:spAutoFit/>
          </a:bodyPr>
          <a:lstStyle>
            <a:lvl1pPr marL="12700">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fontAlgn="auto" hangingPunct="1">
              <a:spcBef>
                <a:spcPts val="110"/>
              </a:spcBef>
              <a:spcAft>
                <a:spcPts val="0"/>
              </a:spcAft>
              <a:defRPr/>
            </a:pPr>
            <a:r>
              <a:rPr lang="zh-HK" altLang="zh-HK" sz="1400" b="1" spc="-10" dirty="0">
                <a:solidFill>
                  <a:srgbClr val="034EA1"/>
                </a:solidFill>
                <a:latin typeface="微軟正黑體" panose="020B0604030504040204" pitchFamily="34" charset="-120"/>
                <a:cs typeface="Arial"/>
              </a:rPr>
              <a:t>Replace</a:t>
            </a:r>
          </a:p>
          <a:p>
            <a:pPr algn="ctr" eaLnBrk="1" fontAlgn="auto" hangingPunct="1">
              <a:spcBef>
                <a:spcPts val="10"/>
              </a:spcBef>
              <a:spcAft>
                <a:spcPts val="0"/>
              </a:spcAft>
              <a:defRPr/>
            </a:pPr>
            <a:r>
              <a:rPr lang="zh-HK" altLang="zh-HK" sz="1550" b="1" spc="-15" dirty="0">
                <a:solidFill>
                  <a:srgbClr val="00B8B6"/>
                </a:solidFill>
                <a:latin typeface="微軟正黑體" panose="020B0604030504040204" pitchFamily="34" charset="-120"/>
                <a:ea typeface="微軟正黑體" panose="020B0604030504040204" pitchFamily="34" charset="-120"/>
                <a:cs typeface="Microsoft JhengHei"/>
              </a:rPr>
              <a:t>替代使用</a:t>
            </a:r>
          </a:p>
        </p:txBody>
      </p:sp>
    </p:spTree>
    <p:extLst>
      <p:ext uri="{BB962C8B-B14F-4D97-AF65-F5344CB8AC3E}">
        <p14:creationId xmlns:p14="http://schemas.microsoft.com/office/powerpoint/2010/main" val="35382189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HK" altLang="en-US" dirty="0"/>
              <a:t>環保</a:t>
            </a:r>
            <a:r>
              <a:rPr lang="en-US" altLang="zh-HK" dirty="0"/>
              <a:t>4R</a:t>
            </a:r>
            <a:r>
              <a:rPr lang="zh-HK" altLang="en-US" dirty="0"/>
              <a:t>原則</a:t>
            </a:r>
          </a:p>
        </p:txBody>
      </p:sp>
      <p:sp>
        <p:nvSpPr>
          <p:cNvPr id="3" name="object 4"/>
          <p:cNvSpPr>
            <a:spLocks/>
          </p:cNvSpPr>
          <p:nvPr/>
        </p:nvSpPr>
        <p:spPr bwMode="auto">
          <a:xfrm>
            <a:off x="2965173" y="1676721"/>
            <a:ext cx="8697055" cy="2401200"/>
          </a:xfrm>
          <a:prstGeom prst="roundRect">
            <a:avLst>
              <a:gd name="adj" fmla="val 5271"/>
            </a:avLst>
          </a:pr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zh-HK" altLang="en-US">
              <a:latin typeface="+mj-ea"/>
              <a:ea typeface="+mj-ea"/>
            </a:endParaRPr>
          </a:p>
        </p:txBody>
      </p:sp>
      <p:sp>
        <p:nvSpPr>
          <p:cNvPr id="4" name="object 2"/>
          <p:cNvSpPr>
            <a:spLocks/>
          </p:cNvSpPr>
          <p:nvPr/>
        </p:nvSpPr>
        <p:spPr bwMode="auto">
          <a:xfrm>
            <a:off x="428810" y="1676721"/>
            <a:ext cx="2237400" cy="2401200"/>
          </a:xfrm>
          <a:prstGeom prst="roundRect">
            <a:avLst>
              <a:gd name="adj" fmla="val 4945"/>
            </a:avLst>
          </a:pr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zh-HK" altLang="en-US">
              <a:latin typeface="+mj-ea"/>
              <a:ea typeface="+mj-ea"/>
            </a:endParaRPr>
          </a:p>
        </p:txBody>
      </p:sp>
      <p:sp>
        <p:nvSpPr>
          <p:cNvPr id="5" name="object 12"/>
          <p:cNvSpPr>
            <a:spLocks/>
          </p:cNvSpPr>
          <p:nvPr/>
        </p:nvSpPr>
        <p:spPr bwMode="auto">
          <a:xfrm>
            <a:off x="2965173" y="4266645"/>
            <a:ext cx="8697055" cy="2401552"/>
          </a:xfrm>
          <a:prstGeom prst="roundRect">
            <a:avLst>
              <a:gd name="adj" fmla="val 3673"/>
            </a:avLst>
          </a:pr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HK" altLang="en-US"/>
          </a:p>
        </p:txBody>
      </p:sp>
      <p:sp>
        <p:nvSpPr>
          <p:cNvPr id="6" name="object 9"/>
          <p:cNvSpPr>
            <a:spLocks/>
          </p:cNvSpPr>
          <p:nvPr/>
        </p:nvSpPr>
        <p:spPr bwMode="auto">
          <a:xfrm>
            <a:off x="429168" y="4266645"/>
            <a:ext cx="2237042" cy="2401552"/>
          </a:xfrm>
          <a:prstGeom prst="roundRect">
            <a:avLst>
              <a:gd name="adj" fmla="val 6286"/>
            </a:avLst>
          </a:pr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HK" altLang="en-US"/>
          </a:p>
        </p:txBody>
      </p:sp>
      <p:sp>
        <p:nvSpPr>
          <p:cNvPr id="7" name="object 13"/>
          <p:cNvSpPr txBox="1"/>
          <p:nvPr/>
        </p:nvSpPr>
        <p:spPr>
          <a:xfrm>
            <a:off x="3322000" y="1947588"/>
            <a:ext cx="5531714" cy="1951175"/>
          </a:xfrm>
          <a:prstGeom prst="rect">
            <a:avLst/>
          </a:prstGeom>
        </p:spPr>
        <p:txBody>
          <a:bodyPr wrap="square" lIns="0" tIns="12065" rIns="0" bIns="0">
            <a:spAutoFit/>
          </a:bodyPr>
          <a:lstStyle/>
          <a:p>
            <a:pPr marL="12700" eaLnBrk="1" fontAlgn="auto" hangingPunct="1">
              <a:spcBef>
                <a:spcPts val="95"/>
              </a:spcBef>
              <a:spcAft>
                <a:spcPts val="0"/>
              </a:spcAft>
              <a:defRPr/>
            </a:pPr>
            <a:r>
              <a:rPr sz="2300" b="1" spc="-45" dirty="0">
                <a:solidFill>
                  <a:srgbClr val="00B8B6"/>
                </a:solidFill>
                <a:latin typeface="微軟正黑體" panose="020B0604030504040204" pitchFamily="34" charset="-120"/>
                <a:ea typeface="微軟正黑體" panose="020B0604030504040204" pitchFamily="34" charset="-120"/>
                <a:cs typeface="Microsoft JhengHei"/>
              </a:rPr>
              <a:t>減少</a:t>
            </a:r>
            <a:r>
              <a:rPr sz="2300" b="1" spc="-50" dirty="0">
                <a:solidFill>
                  <a:srgbClr val="034EA1"/>
                </a:solidFill>
                <a:latin typeface="微軟正黑體" panose="020B0604030504040204" pitchFamily="34" charset="-120"/>
                <a:ea typeface="微軟正黑體" panose="020B0604030504040204" pitchFamily="34" charset="-120"/>
                <a:cs typeface="Microsoft JhengHei"/>
              </a:rPr>
              <a:t>不必要的物品或能源使用</a:t>
            </a:r>
            <a:endParaRPr sz="2300" b="1" dirty="0">
              <a:latin typeface="微軟正黑體" panose="020B0604030504040204" pitchFamily="34" charset="-120"/>
              <a:ea typeface="微軟正黑體" panose="020B0604030504040204" pitchFamily="34" charset="-120"/>
              <a:cs typeface="Microsoft JhengHei"/>
            </a:endParaRPr>
          </a:p>
          <a:p>
            <a:pPr marL="49530" eaLnBrk="1" fontAlgn="auto" hangingPunct="1">
              <a:spcBef>
                <a:spcPts val="2335"/>
              </a:spcBef>
              <a:spcAft>
                <a:spcPts val="0"/>
              </a:spcAft>
              <a:defRPr/>
            </a:pPr>
            <a:r>
              <a:rPr sz="2300" b="1" spc="-25" dirty="0">
                <a:solidFill>
                  <a:srgbClr val="034EA1"/>
                </a:solidFill>
                <a:latin typeface="微軟正黑體" panose="020B0604030504040204" pitchFamily="34" charset="-120"/>
                <a:ea typeface="微軟正黑體" panose="020B0604030504040204" pitchFamily="34" charset="-120"/>
                <a:cs typeface="Microsoft JhengHei"/>
              </a:rPr>
              <a:t>例如 </a:t>
            </a:r>
            <a:r>
              <a:rPr sz="2300" b="1" spc="-50" dirty="0">
                <a:solidFill>
                  <a:srgbClr val="034EA1"/>
                </a:solidFill>
                <a:latin typeface="微軟正黑體" panose="020B0604030504040204" pitchFamily="34" charset="-120"/>
                <a:ea typeface="微軟正黑體" panose="020B0604030504040204" pitchFamily="34" charset="-120"/>
                <a:cs typeface="Arial"/>
              </a:rPr>
              <a:t>:</a:t>
            </a:r>
            <a:endParaRPr sz="2300" b="1" dirty="0">
              <a:latin typeface="微軟正黑體" panose="020B0604030504040204" pitchFamily="34" charset="-120"/>
              <a:ea typeface="微軟正黑體" panose="020B0604030504040204" pitchFamily="34" charset="-120"/>
              <a:cs typeface="Arial"/>
            </a:endParaRPr>
          </a:p>
          <a:p>
            <a:pPr marL="49530" eaLnBrk="1" fontAlgn="auto" hangingPunct="1">
              <a:spcBef>
                <a:spcPts val="670"/>
              </a:spcBef>
              <a:spcAft>
                <a:spcPts val="0"/>
              </a:spcAft>
              <a:defRPr/>
            </a:pPr>
            <a:r>
              <a:rPr sz="2300" b="1" spc="-15" dirty="0">
                <a:solidFill>
                  <a:srgbClr val="00B8B6"/>
                </a:solidFill>
                <a:latin typeface="微軟正黑體" panose="020B0604030504040204" pitchFamily="34" charset="-120"/>
                <a:ea typeface="微軟正黑體" panose="020B0604030504040204" pitchFamily="34" charset="-120"/>
                <a:cs typeface="Segoe UI Symbol"/>
              </a:rPr>
              <a:t>⮕ </a:t>
            </a:r>
            <a:r>
              <a:rPr sz="2300" b="1" spc="-40" dirty="0">
                <a:solidFill>
                  <a:srgbClr val="00B8B6"/>
                </a:solidFill>
                <a:latin typeface="微軟正黑體" panose="020B0604030504040204" pitchFamily="34" charset="-120"/>
                <a:ea typeface="微軟正黑體" panose="020B0604030504040204" pitchFamily="34" charset="-120"/>
                <a:cs typeface="Microsoft JhengHei"/>
              </a:rPr>
              <a:t>自備購物袋，減少使用膠袋</a:t>
            </a:r>
            <a:endParaRPr sz="2300" b="1" dirty="0">
              <a:latin typeface="微軟正黑體" panose="020B0604030504040204" pitchFamily="34" charset="-120"/>
              <a:ea typeface="微軟正黑體" panose="020B0604030504040204" pitchFamily="34" charset="-120"/>
              <a:cs typeface="Microsoft JhengHei"/>
            </a:endParaRPr>
          </a:p>
          <a:p>
            <a:pPr marL="49530" eaLnBrk="1" fontAlgn="auto" hangingPunct="1">
              <a:spcBef>
                <a:spcPts val="595"/>
              </a:spcBef>
              <a:spcAft>
                <a:spcPts val="0"/>
              </a:spcAft>
              <a:defRPr/>
            </a:pPr>
            <a:r>
              <a:rPr sz="2300" b="1" spc="-15" dirty="0">
                <a:solidFill>
                  <a:srgbClr val="00B8B6"/>
                </a:solidFill>
                <a:latin typeface="微軟正黑體" panose="020B0604030504040204" pitchFamily="34" charset="-120"/>
                <a:ea typeface="微軟正黑體" panose="020B0604030504040204" pitchFamily="34" charset="-120"/>
                <a:cs typeface="Segoe UI Symbol"/>
              </a:rPr>
              <a:t>⮕ </a:t>
            </a:r>
            <a:r>
              <a:rPr sz="2300" b="1" spc="-40" dirty="0">
                <a:solidFill>
                  <a:srgbClr val="00B8B6"/>
                </a:solidFill>
                <a:latin typeface="微軟正黑體" panose="020B0604030504040204" pitchFamily="34" charset="-120"/>
                <a:ea typeface="微軟正黑體" panose="020B0604030504040204" pitchFamily="34" charset="-120"/>
                <a:cs typeface="Microsoft JhengHei"/>
              </a:rPr>
              <a:t>自備水樽，減少購買樽裝水</a:t>
            </a:r>
            <a:endParaRPr sz="2300" b="1" dirty="0">
              <a:latin typeface="微軟正黑體" panose="020B0604030504040204" pitchFamily="34" charset="-120"/>
              <a:ea typeface="微軟正黑體" panose="020B0604030504040204" pitchFamily="34" charset="-120"/>
              <a:cs typeface="Microsoft JhengHei"/>
            </a:endParaRPr>
          </a:p>
        </p:txBody>
      </p:sp>
      <p:sp>
        <p:nvSpPr>
          <p:cNvPr id="8" name="object 11"/>
          <p:cNvSpPr txBox="1"/>
          <p:nvPr/>
        </p:nvSpPr>
        <p:spPr bwMode="auto">
          <a:xfrm>
            <a:off x="923408" y="1865444"/>
            <a:ext cx="1256471" cy="689932"/>
          </a:xfrm>
          <a:prstGeom prst="rect">
            <a:avLst/>
          </a:prstGeom>
        </p:spPr>
        <p:txBody>
          <a:bodyPr lIns="0" tIns="12700" rIns="0" bIns="0">
            <a:spAutoFit/>
          </a:bodyPr>
          <a:lstStyle/>
          <a:p>
            <a:pPr marL="12700" algn="ctr" eaLnBrk="1" fontAlgn="auto" hangingPunct="1">
              <a:spcBef>
                <a:spcPts val="100"/>
              </a:spcBef>
              <a:spcAft>
                <a:spcPts val="0"/>
              </a:spcAft>
              <a:defRPr/>
            </a:pPr>
            <a:r>
              <a:rPr sz="2000" b="1" spc="-10" dirty="0">
                <a:solidFill>
                  <a:srgbClr val="034EA1"/>
                </a:solidFill>
                <a:latin typeface="微軟正黑體" panose="020B0604030504040204" pitchFamily="34" charset="-120"/>
                <a:ea typeface="+mn-ea"/>
                <a:cs typeface="Arial"/>
              </a:rPr>
              <a:t>Reduce</a:t>
            </a:r>
            <a:endParaRPr sz="2000" b="1" dirty="0">
              <a:latin typeface="微軟正黑體" panose="020B0604030504040204" pitchFamily="34" charset="-120"/>
              <a:ea typeface="+mn-ea"/>
              <a:cs typeface="Arial"/>
            </a:endParaRPr>
          </a:p>
          <a:p>
            <a:pPr marL="12700" algn="ctr" eaLnBrk="1" fontAlgn="auto" hangingPunct="1">
              <a:spcBef>
                <a:spcPts val="5"/>
              </a:spcBef>
              <a:spcAft>
                <a:spcPts val="0"/>
              </a:spcAft>
              <a:defRPr/>
            </a:pPr>
            <a:r>
              <a:rPr sz="2400" b="1" spc="-15" dirty="0">
                <a:solidFill>
                  <a:srgbClr val="00B8B6"/>
                </a:solidFill>
                <a:latin typeface="微軟正黑體" panose="020B0604030504040204" pitchFamily="34" charset="-120"/>
                <a:ea typeface="微軟正黑體" panose="020B0604030504040204" pitchFamily="34" charset="-120"/>
                <a:cs typeface="Microsoft JhengHei"/>
              </a:rPr>
              <a:t>減少使用</a:t>
            </a:r>
            <a:endParaRPr sz="2400" b="1" dirty="0">
              <a:latin typeface="微軟正黑體" panose="020B0604030504040204" pitchFamily="34" charset="-120"/>
              <a:ea typeface="微軟正黑體" panose="020B0604030504040204" pitchFamily="34" charset="-120"/>
              <a:cs typeface="Microsoft JhengHei"/>
            </a:endParaRPr>
          </a:p>
        </p:txBody>
      </p:sp>
      <p:sp>
        <p:nvSpPr>
          <p:cNvPr id="9" name="object 5"/>
          <p:cNvSpPr txBox="1">
            <a:spLocks/>
          </p:cNvSpPr>
          <p:nvPr/>
        </p:nvSpPr>
        <p:spPr bwMode="auto">
          <a:xfrm>
            <a:off x="3322000" y="4601818"/>
            <a:ext cx="5465374" cy="1889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065" rIns="0" bIns="0">
            <a:spAutoFit/>
          </a:bodyPr>
          <a:lstStyle>
            <a:lvl1pPr marL="12700">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spcBef>
                <a:spcPts val="100"/>
              </a:spcBef>
              <a:defRPr/>
            </a:pPr>
            <a:r>
              <a:rPr lang="zh-TW" altLang="en-US" sz="2300" b="1" dirty="0">
                <a:solidFill>
                  <a:srgbClr val="034EA1"/>
                </a:solidFill>
                <a:latin typeface="微軟正黑體" panose="020B0604030504040204" pitchFamily="34" charset="-120"/>
                <a:ea typeface="微軟正黑體" panose="020B0604030504040204" pitchFamily="34" charset="-120"/>
              </a:rPr>
              <a:t>將物品在變成廢物前</a:t>
            </a:r>
            <a:r>
              <a:rPr lang="zh-TW" altLang="en-US" sz="2300" b="1" dirty="0">
                <a:solidFill>
                  <a:srgbClr val="00B8B6"/>
                </a:solidFill>
                <a:latin typeface="微軟正黑體" panose="020B0604030504040204" pitchFamily="34" charset="-120"/>
                <a:ea typeface="微軟正黑體" panose="020B0604030504040204" pitchFamily="34" charset="-120"/>
              </a:rPr>
              <a:t>重複使用</a:t>
            </a:r>
            <a:endParaRPr lang="en-US" altLang="zh-TW" sz="1000" b="1" dirty="0">
              <a:solidFill>
                <a:srgbClr val="00B8B6"/>
              </a:solidFill>
              <a:latin typeface="微軟正黑體" panose="020B0604030504040204" pitchFamily="34" charset="-120"/>
              <a:ea typeface="微軟正黑體" panose="020B0604030504040204" pitchFamily="34" charset="-120"/>
            </a:endParaRPr>
          </a:p>
          <a:p>
            <a:pPr marL="49530" eaLnBrk="1" fontAlgn="auto" hangingPunct="1">
              <a:spcBef>
                <a:spcPts val="2335"/>
              </a:spcBef>
              <a:spcAft>
                <a:spcPts val="0"/>
              </a:spcAft>
              <a:defRPr/>
            </a:pPr>
            <a:r>
              <a:rPr lang="zh-TW" altLang="en-US" sz="2300" b="1" spc="-25" dirty="0">
                <a:solidFill>
                  <a:srgbClr val="034EA1"/>
                </a:solidFill>
                <a:latin typeface="微軟正黑體" panose="020B0604030504040204" pitchFamily="34" charset="-120"/>
                <a:ea typeface="微軟正黑體" panose="020B0604030504040204" pitchFamily="34" charset="-120"/>
              </a:rPr>
              <a:t>例如 </a:t>
            </a:r>
            <a:r>
              <a:rPr lang="en-US" altLang="zh-TW" sz="2300" b="1" spc="-25" dirty="0">
                <a:solidFill>
                  <a:srgbClr val="034EA1"/>
                </a:solidFill>
                <a:latin typeface="微軟正黑體" panose="020B0604030504040204" pitchFamily="34" charset="-120"/>
                <a:ea typeface="微軟正黑體" panose="020B0604030504040204" pitchFamily="34" charset="-120"/>
              </a:rPr>
              <a:t>:</a:t>
            </a:r>
          </a:p>
          <a:p>
            <a:pPr marL="17145" eaLnBrk="1" fontAlgn="auto" hangingPunct="1">
              <a:spcBef>
                <a:spcPts val="670"/>
              </a:spcBef>
              <a:spcAft>
                <a:spcPts val="0"/>
              </a:spcAft>
              <a:defRPr/>
            </a:pPr>
            <a:r>
              <a:rPr lang="zh-TW" altLang="en-US" sz="2300" b="1" dirty="0">
                <a:solidFill>
                  <a:srgbClr val="00B8B6"/>
                </a:solidFill>
                <a:latin typeface="微軟正黑體" panose="020B0604030504040204" pitchFamily="34" charset="-120"/>
                <a:ea typeface="微軟正黑體" panose="020B0604030504040204" pitchFamily="34" charset="-120"/>
              </a:rPr>
              <a:t>⮕ 白紙作兩面書寫</a:t>
            </a:r>
          </a:p>
          <a:p>
            <a:pPr marL="17145" eaLnBrk="1" fontAlgn="auto" hangingPunct="1">
              <a:spcBef>
                <a:spcPts val="595"/>
              </a:spcBef>
              <a:spcAft>
                <a:spcPts val="0"/>
              </a:spcAft>
              <a:defRPr/>
            </a:pPr>
            <a:r>
              <a:rPr lang="zh-TW" altLang="en-US" sz="2300" b="1" dirty="0">
                <a:solidFill>
                  <a:srgbClr val="00B8B6"/>
                </a:solidFill>
                <a:latin typeface="微軟正黑體" panose="020B0604030504040204" pitchFamily="34" charset="-120"/>
                <a:ea typeface="微軟正黑體" panose="020B0604030504040204" pitchFamily="34" charset="-120"/>
              </a:rPr>
              <a:t>⮕ 重用膠樽</a:t>
            </a:r>
          </a:p>
        </p:txBody>
      </p:sp>
      <p:sp>
        <p:nvSpPr>
          <p:cNvPr id="10" name="object 11"/>
          <p:cNvSpPr txBox="1"/>
          <p:nvPr/>
        </p:nvSpPr>
        <p:spPr bwMode="auto">
          <a:xfrm>
            <a:off x="741111" y="4511905"/>
            <a:ext cx="1551730" cy="689932"/>
          </a:xfrm>
          <a:prstGeom prst="rect">
            <a:avLst/>
          </a:prstGeom>
        </p:spPr>
        <p:txBody>
          <a:bodyPr wrap="square" lIns="0" tIns="12700" rIns="0" bIns="0">
            <a:spAutoFit/>
          </a:bodyPr>
          <a:lstStyle/>
          <a:p>
            <a:pPr marL="12700" algn="ctr" eaLnBrk="1" fontAlgn="auto" hangingPunct="1">
              <a:spcBef>
                <a:spcPts val="100"/>
              </a:spcBef>
              <a:spcAft>
                <a:spcPts val="0"/>
              </a:spcAft>
              <a:defRPr/>
            </a:pPr>
            <a:r>
              <a:rPr lang="en-US" sz="2000" b="1" spc="-10" dirty="0">
                <a:solidFill>
                  <a:srgbClr val="034EA1"/>
                </a:solidFill>
                <a:latin typeface="微軟正黑體" panose="020B0604030504040204" pitchFamily="34" charset="-120"/>
                <a:ea typeface="+mn-ea"/>
                <a:cs typeface="Arial"/>
              </a:rPr>
              <a:t>Reuse</a:t>
            </a:r>
          </a:p>
          <a:p>
            <a:pPr algn="ctr" eaLnBrk="1" hangingPunct="1">
              <a:spcBef>
                <a:spcPts val="13"/>
              </a:spcBef>
              <a:defRPr/>
            </a:pPr>
            <a:r>
              <a:rPr lang="zh-HK" altLang="zh-HK" sz="2400" b="1" dirty="0">
                <a:solidFill>
                  <a:srgbClr val="00B8B6"/>
                </a:solidFill>
                <a:latin typeface="微軟正黑體" panose="020B0604030504040204" pitchFamily="34" charset="-120"/>
                <a:ea typeface="微軟正黑體" panose="020B0604030504040204" pitchFamily="34" charset="-120"/>
              </a:rPr>
              <a:t>物盡其用</a:t>
            </a:r>
            <a:endParaRPr lang="zh-HK" altLang="zh-HK" sz="2400" b="1" dirty="0">
              <a:solidFill>
                <a:prstClr val="black"/>
              </a:solidFill>
              <a:latin typeface="微軟正黑體" panose="020B0604030504040204" pitchFamily="34" charset="-120"/>
              <a:ea typeface="微軟正黑體" panose="020B0604030504040204" pitchFamily="34" charset="-120"/>
            </a:endParaRPr>
          </a:p>
        </p:txBody>
      </p:sp>
      <p:pic>
        <p:nvPicPr>
          <p:cNvPr id="11" name="圖片 10" descr="一張含有 文字, 圖形, 平面設計, 螢幕擷取畫面 的圖片&#10;&#10;自動產生的描述">
            <a:extLst>
              <a:ext uri="{FF2B5EF4-FFF2-40B4-BE49-F238E27FC236}">
                <a16:creationId xmlns:a16="http://schemas.microsoft.com/office/drawing/2014/main" id="{E9935B36-A488-7827-A9C9-B25926B4B12B}"/>
              </a:ext>
            </a:extLst>
          </p:cNvPr>
          <p:cNvPicPr>
            <a:picLocks noChangeAspect="1"/>
          </p:cNvPicPr>
          <p:nvPr/>
        </p:nvPicPr>
        <p:blipFill rotWithShape="1">
          <a:blip r:embed="rId2">
            <a:extLst>
              <a:ext uri="{28A0092B-C50C-407E-A947-70E740481C1C}">
                <a14:useLocalDpi xmlns:a14="http://schemas.microsoft.com/office/drawing/2010/main" val="0"/>
              </a:ext>
            </a:extLst>
          </a:blip>
          <a:srcRect l="22809" t="-6" r="52625" b="27973"/>
          <a:stretch/>
        </p:blipFill>
        <p:spPr>
          <a:xfrm>
            <a:off x="923408" y="5329838"/>
            <a:ext cx="1175616" cy="1043619"/>
          </a:xfrm>
          <a:prstGeom prst="rect">
            <a:avLst/>
          </a:prstGeom>
        </p:spPr>
      </p:pic>
      <p:grpSp>
        <p:nvGrpSpPr>
          <p:cNvPr id="12" name="群組 11"/>
          <p:cNvGrpSpPr/>
          <p:nvPr/>
        </p:nvGrpSpPr>
        <p:grpSpPr>
          <a:xfrm>
            <a:off x="8831755" y="1870912"/>
            <a:ext cx="2617648" cy="1972880"/>
            <a:chOff x="8505394" y="2047074"/>
            <a:chExt cx="3016250" cy="2273300"/>
          </a:xfrm>
        </p:grpSpPr>
        <p:pic>
          <p:nvPicPr>
            <p:cNvPr id="13" name="object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394" y="2047074"/>
              <a:ext cx="301625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bject 18"/>
            <p:cNvSpPr>
              <a:spLocks/>
            </p:cNvSpPr>
            <p:nvPr/>
          </p:nvSpPr>
          <p:spPr bwMode="auto">
            <a:xfrm>
              <a:off x="10377698" y="3371086"/>
              <a:ext cx="801105" cy="838357"/>
            </a:xfrm>
            <a:custGeom>
              <a:avLst/>
              <a:gdLst>
                <a:gd name="T0" fmla="*/ 703804 w 874395"/>
                <a:gd name="T1" fmla="*/ 0 h 934720"/>
                <a:gd name="T2" fmla="*/ 437184 w 874395"/>
                <a:gd name="T3" fmla="*/ 295884 h 934720"/>
                <a:gd name="T4" fmla="*/ 170548 w 874395"/>
                <a:gd name="T5" fmla="*/ 0 h 934720"/>
                <a:gd name="T6" fmla="*/ 0 w 874395"/>
                <a:gd name="T7" fmla="*/ 153682 h 934720"/>
                <a:gd name="T8" fmla="*/ 282663 w 874395"/>
                <a:gd name="T9" fmla="*/ 467360 h 934720"/>
                <a:gd name="T10" fmla="*/ 0 w 874395"/>
                <a:gd name="T11" fmla="*/ 781033 h 934720"/>
                <a:gd name="T12" fmla="*/ 170548 w 874395"/>
                <a:gd name="T13" fmla="*/ 934716 h 934720"/>
                <a:gd name="T14" fmla="*/ 437184 w 874395"/>
                <a:gd name="T15" fmla="*/ 638831 h 934720"/>
                <a:gd name="T16" fmla="*/ 703804 w 874395"/>
                <a:gd name="T17" fmla="*/ 934716 h 934720"/>
                <a:gd name="T18" fmla="*/ 874352 w 874395"/>
                <a:gd name="T19" fmla="*/ 781033 h 934720"/>
                <a:gd name="T20" fmla="*/ 591701 w 874395"/>
                <a:gd name="T21" fmla="*/ 467360 h 934720"/>
                <a:gd name="T22" fmla="*/ 874352 w 874395"/>
                <a:gd name="T23" fmla="*/ 153682 h 934720"/>
                <a:gd name="T24" fmla="*/ 703804 w 874395"/>
                <a:gd name="T25" fmla="*/ 0 h 9347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74395" h="934720">
                  <a:moveTo>
                    <a:pt x="703808" y="0"/>
                  </a:moveTo>
                  <a:lnTo>
                    <a:pt x="437184" y="295884"/>
                  </a:lnTo>
                  <a:lnTo>
                    <a:pt x="170548" y="0"/>
                  </a:lnTo>
                  <a:lnTo>
                    <a:pt x="0" y="153682"/>
                  </a:lnTo>
                  <a:lnTo>
                    <a:pt x="282663" y="467360"/>
                  </a:lnTo>
                  <a:lnTo>
                    <a:pt x="0" y="781037"/>
                  </a:lnTo>
                  <a:lnTo>
                    <a:pt x="170548" y="934720"/>
                  </a:lnTo>
                  <a:lnTo>
                    <a:pt x="437184" y="638835"/>
                  </a:lnTo>
                  <a:lnTo>
                    <a:pt x="703808" y="934720"/>
                  </a:lnTo>
                  <a:lnTo>
                    <a:pt x="874356" y="781037"/>
                  </a:lnTo>
                  <a:lnTo>
                    <a:pt x="591705" y="467360"/>
                  </a:lnTo>
                  <a:lnTo>
                    <a:pt x="874356" y="153682"/>
                  </a:lnTo>
                  <a:lnTo>
                    <a:pt x="703808" y="0"/>
                  </a:lnTo>
                  <a:close/>
                </a:path>
              </a:pathLst>
            </a:custGeom>
            <a:solidFill>
              <a:srgbClr val="EC7C30"/>
            </a:solidFill>
            <a:ln>
              <a:noFill/>
            </a:ln>
            <a:effectLst>
              <a:glow rad="63500">
                <a:schemeClr val="accent2">
                  <a:satMod val="175000"/>
                  <a:alpha val="40000"/>
                </a:schemeClr>
              </a:glow>
            </a:effectLst>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HK" altLang="en-US" dirty="0"/>
            </a:p>
          </p:txBody>
        </p:sp>
      </p:grpSp>
      <p:sp>
        <p:nvSpPr>
          <p:cNvPr id="15" name="object 19"/>
          <p:cNvSpPr>
            <a:spLocks/>
          </p:cNvSpPr>
          <p:nvPr/>
        </p:nvSpPr>
        <p:spPr bwMode="auto">
          <a:xfrm>
            <a:off x="10451048" y="3017205"/>
            <a:ext cx="695238" cy="727569"/>
          </a:xfrm>
          <a:custGeom>
            <a:avLst/>
            <a:gdLst>
              <a:gd name="T0" fmla="*/ 0 w 874395"/>
              <a:gd name="T1" fmla="*/ 153682 h 934720"/>
              <a:gd name="T2" fmla="*/ 170548 w 874395"/>
              <a:gd name="T3" fmla="*/ 0 h 934720"/>
              <a:gd name="T4" fmla="*/ 437184 w 874395"/>
              <a:gd name="T5" fmla="*/ 295884 h 934720"/>
              <a:gd name="T6" fmla="*/ 703804 w 874395"/>
              <a:gd name="T7" fmla="*/ 0 h 934720"/>
              <a:gd name="T8" fmla="*/ 874352 w 874395"/>
              <a:gd name="T9" fmla="*/ 153682 h 934720"/>
              <a:gd name="T10" fmla="*/ 591701 w 874395"/>
              <a:gd name="T11" fmla="*/ 467360 h 934720"/>
              <a:gd name="T12" fmla="*/ 874352 w 874395"/>
              <a:gd name="T13" fmla="*/ 781033 h 934720"/>
              <a:gd name="T14" fmla="*/ 703804 w 874395"/>
              <a:gd name="T15" fmla="*/ 934716 h 934720"/>
              <a:gd name="T16" fmla="*/ 437184 w 874395"/>
              <a:gd name="T17" fmla="*/ 638831 h 934720"/>
              <a:gd name="T18" fmla="*/ 170548 w 874395"/>
              <a:gd name="T19" fmla="*/ 934716 h 934720"/>
              <a:gd name="T20" fmla="*/ 0 w 874395"/>
              <a:gd name="T21" fmla="*/ 781033 h 934720"/>
              <a:gd name="T22" fmla="*/ 282663 w 874395"/>
              <a:gd name="T23" fmla="*/ 467360 h 934720"/>
              <a:gd name="T24" fmla="*/ 0 w 874395"/>
              <a:gd name="T25" fmla="*/ 153682 h 9347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74395" h="934720">
                <a:moveTo>
                  <a:pt x="0" y="153682"/>
                </a:moveTo>
                <a:lnTo>
                  <a:pt x="170548" y="0"/>
                </a:lnTo>
                <a:lnTo>
                  <a:pt x="437184" y="295884"/>
                </a:lnTo>
                <a:lnTo>
                  <a:pt x="703808" y="0"/>
                </a:lnTo>
                <a:lnTo>
                  <a:pt x="874356" y="153682"/>
                </a:lnTo>
                <a:lnTo>
                  <a:pt x="591705" y="467360"/>
                </a:lnTo>
                <a:lnTo>
                  <a:pt x="874356" y="781037"/>
                </a:lnTo>
                <a:lnTo>
                  <a:pt x="703808" y="934720"/>
                </a:lnTo>
                <a:lnTo>
                  <a:pt x="437184" y="638835"/>
                </a:lnTo>
                <a:lnTo>
                  <a:pt x="170548" y="934720"/>
                </a:lnTo>
                <a:lnTo>
                  <a:pt x="0" y="781037"/>
                </a:lnTo>
                <a:lnTo>
                  <a:pt x="282663" y="467360"/>
                </a:lnTo>
                <a:lnTo>
                  <a:pt x="0" y="153682"/>
                </a:lnTo>
                <a:close/>
              </a:path>
            </a:pathLst>
          </a:custGeom>
          <a:noFill/>
          <a:ln w="16751">
            <a:solidFill>
              <a:srgbClr val="63300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HK" altLang="en-US"/>
          </a:p>
        </p:txBody>
      </p:sp>
      <p:pic>
        <p:nvPicPr>
          <p:cNvPr id="16" name="圖片 15" descr="一張含有 文字, 圖形, 平面設計, 螢幕擷取畫面 的圖片&#10;&#10;自動產生的描述">
            <a:extLst>
              <a:ext uri="{FF2B5EF4-FFF2-40B4-BE49-F238E27FC236}">
                <a16:creationId xmlns:a16="http://schemas.microsoft.com/office/drawing/2014/main" id="{924CDF33-4944-B647-0F92-FE22D5A17C00}"/>
              </a:ext>
            </a:extLst>
          </p:cNvPr>
          <p:cNvPicPr>
            <a:picLocks noChangeAspect="1"/>
          </p:cNvPicPr>
          <p:nvPr/>
        </p:nvPicPr>
        <p:blipFill rotWithShape="1">
          <a:blip r:embed="rId2">
            <a:extLst>
              <a:ext uri="{28A0092B-C50C-407E-A947-70E740481C1C}">
                <a14:useLocalDpi xmlns:a14="http://schemas.microsoft.com/office/drawing/2010/main" val="0"/>
              </a:ext>
            </a:extLst>
          </a:blip>
          <a:srcRect r="76453" b="24326"/>
          <a:stretch/>
        </p:blipFill>
        <p:spPr>
          <a:xfrm>
            <a:off x="923408" y="2598275"/>
            <a:ext cx="1369433" cy="1332381"/>
          </a:xfrm>
          <a:prstGeom prst="rect">
            <a:avLst/>
          </a:prstGeom>
        </p:spPr>
      </p:pic>
      <p:sp>
        <p:nvSpPr>
          <p:cNvPr id="17" name="矩形: 圓角 16">
            <a:extLst>
              <a:ext uri="{FF2B5EF4-FFF2-40B4-BE49-F238E27FC236}">
                <a16:creationId xmlns:a16="http://schemas.microsoft.com/office/drawing/2014/main" id="{384A4CEA-9968-9036-554B-6A829DFDD6D1}"/>
              </a:ext>
            </a:extLst>
          </p:cNvPr>
          <p:cNvSpPr/>
          <p:nvPr/>
        </p:nvSpPr>
        <p:spPr>
          <a:xfrm>
            <a:off x="8831755" y="4506197"/>
            <a:ext cx="2595689" cy="1988823"/>
          </a:xfrm>
          <a:prstGeom prst="roundRect">
            <a:avLst>
              <a:gd name="adj" fmla="val 10026"/>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dirty="0"/>
          </a:p>
        </p:txBody>
      </p:sp>
      <p:pic>
        <p:nvPicPr>
          <p:cNvPr id="20" name="圖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0463" y="4601818"/>
            <a:ext cx="1507098" cy="1683924"/>
          </a:xfrm>
          <a:prstGeom prst="rect">
            <a:avLst/>
          </a:prstGeom>
        </p:spPr>
      </p:pic>
    </p:spTree>
    <p:extLst>
      <p:ext uri="{BB962C8B-B14F-4D97-AF65-F5344CB8AC3E}">
        <p14:creationId xmlns:p14="http://schemas.microsoft.com/office/powerpoint/2010/main" val="3377282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HK" altLang="en-US" dirty="0"/>
              <a:t>環保</a:t>
            </a:r>
            <a:r>
              <a:rPr lang="en-US" altLang="zh-HK" dirty="0"/>
              <a:t>4R</a:t>
            </a:r>
            <a:r>
              <a:rPr lang="zh-HK" altLang="en-US" dirty="0"/>
              <a:t>原則</a:t>
            </a:r>
          </a:p>
        </p:txBody>
      </p:sp>
      <p:sp>
        <p:nvSpPr>
          <p:cNvPr id="18" name="object 4"/>
          <p:cNvSpPr>
            <a:spLocks/>
          </p:cNvSpPr>
          <p:nvPr/>
        </p:nvSpPr>
        <p:spPr bwMode="auto">
          <a:xfrm>
            <a:off x="2965173" y="1676721"/>
            <a:ext cx="8697055" cy="2401200"/>
          </a:xfrm>
          <a:prstGeom prst="roundRect">
            <a:avLst>
              <a:gd name="adj" fmla="val 5271"/>
            </a:avLst>
          </a:pr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zh-HK" altLang="en-US">
              <a:latin typeface="+mj-ea"/>
              <a:ea typeface="+mj-ea"/>
            </a:endParaRPr>
          </a:p>
        </p:txBody>
      </p:sp>
      <p:sp>
        <p:nvSpPr>
          <p:cNvPr id="19" name="object 5"/>
          <p:cNvSpPr txBox="1">
            <a:spLocks/>
          </p:cNvSpPr>
          <p:nvPr/>
        </p:nvSpPr>
        <p:spPr bwMode="auto">
          <a:xfrm>
            <a:off x="3322000" y="1947588"/>
            <a:ext cx="5465374" cy="1902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065" rIns="0" bIns="0">
            <a:spAutoFit/>
          </a:bodyPr>
          <a:lstStyle>
            <a:lvl1pPr marL="12700">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spcBef>
                <a:spcPts val="100"/>
              </a:spcBef>
              <a:defRPr/>
            </a:pPr>
            <a:r>
              <a:rPr lang="zh-TW" altLang="en-US" sz="2300" b="1" dirty="0">
                <a:solidFill>
                  <a:srgbClr val="00B8B6"/>
                </a:solidFill>
                <a:latin typeface="微軟正黑體" panose="020B0604030504040204" pitchFamily="34" charset="-120"/>
                <a:ea typeface="微軟正黑體" panose="020B0604030504040204" pitchFamily="34" charset="-120"/>
              </a:rPr>
              <a:t>使用</a:t>
            </a:r>
            <a:r>
              <a:rPr lang="zh-TW" altLang="en-US" sz="2300" b="1" dirty="0">
                <a:solidFill>
                  <a:srgbClr val="034EA1"/>
                </a:solidFill>
                <a:latin typeface="微軟正黑體" panose="020B0604030504040204" pitchFamily="34" charset="-120"/>
                <a:ea typeface="微軟正黑體" panose="020B0604030504040204" pitchFamily="34" charset="-120"/>
              </a:rPr>
              <a:t>較環保的物品</a:t>
            </a:r>
          </a:p>
          <a:p>
            <a:pPr marL="49530" eaLnBrk="1" fontAlgn="auto" hangingPunct="1">
              <a:spcBef>
                <a:spcPts val="2335"/>
              </a:spcBef>
              <a:spcAft>
                <a:spcPts val="0"/>
              </a:spcAft>
              <a:defRPr/>
            </a:pPr>
            <a:r>
              <a:rPr lang="zh-TW" altLang="en-US" sz="2300" b="1" spc="-25" dirty="0">
                <a:solidFill>
                  <a:srgbClr val="034EA1"/>
                </a:solidFill>
                <a:latin typeface="微軟正黑體" panose="020B0604030504040204" pitchFamily="34" charset="-120"/>
                <a:ea typeface="微軟正黑體" panose="020B0604030504040204" pitchFamily="34" charset="-120"/>
              </a:rPr>
              <a:t>例如 </a:t>
            </a:r>
            <a:r>
              <a:rPr lang="en-US" altLang="zh-TW" sz="2300" b="1" spc="-25" dirty="0">
                <a:solidFill>
                  <a:srgbClr val="034EA1"/>
                </a:solidFill>
                <a:latin typeface="微軟正黑體" panose="020B0604030504040204" pitchFamily="34" charset="-120"/>
                <a:ea typeface="微軟正黑體" panose="020B0604030504040204" pitchFamily="34" charset="-120"/>
              </a:rPr>
              <a:t>:</a:t>
            </a:r>
          </a:p>
          <a:p>
            <a:pPr marL="17145" eaLnBrk="1" fontAlgn="auto" hangingPunct="1">
              <a:spcBef>
                <a:spcPts val="670"/>
              </a:spcBef>
              <a:spcAft>
                <a:spcPts val="0"/>
              </a:spcAft>
              <a:defRPr/>
            </a:pPr>
            <a:r>
              <a:rPr lang="zh-TW" altLang="en-US" sz="2300" b="1" dirty="0">
                <a:solidFill>
                  <a:srgbClr val="00B8B6"/>
                </a:solidFill>
                <a:latin typeface="微軟正黑體" panose="020B0604030504040204" pitchFamily="34" charset="-120"/>
                <a:ea typeface="微軟正黑體" panose="020B0604030504040204" pitchFamily="34" charset="-120"/>
              </a:rPr>
              <a:t>⮕ 自備毛巾代替紙巾</a:t>
            </a:r>
          </a:p>
          <a:p>
            <a:pPr marL="17145" eaLnBrk="1" fontAlgn="auto" hangingPunct="1">
              <a:spcBef>
                <a:spcPts val="670"/>
              </a:spcBef>
              <a:spcAft>
                <a:spcPts val="0"/>
              </a:spcAft>
              <a:defRPr/>
            </a:pPr>
            <a:r>
              <a:rPr lang="zh-TW" altLang="en-US" sz="2300" b="1" dirty="0">
                <a:solidFill>
                  <a:srgbClr val="00B8B6"/>
                </a:solidFill>
                <a:latin typeface="微軟正黑體" panose="020B0604030504040204" pitchFamily="34" charset="-120"/>
                <a:ea typeface="微軟正黑體" panose="020B0604030504040204" pitchFamily="34" charset="-120"/>
              </a:rPr>
              <a:t>⮕ 自備餐具代替即棄餐具</a:t>
            </a:r>
          </a:p>
        </p:txBody>
      </p:sp>
      <p:sp>
        <p:nvSpPr>
          <p:cNvPr id="20" name="object 2"/>
          <p:cNvSpPr>
            <a:spLocks/>
          </p:cNvSpPr>
          <p:nvPr/>
        </p:nvSpPr>
        <p:spPr bwMode="auto">
          <a:xfrm>
            <a:off x="428810" y="1676721"/>
            <a:ext cx="2237400" cy="2401200"/>
          </a:xfrm>
          <a:prstGeom prst="roundRect">
            <a:avLst>
              <a:gd name="adj" fmla="val 4945"/>
            </a:avLst>
          </a:pr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zh-HK" altLang="en-US">
              <a:latin typeface="+mj-ea"/>
              <a:ea typeface="+mj-ea"/>
            </a:endParaRPr>
          </a:p>
        </p:txBody>
      </p:sp>
      <p:pic>
        <p:nvPicPr>
          <p:cNvPr id="21" name="圖片 20" descr="一張含有 文字, 圖形, 平面設計, 螢幕擷取畫面 的圖片&#10;&#10;自動產生的描述">
            <a:extLst>
              <a:ext uri="{FF2B5EF4-FFF2-40B4-BE49-F238E27FC236}">
                <a16:creationId xmlns:a16="http://schemas.microsoft.com/office/drawing/2014/main" id="{BE5EF0FE-8AF5-8BF9-2D97-C3DCC7B0204E}"/>
              </a:ext>
            </a:extLst>
          </p:cNvPr>
          <p:cNvPicPr>
            <a:picLocks noChangeAspect="1"/>
          </p:cNvPicPr>
          <p:nvPr/>
        </p:nvPicPr>
        <p:blipFill rotWithShape="1">
          <a:blip r:embed="rId2">
            <a:extLst>
              <a:ext uri="{28A0092B-C50C-407E-A947-70E740481C1C}">
                <a14:useLocalDpi xmlns:a14="http://schemas.microsoft.com/office/drawing/2010/main" val="0"/>
              </a:ext>
            </a:extLst>
          </a:blip>
          <a:srcRect l="76453" b="25505"/>
          <a:stretch/>
        </p:blipFill>
        <p:spPr>
          <a:xfrm>
            <a:off x="960737" y="2813109"/>
            <a:ext cx="1112477" cy="1065522"/>
          </a:xfrm>
          <a:prstGeom prst="rect">
            <a:avLst/>
          </a:prstGeom>
        </p:spPr>
      </p:pic>
      <p:pic>
        <p:nvPicPr>
          <p:cNvPr id="22" name="object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5316" y="1896752"/>
            <a:ext cx="2096941" cy="1981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bject 12"/>
          <p:cNvSpPr>
            <a:spLocks/>
          </p:cNvSpPr>
          <p:nvPr/>
        </p:nvSpPr>
        <p:spPr bwMode="auto">
          <a:xfrm>
            <a:off x="2965173" y="4266645"/>
            <a:ext cx="8697055" cy="2401552"/>
          </a:xfrm>
          <a:prstGeom prst="roundRect">
            <a:avLst>
              <a:gd name="adj" fmla="val 3673"/>
            </a:avLst>
          </a:pr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HK" altLang="en-US"/>
          </a:p>
        </p:txBody>
      </p:sp>
      <p:sp>
        <p:nvSpPr>
          <p:cNvPr id="24" name="object 13"/>
          <p:cNvSpPr txBox="1"/>
          <p:nvPr/>
        </p:nvSpPr>
        <p:spPr>
          <a:xfrm>
            <a:off x="3322000" y="4601818"/>
            <a:ext cx="5531714" cy="1458733"/>
          </a:xfrm>
          <a:prstGeom prst="rect">
            <a:avLst/>
          </a:prstGeom>
        </p:spPr>
        <p:txBody>
          <a:bodyPr wrap="square" lIns="0" tIns="12065" rIns="0" bIns="0">
            <a:spAutoFit/>
          </a:bodyPr>
          <a:lstStyle/>
          <a:p>
            <a:pPr marL="12700" eaLnBrk="1" fontAlgn="auto" hangingPunct="1">
              <a:spcBef>
                <a:spcPts val="95"/>
              </a:spcBef>
              <a:spcAft>
                <a:spcPts val="0"/>
              </a:spcAft>
              <a:defRPr/>
            </a:pPr>
            <a:r>
              <a:rPr lang="zh-TW" altLang="en-US" sz="2300" b="1" spc="-45" dirty="0">
                <a:solidFill>
                  <a:srgbClr val="034EA1"/>
                </a:solidFill>
                <a:latin typeface="微軟正黑體" panose="020B0604030504040204" pitchFamily="34" charset="-120"/>
                <a:ea typeface="微軟正黑體" panose="020B0604030504040204" pitchFamily="34" charset="-120"/>
                <a:cs typeface="Microsoft JhengHei"/>
              </a:rPr>
              <a:t>將廢物</a:t>
            </a:r>
            <a:r>
              <a:rPr lang="zh-TW" altLang="en-US" sz="2300" b="1" spc="-45" dirty="0">
                <a:solidFill>
                  <a:srgbClr val="00B8B6"/>
                </a:solidFill>
                <a:latin typeface="微軟正黑體" panose="020B0604030504040204" pitchFamily="34" charset="-120"/>
                <a:ea typeface="微軟正黑體" panose="020B0604030504040204" pitchFamily="34" charset="-120"/>
                <a:cs typeface="Microsoft JhengHei"/>
              </a:rPr>
              <a:t>分類回收</a:t>
            </a:r>
            <a:r>
              <a:rPr lang="zh-TW" altLang="en-US" sz="2300" b="1" spc="-45" dirty="0">
                <a:solidFill>
                  <a:srgbClr val="034EA1"/>
                </a:solidFill>
                <a:latin typeface="微軟正黑體" panose="020B0604030504040204" pitchFamily="34" charset="-120"/>
                <a:ea typeface="微軟正黑體" panose="020B0604030504040204" pitchFamily="34" charset="-120"/>
                <a:cs typeface="Microsoft JhengHei"/>
              </a:rPr>
              <a:t>，再造成不同的再生物料</a:t>
            </a:r>
          </a:p>
          <a:p>
            <a:pPr marL="49530" eaLnBrk="1" fontAlgn="auto" hangingPunct="1">
              <a:spcBef>
                <a:spcPts val="2335"/>
              </a:spcBef>
              <a:spcAft>
                <a:spcPts val="0"/>
              </a:spcAft>
              <a:defRPr/>
            </a:pPr>
            <a:r>
              <a:rPr lang="zh-TW" altLang="en-US" sz="2300" b="1" spc="-25" dirty="0">
                <a:solidFill>
                  <a:srgbClr val="034EA1"/>
                </a:solidFill>
                <a:latin typeface="微軟正黑體" panose="020B0604030504040204" pitchFamily="34" charset="-120"/>
                <a:ea typeface="微軟正黑體" panose="020B0604030504040204" pitchFamily="34" charset="-120"/>
              </a:rPr>
              <a:t>例如 </a:t>
            </a:r>
            <a:r>
              <a:rPr lang="en-US" altLang="zh-TW" sz="2300" b="1" spc="-25" dirty="0">
                <a:solidFill>
                  <a:srgbClr val="034EA1"/>
                </a:solidFill>
                <a:latin typeface="微軟正黑體" panose="020B0604030504040204" pitchFamily="34" charset="-120"/>
                <a:ea typeface="微軟正黑體" panose="020B0604030504040204" pitchFamily="34" charset="-120"/>
              </a:rPr>
              <a:t>:</a:t>
            </a:r>
          </a:p>
          <a:p>
            <a:pPr marL="49530" eaLnBrk="1" fontAlgn="auto" hangingPunct="1">
              <a:spcBef>
                <a:spcPts val="670"/>
              </a:spcBef>
              <a:spcAft>
                <a:spcPts val="0"/>
              </a:spcAft>
              <a:defRPr/>
            </a:pPr>
            <a:r>
              <a:rPr sz="2300" b="1" spc="-15" dirty="0">
                <a:solidFill>
                  <a:srgbClr val="00B8B6"/>
                </a:solidFill>
                <a:latin typeface="微軟正黑體" panose="020B0604030504040204" pitchFamily="34" charset="-120"/>
                <a:ea typeface="微軟正黑體" panose="020B0604030504040204" pitchFamily="34" charset="-120"/>
                <a:cs typeface="Segoe UI Symbol"/>
              </a:rPr>
              <a:t>⮕</a:t>
            </a:r>
            <a:r>
              <a:rPr lang="en-US" sz="2300" b="1" spc="-15" dirty="0">
                <a:solidFill>
                  <a:srgbClr val="00B8B6"/>
                </a:solidFill>
                <a:latin typeface="微軟正黑體" panose="020B0604030504040204" pitchFamily="34" charset="-120"/>
                <a:ea typeface="微軟正黑體" panose="020B0604030504040204" pitchFamily="34" charset="-120"/>
                <a:cs typeface="Segoe UI Symbol"/>
              </a:rPr>
              <a:t> </a:t>
            </a:r>
            <a:r>
              <a:rPr lang="zh-TW" altLang="en-US" sz="2300" b="1" spc="-15" dirty="0">
                <a:solidFill>
                  <a:srgbClr val="00B8B6"/>
                </a:solidFill>
                <a:latin typeface="微軟正黑體" panose="020B0604030504040204" pitchFamily="34" charset="-120"/>
                <a:ea typeface="微軟正黑體" panose="020B0604030504040204" pitchFamily="34" charset="-120"/>
                <a:cs typeface="Segoe UI Symbol"/>
              </a:rPr>
              <a:t>學校廢紙回收   再造成再造紙</a:t>
            </a:r>
          </a:p>
        </p:txBody>
      </p:sp>
      <p:sp>
        <p:nvSpPr>
          <p:cNvPr id="25" name="object 9"/>
          <p:cNvSpPr>
            <a:spLocks/>
          </p:cNvSpPr>
          <p:nvPr/>
        </p:nvSpPr>
        <p:spPr bwMode="auto">
          <a:xfrm>
            <a:off x="429168" y="4266645"/>
            <a:ext cx="2237042" cy="2401552"/>
          </a:xfrm>
          <a:prstGeom prst="roundRect">
            <a:avLst>
              <a:gd name="adj" fmla="val 6286"/>
            </a:avLst>
          </a:pr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HK" altLang="en-US"/>
          </a:p>
        </p:txBody>
      </p:sp>
      <p:pic>
        <p:nvPicPr>
          <p:cNvPr id="26" name="圖片 25" descr="一張含有 文字, 圖形, 平面設計, 螢幕擷取畫面 的圖片&#10;&#10;自動產生的描述">
            <a:extLst>
              <a:ext uri="{FF2B5EF4-FFF2-40B4-BE49-F238E27FC236}">
                <a16:creationId xmlns:a16="http://schemas.microsoft.com/office/drawing/2014/main" id="{C5C1AC75-6308-AD01-B573-0A6C573B17B7}"/>
              </a:ext>
            </a:extLst>
          </p:cNvPr>
          <p:cNvPicPr>
            <a:picLocks noChangeAspect="1"/>
          </p:cNvPicPr>
          <p:nvPr/>
        </p:nvPicPr>
        <p:blipFill rotWithShape="1">
          <a:blip r:embed="rId2">
            <a:extLst>
              <a:ext uri="{28A0092B-C50C-407E-A947-70E740481C1C}">
                <a14:useLocalDpi xmlns:a14="http://schemas.microsoft.com/office/drawing/2010/main" val="0"/>
              </a:ext>
            </a:extLst>
          </a:blip>
          <a:srcRect l="49172" r="25956" b="24579"/>
          <a:stretch/>
        </p:blipFill>
        <p:spPr>
          <a:xfrm>
            <a:off x="883782" y="5266878"/>
            <a:ext cx="1327456" cy="1218648"/>
          </a:xfrm>
          <a:prstGeom prst="rect">
            <a:avLst/>
          </a:prstGeom>
        </p:spPr>
      </p:pic>
      <p:pic>
        <p:nvPicPr>
          <p:cNvPr id="27"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1222" y="4612445"/>
            <a:ext cx="2441035" cy="170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object 11"/>
          <p:cNvSpPr txBox="1"/>
          <p:nvPr/>
        </p:nvSpPr>
        <p:spPr bwMode="auto">
          <a:xfrm>
            <a:off x="923408" y="1865444"/>
            <a:ext cx="1256471" cy="702756"/>
          </a:xfrm>
          <a:prstGeom prst="rect">
            <a:avLst/>
          </a:prstGeom>
        </p:spPr>
        <p:txBody>
          <a:bodyPr lIns="0" tIns="12700" rIns="0" bIns="0">
            <a:spAutoFit/>
          </a:bodyPr>
          <a:lstStyle/>
          <a:p>
            <a:pPr marL="12700" algn="ctr" eaLnBrk="1" fontAlgn="auto" hangingPunct="1">
              <a:spcBef>
                <a:spcPts val="100"/>
              </a:spcBef>
              <a:spcAft>
                <a:spcPts val="0"/>
              </a:spcAft>
              <a:defRPr/>
            </a:pPr>
            <a:r>
              <a:rPr lang="en-US" altLang="zh-HK" sz="2000" b="1" spc="-10" dirty="0">
                <a:solidFill>
                  <a:srgbClr val="034EA1"/>
                </a:solidFill>
                <a:latin typeface="微軟正黑體" panose="020B0604030504040204" pitchFamily="34" charset="-120"/>
                <a:cs typeface="Arial"/>
              </a:rPr>
              <a:t>Replace</a:t>
            </a:r>
          </a:p>
          <a:p>
            <a:pPr marL="12700" algn="ctr" eaLnBrk="1" fontAlgn="auto" hangingPunct="1">
              <a:spcBef>
                <a:spcPts val="100"/>
              </a:spcBef>
              <a:spcAft>
                <a:spcPts val="0"/>
              </a:spcAft>
              <a:defRPr/>
            </a:pPr>
            <a:r>
              <a:rPr lang="zh-HK" altLang="en-US" sz="2400" b="1" dirty="0">
                <a:solidFill>
                  <a:srgbClr val="00B8B6"/>
                </a:solidFill>
                <a:latin typeface="微軟正黑體" panose="020B0604030504040204" pitchFamily="34" charset="-120"/>
                <a:ea typeface="微軟正黑體" panose="020B0604030504040204" pitchFamily="34" charset="-120"/>
              </a:rPr>
              <a:t>替代使用</a:t>
            </a:r>
          </a:p>
        </p:txBody>
      </p:sp>
      <p:sp>
        <p:nvSpPr>
          <p:cNvPr id="29" name="object 11"/>
          <p:cNvSpPr txBox="1"/>
          <p:nvPr/>
        </p:nvSpPr>
        <p:spPr bwMode="auto">
          <a:xfrm>
            <a:off x="741111" y="4511905"/>
            <a:ext cx="1551730" cy="702756"/>
          </a:xfrm>
          <a:prstGeom prst="rect">
            <a:avLst/>
          </a:prstGeom>
        </p:spPr>
        <p:txBody>
          <a:bodyPr wrap="square" lIns="0" tIns="12700" rIns="0" bIns="0">
            <a:spAutoFit/>
          </a:bodyPr>
          <a:lstStyle/>
          <a:p>
            <a:pPr marL="12700" algn="ctr" eaLnBrk="1" fontAlgn="auto" hangingPunct="1">
              <a:spcBef>
                <a:spcPts val="100"/>
              </a:spcBef>
              <a:spcAft>
                <a:spcPts val="0"/>
              </a:spcAft>
              <a:defRPr/>
            </a:pPr>
            <a:r>
              <a:rPr lang="en-US" altLang="zh-HK" sz="2000" b="1" spc="-10" dirty="0">
                <a:solidFill>
                  <a:srgbClr val="034EA1"/>
                </a:solidFill>
                <a:latin typeface="微軟正黑體" panose="020B0604030504040204" pitchFamily="34" charset="-120"/>
                <a:cs typeface="Arial"/>
              </a:rPr>
              <a:t>Recycle</a:t>
            </a:r>
          </a:p>
          <a:p>
            <a:pPr marL="12700" algn="ctr" eaLnBrk="1" fontAlgn="auto" hangingPunct="1">
              <a:spcBef>
                <a:spcPts val="100"/>
              </a:spcBef>
              <a:spcAft>
                <a:spcPts val="0"/>
              </a:spcAft>
              <a:defRPr/>
            </a:pPr>
            <a:r>
              <a:rPr lang="zh-HK" altLang="en-US" sz="2400" b="1" dirty="0">
                <a:solidFill>
                  <a:srgbClr val="00B8B6"/>
                </a:solidFill>
                <a:latin typeface="微軟正黑體" panose="020B0604030504040204" pitchFamily="34" charset="-120"/>
                <a:ea typeface="微軟正黑體" panose="020B0604030504040204" pitchFamily="34" charset="-120"/>
              </a:rPr>
              <a:t>循環再造</a:t>
            </a:r>
          </a:p>
        </p:txBody>
      </p:sp>
    </p:spTree>
    <p:extLst>
      <p:ext uri="{BB962C8B-B14F-4D97-AF65-F5344CB8AC3E}">
        <p14:creationId xmlns:p14="http://schemas.microsoft.com/office/powerpoint/2010/main" val="1764284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HK" altLang="en-US" dirty="0"/>
              <a:t>升級再造（</a:t>
            </a:r>
            <a:r>
              <a:rPr lang="en-US" altLang="zh-HK" dirty="0"/>
              <a:t>Upcycling </a:t>
            </a:r>
            <a:r>
              <a:rPr lang="zh-HK" altLang="en-US" dirty="0"/>
              <a:t>）</a:t>
            </a:r>
          </a:p>
        </p:txBody>
      </p:sp>
      <p:grpSp>
        <p:nvGrpSpPr>
          <p:cNvPr id="5" name="群組 4"/>
          <p:cNvGrpSpPr/>
          <p:nvPr/>
        </p:nvGrpSpPr>
        <p:grpSpPr>
          <a:xfrm>
            <a:off x="1402422" y="3885423"/>
            <a:ext cx="9416764" cy="2388183"/>
            <a:chOff x="674198" y="3885423"/>
            <a:chExt cx="9416764" cy="2388183"/>
          </a:xfrm>
        </p:grpSpPr>
        <p:pic>
          <p:nvPicPr>
            <p:cNvPr id="16" name="圖片 15" descr="一張含有 人員, 工藝, 折紙, 指甲 的圖片&#10;&#10;自動產生的描述">
              <a:extLst>
                <a:ext uri="{FF2B5EF4-FFF2-40B4-BE49-F238E27FC236}">
                  <a16:creationId xmlns:a16="http://schemas.microsoft.com/office/drawing/2014/main" id="{4EBE0C46-441D-DF32-1BAF-B645EA47A3EA}"/>
                </a:ext>
              </a:extLst>
            </p:cNvPr>
            <p:cNvPicPr>
              <a:picLocks noChangeAspect="1"/>
            </p:cNvPicPr>
            <p:nvPr/>
          </p:nvPicPr>
          <p:blipFill rotWithShape="1">
            <a:blip r:embed="rId2">
              <a:extLst>
                <a:ext uri="{28A0092B-C50C-407E-A947-70E740481C1C}">
                  <a14:useLocalDpi xmlns:a14="http://schemas.microsoft.com/office/drawing/2010/main" val="0"/>
                </a:ext>
              </a:extLst>
            </a:blip>
            <a:srcRect l="2601" t="3013" r="1723" b="3460"/>
            <a:stretch/>
          </p:blipFill>
          <p:spPr>
            <a:xfrm>
              <a:off x="674198" y="3885423"/>
              <a:ext cx="3621641" cy="2388183"/>
            </a:xfrm>
            <a:prstGeom prst="roundRect">
              <a:avLst>
                <a:gd name="adj" fmla="val 9784"/>
              </a:avLst>
            </a:prstGeom>
          </p:spPr>
        </p:pic>
        <p:pic>
          <p:nvPicPr>
            <p:cNvPr id="17" name="object 8">
              <a:extLst>
                <a:ext uri="{FF2B5EF4-FFF2-40B4-BE49-F238E27FC236}">
                  <a16:creationId xmlns:a16="http://schemas.microsoft.com/office/drawing/2014/main" id="{86048106-4B93-D360-29F6-46FD753934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8715" y="3885423"/>
              <a:ext cx="5392247" cy="237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群組 3"/>
          <p:cNvGrpSpPr/>
          <p:nvPr/>
        </p:nvGrpSpPr>
        <p:grpSpPr>
          <a:xfrm>
            <a:off x="2496992" y="1898413"/>
            <a:ext cx="7198017" cy="1538292"/>
            <a:chOff x="399722" y="1749438"/>
            <a:chExt cx="7198017" cy="1538292"/>
          </a:xfrm>
        </p:grpSpPr>
        <p:sp>
          <p:nvSpPr>
            <p:cNvPr id="20" name="object 2"/>
            <p:cNvSpPr>
              <a:spLocks/>
            </p:cNvSpPr>
            <p:nvPr/>
          </p:nvSpPr>
          <p:spPr bwMode="auto">
            <a:xfrm>
              <a:off x="399722" y="1749438"/>
              <a:ext cx="7198017" cy="1538292"/>
            </a:xfrm>
            <a:prstGeom prst="roundRect">
              <a:avLst>
                <a:gd name="adj" fmla="val 4945"/>
              </a:avLst>
            </a:pr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zh-HK" altLang="en-US">
                <a:latin typeface="+mj-ea"/>
                <a:ea typeface="+mj-ea"/>
              </a:endParaRPr>
            </a:p>
          </p:txBody>
        </p:sp>
        <p:sp>
          <p:nvSpPr>
            <p:cNvPr id="28" name="object 11"/>
            <p:cNvSpPr txBox="1"/>
            <p:nvPr/>
          </p:nvSpPr>
          <p:spPr bwMode="auto">
            <a:xfrm>
              <a:off x="748743" y="2355454"/>
              <a:ext cx="956767" cy="289823"/>
            </a:xfrm>
            <a:prstGeom prst="rect">
              <a:avLst/>
            </a:prstGeom>
          </p:spPr>
          <p:txBody>
            <a:bodyPr wrap="square" lIns="0" tIns="12700" rIns="0" bIns="0">
              <a:spAutoFit/>
            </a:bodyPr>
            <a:lstStyle/>
            <a:p>
              <a:pPr marL="49530" eaLnBrk="1" fontAlgn="auto" hangingPunct="1">
                <a:spcBef>
                  <a:spcPts val="2335"/>
                </a:spcBef>
                <a:spcAft>
                  <a:spcPts val="0"/>
                </a:spcAft>
                <a:defRPr/>
              </a:pPr>
              <a:r>
                <a:rPr lang="zh-TW" altLang="en-US" sz="1800" b="1" spc="-25" dirty="0">
                  <a:solidFill>
                    <a:srgbClr val="034EA1"/>
                  </a:solidFill>
                  <a:latin typeface="微軟正黑體" panose="020B0604030504040204" pitchFamily="34" charset="-120"/>
                  <a:ea typeface="微軟正黑體" panose="020B0604030504040204" pitchFamily="34" charset="-120"/>
                </a:rPr>
                <a:t>例如 </a:t>
              </a:r>
              <a:r>
                <a:rPr lang="en-US" altLang="zh-TW" sz="1800" b="1" spc="-25" dirty="0">
                  <a:solidFill>
                    <a:srgbClr val="034EA1"/>
                  </a:solidFill>
                  <a:latin typeface="微軟正黑體" panose="020B0604030504040204" pitchFamily="34" charset="-120"/>
                  <a:ea typeface="微軟正黑體" panose="020B0604030504040204" pitchFamily="34" charset="-120"/>
                </a:rPr>
                <a:t>:</a:t>
              </a:r>
            </a:p>
          </p:txBody>
        </p:sp>
        <p:sp>
          <p:nvSpPr>
            <p:cNvPr id="3" name="矩形 2"/>
            <p:cNvSpPr/>
            <p:nvPr/>
          </p:nvSpPr>
          <p:spPr>
            <a:xfrm>
              <a:off x="648985" y="1937751"/>
              <a:ext cx="6666216" cy="369332"/>
            </a:xfrm>
            <a:prstGeom prst="rect">
              <a:avLst/>
            </a:prstGeom>
          </p:spPr>
          <p:txBody>
            <a:bodyPr wrap="square">
              <a:spAutoFit/>
            </a:bodyPr>
            <a:lstStyle/>
            <a:p>
              <a:pPr marL="0" indent="0">
                <a:buNone/>
              </a:pPr>
              <a:r>
                <a:rPr lang="zh-TW" altLang="zh-HK" b="1" dirty="0">
                  <a:solidFill>
                    <a:srgbClr val="034EA1"/>
                  </a:solidFill>
                  <a:latin typeface="+mj-ea"/>
                  <a:ea typeface="+mj-ea"/>
                </a:rPr>
                <a:t>將廢物作為原材料，注入創意以製造出新物品，賦予舊物新價值</a:t>
              </a:r>
              <a:endParaRPr lang="en-US" altLang="zh-TW" b="1" dirty="0">
                <a:solidFill>
                  <a:srgbClr val="034EA1"/>
                </a:solidFill>
                <a:latin typeface="+mj-ea"/>
                <a:ea typeface="+mj-ea"/>
              </a:endParaRPr>
            </a:p>
          </p:txBody>
        </p:sp>
        <p:sp>
          <p:nvSpPr>
            <p:cNvPr id="30" name="object 11"/>
            <p:cNvSpPr txBox="1"/>
            <p:nvPr/>
          </p:nvSpPr>
          <p:spPr bwMode="auto">
            <a:xfrm>
              <a:off x="1473071" y="2355454"/>
              <a:ext cx="4907181" cy="676595"/>
            </a:xfrm>
            <a:prstGeom prst="rect">
              <a:avLst/>
            </a:prstGeom>
          </p:spPr>
          <p:txBody>
            <a:bodyPr wrap="square" lIns="0" tIns="12700" rIns="0" bIns="0">
              <a:spAutoFit/>
            </a:bodyPr>
            <a:lstStyle/>
            <a:p>
              <a:pPr marL="12700" eaLnBrk="1" fontAlgn="auto" hangingPunct="1">
                <a:spcBef>
                  <a:spcPts val="100"/>
                </a:spcBef>
                <a:spcAft>
                  <a:spcPts val="0"/>
                </a:spcAft>
                <a:defRPr/>
              </a:pPr>
              <a:r>
                <a:rPr lang="zh-TW" altLang="en-US" b="1" spc="-10" dirty="0">
                  <a:solidFill>
                    <a:srgbClr val="00B8B6"/>
                  </a:solidFill>
                  <a:latin typeface="微軟正黑體" panose="020B0604030504040204" pitchFamily="34" charset="-120"/>
                  <a:ea typeface="微軟正黑體" panose="020B0604030504040204" pitchFamily="34" charset="-120"/>
                  <a:cs typeface="Arial"/>
                </a:rPr>
                <a:t>飲品樽清洗後可升級再造成筆筒及花瓶</a:t>
              </a:r>
            </a:p>
            <a:p>
              <a:pPr marL="12700" eaLnBrk="1" fontAlgn="auto" hangingPunct="1">
                <a:lnSpc>
                  <a:spcPct val="135000"/>
                </a:lnSpc>
                <a:spcBef>
                  <a:spcPts val="100"/>
                </a:spcBef>
                <a:spcAft>
                  <a:spcPts val="0"/>
                </a:spcAft>
                <a:defRPr/>
              </a:pPr>
              <a:r>
                <a:rPr lang="zh-TW" altLang="en-US" b="1" spc="-10" dirty="0">
                  <a:solidFill>
                    <a:srgbClr val="00B8B6"/>
                  </a:solidFill>
                  <a:latin typeface="微軟正黑體" panose="020B0604030504040204" pitchFamily="34" charset="-120"/>
                  <a:ea typeface="微軟正黑體" panose="020B0604030504040204" pitchFamily="34" charset="-120"/>
                  <a:cs typeface="Arial"/>
                </a:rPr>
                <a:t>肥皂盒可升級再造成禮物盒</a:t>
              </a:r>
            </a:p>
          </p:txBody>
        </p:sp>
      </p:grpSp>
    </p:spTree>
    <p:extLst>
      <p:ext uri="{BB962C8B-B14F-4D97-AF65-F5344CB8AC3E}">
        <p14:creationId xmlns:p14="http://schemas.microsoft.com/office/powerpoint/2010/main" val="3364129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1">
            <a:extLst>
              <a:ext uri="{FF2B5EF4-FFF2-40B4-BE49-F238E27FC236}">
                <a16:creationId xmlns:a16="http://schemas.microsoft.com/office/drawing/2014/main" id="{3519443D-CE79-10DA-F231-22AB848AF62F}"/>
              </a:ext>
            </a:extLst>
          </p:cNvPr>
          <p:cNvSpPr>
            <a:spLocks noGrp="1"/>
          </p:cNvSpPr>
          <p:nvPr>
            <p:ph type="title"/>
          </p:nvPr>
        </p:nvSpPr>
        <p:spPr>
          <a:xfrm>
            <a:off x="307393" y="1029632"/>
            <a:ext cx="7813257" cy="375730"/>
          </a:xfrm>
        </p:spPr>
        <p:txBody>
          <a:bodyPr/>
          <a:lstStyle/>
          <a:p>
            <a:r>
              <a:rPr lang="zh-HK" altLang="en-US" dirty="0"/>
              <a:t>活動構思</a:t>
            </a:r>
          </a:p>
        </p:txBody>
      </p:sp>
      <p:sp>
        <p:nvSpPr>
          <p:cNvPr id="10" name="object 2">
            <a:extLst>
              <a:ext uri="{FF2B5EF4-FFF2-40B4-BE49-F238E27FC236}">
                <a16:creationId xmlns:a16="http://schemas.microsoft.com/office/drawing/2014/main" id="{1B2E59BE-8F3D-5F98-B5F1-E982F8390DA6}"/>
              </a:ext>
            </a:extLst>
          </p:cNvPr>
          <p:cNvSpPr>
            <a:spLocks/>
          </p:cNvSpPr>
          <p:nvPr/>
        </p:nvSpPr>
        <p:spPr bwMode="auto">
          <a:xfrm>
            <a:off x="421612" y="1786275"/>
            <a:ext cx="6202345" cy="4717939"/>
          </a:xfrm>
          <a:prstGeom prst="roundRect">
            <a:avLst>
              <a:gd name="adj" fmla="val 5094"/>
            </a:avLst>
          </a:pr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zh-HK" altLang="en-US" dirty="0">
              <a:latin typeface="+mj-ea"/>
              <a:ea typeface="+mj-ea"/>
            </a:endParaRPr>
          </a:p>
        </p:txBody>
      </p:sp>
      <p:grpSp>
        <p:nvGrpSpPr>
          <p:cNvPr id="11" name="群組 10">
            <a:extLst>
              <a:ext uri="{FF2B5EF4-FFF2-40B4-BE49-F238E27FC236}">
                <a16:creationId xmlns:a16="http://schemas.microsoft.com/office/drawing/2014/main" id="{91F5536C-7ACF-2F60-A05C-3126AE8D420C}"/>
              </a:ext>
            </a:extLst>
          </p:cNvPr>
          <p:cNvGrpSpPr/>
          <p:nvPr/>
        </p:nvGrpSpPr>
        <p:grpSpPr>
          <a:xfrm>
            <a:off x="770633" y="1894031"/>
            <a:ext cx="5504501" cy="761060"/>
            <a:chOff x="2846013" y="2633770"/>
            <a:chExt cx="5504501" cy="761060"/>
          </a:xfrm>
        </p:grpSpPr>
        <p:sp>
          <p:nvSpPr>
            <p:cNvPr id="12" name="矩形 11">
              <a:extLst>
                <a:ext uri="{FF2B5EF4-FFF2-40B4-BE49-F238E27FC236}">
                  <a16:creationId xmlns:a16="http://schemas.microsoft.com/office/drawing/2014/main" id="{AB97481C-397D-895B-349D-3325E042A16B}"/>
                </a:ext>
              </a:extLst>
            </p:cNvPr>
            <p:cNvSpPr/>
            <p:nvPr/>
          </p:nvSpPr>
          <p:spPr>
            <a:xfrm>
              <a:off x="2846013" y="2633770"/>
              <a:ext cx="4828783" cy="677108"/>
            </a:xfrm>
            <a:prstGeom prst="rect">
              <a:avLst/>
            </a:prstGeom>
          </p:spPr>
          <p:txBody>
            <a:bodyPr wrap="square">
              <a:spAutoFit/>
            </a:bodyPr>
            <a:lstStyle/>
            <a:p>
              <a:pPr marL="257175" indent="-257175">
                <a:buClr>
                  <a:srgbClr val="034EA1"/>
                </a:buClr>
                <a:buFont typeface="Arial" panose="020B0604020202020204" pitchFamily="34" charset="0"/>
                <a:buChar char="•"/>
              </a:pPr>
              <a:r>
                <a:rPr lang="zh-TW" altLang="en-US" sz="2000" b="1" u="sng" dirty="0">
                  <a:solidFill>
                    <a:srgbClr val="00B8B6"/>
                  </a:solidFill>
                  <a:latin typeface="+mj-ea"/>
                  <a:ea typeface="+mj-ea"/>
                  <a:cs typeface="Times New Roman" panose="02020603050405020304" pitchFamily="18" charset="0"/>
                </a:rPr>
                <a:t>利用</a:t>
              </a:r>
              <a:r>
                <a:rPr lang="zh-TW" altLang="en-US" b="1" dirty="0">
                  <a:solidFill>
                    <a:srgbClr val="034EA1"/>
                  </a:solidFill>
                  <a:latin typeface="+mj-ea"/>
                  <a:ea typeface="+mj-ea"/>
                  <a:cs typeface="Times New Roman" panose="02020603050405020304" pitchFamily="18" charset="0"/>
                </a:rPr>
                <a:t>公共設施在處理過程中產生的殘餘物，</a:t>
              </a:r>
              <a:endParaRPr lang="en-US" altLang="zh-TW" b="1" dirty="0">
                <a:solidFill>
                  <a:srgbClr val="034EA1"/>
                </a:solidFill>
                <a:latin typeface="+mj-ea"/>
                <a:ea typeface="+mj-ea"/>
                <a:cs typeface="Times New Roman" panose="02020603050405020304" pitchFamily="18" charset="0"/>
              </a:endParaRPr>
            </a:p>
          </p:txBody>
        </p:sp>
        <p:sp>
          <p:nvSpPr>
            <p:cNvPr id="13" name="矩形 12">
              <a:extLst>
                <a:ext uri="{FF2B5EF4-FFF2-40B4-BE49-F238E27FC236}">
                  <a16:creationId xmlns:a16="http://schemas.microsoft.com/office/drawing/2014/main" id="{F334688A-E854-F5E9-0021-966132C8B89D}"/>
                </a:ext>
              </a:extLst>
            </p:cNvPr>
            <p:cNvSpPr/>
            <p:nvPr/>
          </p:nvSpPr>
          <p:spPr>
            <a:xfrm>
              <a:off x="3029827" y="3025498"/>
              <a:ext cx="5320687" cy="369332"/>
            </a:xfrm>
            <a:prstGeom prst="rect">
              <a:avLst/>
            </a:prstGeom>
          </p:spPr>
          <p:txBody>
            <a:bodyPr wrap="none">
              <a:spAutoFit/>
            </a:bodyPr>
            <a:lstStyle/>
            <a:p>
              <a:r>
                <a:rPr lang="zh-TW" altLang="en-US" b="1" dirty="0">
                  <a:solidFill>
                    <a:srgbClr val="034EA1"/>
                  </a:solidFill>
                  <a:latin typeface="微軟正黑體" panose="020B0604030504040204" pitchFamily="34" charset="-120"/>
                  <a:ea typeface="微軟正黑體" panose="020B0604030504040204" pitchFamily="34" charset="-120"/>
                  <a:cs typeface="Times New Roman" panose="02020603050405020304" pitchFamily="18" charset="0"/>
                </a:rPr>
                <a:t> 如：濾水污泥、污水污泥、焚化灰、爐底灰或煤灰</a:t>
              </a:r>
              <a:endParaRPr lang="zh-HK" altLang="en-US" b="1" dirty="0">
                <a:latin typeface="微軟正黑體" panose="020B0604030504040204" pitchFamily="34" charset="-120"/>
                <a:ea typeface="微軟正黑體" panose="020B0604030504040204" pitchFamily="34" charset="-120"/>
              </a:endParaRPr>
            </a:p>
          </p:txBody>
        </p:sp>
      </p:grpSp>
      <p:sp>
        <p:nvSpPr>
          <p:cNvPr id="18" name="TextBox 15">
            <a:extLst>
              <a:ext uri="{FF2B5EF4-FFF2-40B4-BE49-F238E27FC236}">
                <a16:creationId xmlns:a16="http://schemas.microsoft.com/office/drawing/2014/main" id="{0ADC6B5D-64C5-D17F-03BA-323520FD0A4E}"/>
              </a:ext>
            </a:extLst>
          </p:cNvPr>
          <p:cNvSpPr txBox="1"/>
          <p:nvPr/>
        </p:nvSpPr>
        <p:spPr>
          <a:xfrm>
            <a:off x="733930" y="4198497"/>
            <a:ext cx="2796248" cy="461665"/>
          </a:xfrm>
          <a:prstGeom prst="rect">
            <a:avLst/>
          </a:prstGeom>
          <a:noFill/>
        </p:spPr>
        <p:txBody>
          <a:bodyPr wrap="square" rtlCol="0">
            <a:spAutoFit/>
          </a:bodyPr>
          <a:lstStyle/>
          <a:p>
            <a:pPr algn="ctr"/>
            <a:r>
              <a:rPr lang="zh-TW" altLang="en-US" sz="1200" b="1" dirty="0">
                <a:solidFill>
                  <a:srgbClr val="034EA1"/>
                </a:solidFill>
                <a:latin typeface="+mj-ea"/>
                <a:ea typeface="+mj-ea"/>
              </a:rPr>
              <a:t>污水污泥</a:t>
            </a:r>
            <a:endParaRPr lang="en-US" altLang="zh-TW" sz="1200" b="1" dirty="0">
              <a:solidFill>
                <a:srgbClr val="034EA1"/>
              </a:solidFill>
              <a:latin typeface="+mj-ea"/>
              <a:ea typeface="+mj-ea"/>
            </a:endParaRPr>
          </a:p>
          <a:p>
            <a:pPr algn="ctr"/>
            <a:r>
              <a:rPr lang="zh-TW" altLang="en-US" sz="1200" b="1" dirty="0">
                <a:solidFill>
                  <a:srgbClr val="034EA1"/>
                </a:solidFill>
                <a:latin typeface="+mj-ea"/>
                <a:ea typeface="+mj-ea"/>
              </a:rPr>
              <a:t> </a:t>
            </a:r>
            <a:r>
              <a:rPr lang="en-US" altLang="zh-TW" sz="1200" b="1" dirty="0">
                <a:solidFill>
                  <a:srgbClr val="034EA1"/>
                </a:solidFill>
                <a:latin typeface="+mj-ea"/>
                <a:ea typeface="+mj-ea"/>
              </a:rPr>
              <a:t>(</a:t>
            </a:r>
            <a:r>
              <a:rPr lang="zh-TW" altLang="en-US" sz="1200" b="1" dirty="0">
                <a:solidFill>
                  <a:srgbClr val="034EA1"/>
                </a:solidFill>
                <a:latin typeface="+mj-ea"/>
                <a:ea typeface="+mj-ea"/>
              </a:rPr>
              <a:t>脫水前與脫水後</a:t>
            </a:r>
            <a:r>
              <a:rPr lang="en-US" altLang="zh-TW" sz="1200" b="1" dirty="0">
                <a:solidFill>
                  <a:srgbClr val="034EA1"/>
                </a:solidFill>
                <a:latin typeface="+mj-ea"/>
                <a:ea typeface="+mj-ea"/>
              </a:rPr>
              <a:t>)</a:t>
            </a:r>
            <a:endParaRPr lang="en-GB" sz="1200" b="1" dirty="0">
              <a:solidFill>
                <a:srgbClr val="034EA1"/>
              </a:solidFill>
              <a:latin typeface="+mj-ea"/>
              <a:ea typeface="+mj-ea"/>
            </a:endParaRPr>
          </a:p>
        </p:txBody>
      </p:sp>
      <p:sp>
        <p:nvSpPr>
          <p:cNvPr id="22" name="TextBox 16">
            <a:extLst>
              <a:ext uri="{FF2B5EF4-FFF2-40B4-BE49-F238E27FC236}">
                <a16:creationId xmlns:a16="http://schemas.microsoft.com/office/drawing/2014/main" id="{E4432E48-B237-2AF6-4386-1E3A4D7DB0DC}"/>
              </a:ext>
            </a:extLst>
          </p:cNvPr>
          <p:cNvSpPr txBox="1"/>
          <p:nvPr/>
        </p:nvSpPr>
        <p:spPr>
          <a:xfrm>
            <a:off x="3617834" y="4192859"/>
            <a:ext cx="2895507" cy="461665"/>
          </a:xfrm>
          <a:prstGeom prst="rect">
            <a:avLst/>
          </a:prstGeom>
          <a:noFill/>
        </p:spPr>
        <p:txBody>
          <a:bodyPr wrap="square" rtlCol="0">
            <a:spAutoFit/>
          </a:bodyPr>
          <a:lstStyle/>
          <a:p>
            <a:pPr algn="ctr"/>
            <a:r>
              <a:rPr lang="zh-TW" altLang="en-US" sz="1200" b="1" dirty="0">
                <a:solidFill>
                  <a:srgbClr val="034EA1"/>
                </a:solidFill>
                <a:latin typeface="+mj-ea"/>
                <a:ea typeface="+mj-ea"/>
              </a:rPr>
              <a:t>濾水污泥</a:t>
            </a:r>
            <a:endParaRPr lang="en-US" altLang="zh-TW" sz="1200" b="1" dirty="0">
              <a:solidFill>
                <a:srgbClr val="034EA1"/>
              </a:solidFill>
              <a:latin typeface="+mj-ea"/>
              <a:ea typeface="+mj-ea"/>
            </a:endParaRPr>
          </a:p>
          <a:p>
            <a:pPr algn="ctr"/>
            <a:r>
              <a:rPr lang="zh-TW" altLang="en-US" sz="1200" b="1" dirty="0">
                <a:solidFill>
                  <a:srgbClr val="034EA1"/>
                </a:solidFill>
                <a:latin typeface="+mj-ea"/>
                <a:ea typeface="+mj-ea"/>
              </a:rPr>
              <a:t> </a:t>
            </a:r>
            <a:r>
              <a:rPr lang="en-US" altLang="zh-TW" sz="1200" b="1" dirty="0">
                <a:solidFill>
                  <a:srgbClr val="034EA1"/>
                </a:solidFill>
                <a:latin typeface="+mj-ea"/>
                <a:ea typeface="+mj-ea"/>
              </a:rPr>
              <a:t>(</a:t>
            </a:r>
            <a:r>
              <a:rPr lang="zh-TW" altLang="en-US" sz="1200" b="1" dirty="0">
                <a:solidFill>
                  <a:srgbClr val="034EA1"/>
                </a:solidFill>
                <a:latin typeface="+mj-ea"/>
                <a:ea typeface="+mj-ea"/>
              </a:rPr>
              <a:t>脫水前與脫水後</a:t>
            </a:r>
            <a:r>
              <a:rPr lang="en-US" altLang="zh-TW" sz="1200" b="1" dirty="0">
                <a:solidFill>
                  <a:srgbClr val="034EA1"/>
                </a:solidFill>
                <a:latin typeface="+mj-ea"/>
                <a:ea typeface="+mj-ea"/>
              </a:rPr>
              <a:t>)</a:t>
            </a:r>
            <a:endParaRPr lang="en-GB" sz="1200" b="1" dirty="0">
              <a:solidFill>
                <a:srgbClr val="034EA1"/>
              </a:solidFill>
              <a:latin typeface="+mj-ea"/>
              <a:ea typeface="+mj-ea"/>
            </a:endParaRPr>
          </a:p>
        </p:txBody>
      </p:sp>
      <p:sp>
        <p:nvSpPr>
          <p:cNvPr id="25" name="TextBox 17">
            <a:extLst>
              <a:ext uri="{FF2B5EF4-FFF2-40B4-BE49-F238E27FC236}">
                <a16:creationId xmlns:a16="http://schemas.microsoft.com/office/drawing/2014/main" id="{C5F09532-1285-923E-6649-ACC8C4FD5A67}"/>
              </a:ext>
            </a:extLst>
          </p:cNvPr>
          <p:cNvSpPr txBox="1"/>
          <p:nvPr/>
        </p:nvSpPr>
        <p:spPr>
          <a:xfrm>
            <a:off x="940600" y="6054060"/>
            <a:ext cx="2307567" cy="276999"/>
          </a:xfrm>
          <a:prstGeom prst="rect">
            <a:avLst/>
          </a:prstGeom>
          <a:noFill/>
        </p:spPr>
        <p:txBody>
          <a:bodyPr wrap="square" rtlCol="0">
            <a:spAutoFit/>
          </a:bodyPr>
          <a:lstStyle/>
          <a:p>
            <a:pPr algn="ctr"/>
            <a:r>
              <a:rPr lang="zh-TW" altLang="en-US" sz="1200" b="1" dirty="0">
                <a:solidFill>
                  <a:srgbClr val="034EA1"/>
                </a:solidFill>
                <a:latin typeface="+mj-ea"/>
                <a:ea typeface="+mj-ea"/>
              </a:rPr>
              <a:t>   飛灰                            爐底灰</a:t>
            </a:r>
            <a:endParaRPr lang="en-GB" sz="1200" b="1" dirty="0">
              <a:solidFill>
                <a:srgbClr val="034EA1"/>
              </a:solidFill>
              <a:latin typeface="+mj-ea"/>
              <a:ea typeface="+mj-ea"/>
            </a:endParaRPr>
          </a:p>
        </p:txBody>
      </p:sp>
      <p:sp>
        <p:nvSpPr>
          <p:cNvPr id="26" name="object 2">
            <a:extLst>
              <a:ext uri="{FF2B5EF4-FFF2-40B4-BE49-F238E27FC236}">
                <a16:creationId xmlns:a16="http://schemas.microsoft.com/office/drawing/2014/main" id="{E4F9A3A5-9DED-2EC7-97B9-5B0BFD9A802C}"/>
              </a:ext>
            </a:extLst>
          </p:cNvPr>
          <p:cNvSpPr>
            <a:spLocks/>
          </p:cNvSpPr>
          <p:nvPr/>
        </p:nvSpPr>
        <p:spPr bwMode="auto">
          <a:xfrm>
            <a:off x="6872078" y="1786275"/>
            <a:ext cx="4993350" cy="3221154"/>
          </a:xfrm>
          <a:prstGeom prst="roundRect">
            <a:avLst>
              <a:gd name="adj" fmla="val 8321"/>
            </a:avLst>
          </a:pr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zh-HK" altLang="en-US" dirty="0">
              <a:latin typeface="+mj-ea"/>
              <a:ea typeface="+mj-ea"/>
            </a:endParaRPr>
          </a:p>
        </p:txBody>
      </p:sp>
      <p:sp>
        <p:nvSpPr>
          <p:cNvPr id="27" name="矩形 26">
            <a:extLst>
              <a:ext uri="{FF2B5EF4-FFF2-40B4-BE49-F238E27FC236}">
                <a16:creationId xmlns:a16="http://schemas.microsoft.com/office/drawing/2014/main" id="{CBF5BA2D-3E83-16A1-E0F8-2D5016A2A982}"/>
              </a:ext>
            </a:extLst>
          </p:cNvPr>
          <p:cNvSpPr/>
          <p:nvPr/>
        </p:nvSpPr>
        <p:spPr>
          <a:xfrm>
            <a:off x="7042492" y="1901775"/>
            <a:ext cx="3512896" cy="400110"/>
          </a:xfrm>
          <a:prstGeom prst="rect">
            <a:avLst/>
          </a:prstGeom>
        </p:spPr>
        <p:txBody>
          <a:bodyPr wrap="square">
            <a:spAutoFit/>
          </a:bodyPr>
          <a:lstStyle/>
          <a:p>
            <a:pPr marL="257175" indent="-257175">
              <a:buClr>
                <a:srgbClr val="034EA1"/>
              </a:buClr>
              <a:buFont typeface="Arial" panose="020B0604020202020204" pitchFamily="34" charset="0"/>
              <a:buChar char="•"/>
            </a:pPr>
            <a:r>
              <a:rPr lang="zh-TW" altLang="en-US" sz="2000" b="1" u="sng" dirty="0">
                <a:solidFill>
                  <a:srgbClr val="00B8B6"/>
                </a:solidFill>
                <a:latin typeface="+mj-ea"/>
                <a:ea typeface="+mj-ea"/>
                <a:cs typeface="Times New Roman" panose="02020603050405020304" pitchFamily="18" charset="0"/>
              </a:rPr>
              <a:t>替代</a:t>
            </a:r>
            <a:r>
              <a:rPr lang="zh-TW" altLang="en-US" b="1" dirty="0">
                <a:solidFill>
                  <a:srgbClr val="034EA1"/>
                </a:solidFill>
                <a:latin typeface="微軟正黑體" panose="020B0604030504040204" pitchFamily="34" charset="-120"/>
                <a:ea typeface="微軟正黑體" panose="020B0604030504040204" pitchFamily="34" charset="-120"/>
                <a:cs typeface="Times New Roman" panose="02020603050405020304" pitchFamily="18" charset="0"/>
              </a:rPr>
              <a:t>部分傳統建築物料</a:t>
            </a:r>
            <a:endParaRPr lang="en-US" altLang="zh-TW" b="1" dirty="0">
              <a:solidFill>
                <a:srgbClr val="034EA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9" name="矩形 28">
            <a:extLst>
              <a:ext uri="{FF2B5EF4-FFF2-40B4-BE49-F238E27FC236}">
                <a16:creationId xmlns:a16="http://schemas.microsoft.com/office/drawing/2014/main" id="{5D3C7D90-1EE3-124C-9FAA-98F2FA05E9F6}"/>
              </a:ext>
            </a:extLst>
          </p:cNvPr>
          <p:cNvSpPr/>
          <p:nvPr/>
        </p:nvSpPr>
        <p:spPr>
          <a:xfrm>
            <a:off x="7278243" y="2282688"/>
            <a:ext cx="2550698" cy="369332"/>
          </a:xfrm>
          <a:prstGeom prst="rect">
            <a:avLst/>
          </a:prstGeom>
        </p:spPr>
        <p:txBody>
          <a:bodyPr wrap="none">
            <a:spAutoFit/>
          </a:bodyPr>
          <a:lstStyle/>
          <a:p>
            <a:pPr>
              <a:buClr>
                <a:srgbClr val="034EA1"/>
              </a:buClr>
            </a:pPr>
            <a:r>
              <a:rPr lang="zh-TW" altLang="en-US" b="1" dirty="0">
                <a:solidFill>
                  <a:srgbClr val="034EA1"/>
                </a:solidFill>
                <a:latin typeface="微軟正黑體" panose="020B0604030504040204" pitchFamily="34" charset="-120"/>
                <a:ea typeface="微軟正黑體" panose="020B0604030504040204" pitchFamily="34" charset="-120"/>
                <a:cs typeface="Times New Roman" panose="02020603050405020304" pitchFamily="18" charset="0"/>
              </a:rPr>
              <a:t>如：英泥、碎石、河沙 </a:t>
            </a:r>
          </a:p>
        </p:txBody>
      </p:sp>
      <p:sp>
        <p:nvSpPr>
          <p:cNvPr id="32" name="TextBox 18">
            <a:extLst>
              <a:ext uri="{FF2B5EF4-FFF2-40B4-BE49-F238E27FC236}">
                <a16:creationId xmlns:a16="http://schemas.microsoft.com/office/drawing/2014/main" id="{57448D0D-1DEC-3F96-6E1F-3D3B3B245BD2}"/>
              </a:ext>
            </a:extLst>
          </p:cNvPr>
          <p:cNvSpPr txBox="1"/>
          <p:nvPr/>
        </p:nvSpPr>
        <p:spPr>
          <a:xfrm>
            <a:off x="7389743" y="4365565"/>
            <a:ext cx="4239621" cy="276999"/>
          </a:xfrm>
          <a:prstGeom prst="rect">
            <a:avLst/>
          </a:prstGeom>
          <a:noFill/>
        </p:spPr>
        <p:txBody>
          <a:bodyPr wrap="square" rtlCol="0">
            <a:spAutoFit/>
          </a:bodyPr>
          <a:lstStyle/>
          <a:p>
            <a:pPr algn="ctr"/>
            <a:r>
              <a:rPr lang="zh-TW" altLang="en-US" sz="1200" b="1" dirty="0">
                <a:solidFill>
                  <a:srgbClr val="034EA1"/>
                </a:solidFill>
                <a:latin typeface="+mj-ea"/>
                <a:ea typeface="+mj-ea"/>
              </a:rPr>
              <a:t>      英泥                   粗骨料 </a:t>
            </a:r>
            <a:r>
              <a:rPr lang="en-US" altLang="zh-TW" sz="1200" b="1" dirty="0">
                <a:solidFill>
                  <a:srgbClr val="034EA1"/>
                </a:solidFill>
                <a:latin typeface="+mj-ea"/>
                <a:ea typeface="+mj-ea"/>
              </a:rPr>
              <a:t>(</a:t>
            </a:r>
            <a:r>
              <a:rPr lang="zh-HK" altLang="en-US" sz="1200" b="1" dirty="0">
                <a:solidFill>
                  <a:srgbClr val="034EA1"/>
                </a:solidFill>
                <a:latin typeface="+mj-ea"/>
                <a:ea typeface="+mj-ea"/>
              </a:rPr>
              <a:t>碎</a:t>
            </a:r>
            <a:r>
              <a:rPr lang="zh-TW" altLang="en-US" sz="1200" b="1" dirty="0">
                <a:solidFill>
                  <a:srgbClr val="034EA1"/>
                </a:solidFill>
                <a:latin typeface="+mj-ea"/>
                <a:ea typeface="+mj-ea"/>
              </a:rPr>
              <a:t>石</a:t>
            </a:r>
            <a:r>
              <a:rPr lang="en-US" altLang="zh-TW" sz="1200" b="1" dirty="0">
                <a:solidFill>
                  <a:srgbClr val="034EA1"/>
                </a:solidFill>
                <a:latin typeface="+mj-ea"/>
                <a:ea typeface="+mj-ea"/>
              </a:rPr>
              <a:t>)</a:t>
            </a:r>
            <a:r>
              <a:rPr lang="zh-TW" altLang="en-US" sz="1200" b="1" dirty="0">
                <a:solidFill>
                  <a:srgbClr val="034EA1"/>
                </a:solidFill>
                <a:latin typeface="+mj-ea"/>
                <a:ea typeface="+mj-ea"/>
              </a:rPr>
              <a:t>           幼骨料 </a:t>
            </a:r>
            <a:r>
              <a:rPr lang="en-US" altLang="zh-TW" sz="1200" b="1" dirty="0">
                <a:solidFill>
                  <a:srgbClr val="034EA1"/>
                </a:solidFill>
                <a:latin typeface="+mj-ea"/>
                <a:ea typeface="+mj-ea"/>
              </a:rPr>
              <a:t>(</a:t>
            </a:r>
            <a:r>
              <a:rPr lang="zh-TW" altLang="en-US" sz="1200" b="1" dirty="0">
                <a:solidFill>
                  <a:srgbClr val="034EA1"/>
                </a:solidFill>
                <a:latin typeface="+mj-ea"/>
                <a:ea typeface="+mj-ea"/>
              </a:rPr>
              <a:t>河沙</a:t>
            </a:r>
            <a:r>
              <a:rPr lang="en-US" altLang="zh-TW" sz="1200" b="1" dirty="0">
                <a:solidFill>
                  <a:srgbClr val="034EA1"/>
                </a:solidFill>
                <a:latin typeface="+mj-ea"/>
                <a:ea typeface="+mj-ea"/>
              </a:rPr>
              <a:t>)</a:t>
            </a:r>
            <a:endParaRPr lang="en-GB" sz="1200" b="1" dirty="0">
              <a:solidFill>
                <a:srgbClr val="034EA1"/>
              </a:solidFill>
              <a:latin typeface="+mj-ea"/>
              <a:ea typeface="+mj-ea"/>
            </a:endParaRPr>
          </a:p>
        </p:txBody>
      </p:sp>
      <p:sp>
        <p:nvSpPr>
          <p:cNvPr id="33" name="object 2">
            <a:extLst>
              <a:ext uri="{FF2B5EF4-FFF2-40B4-BE49-F238E27FC236}">
                <a16:creationId xmlns:a16="http://schemas.microsoft.com/office/drawing/2014/main" id="{33CBAAF4-F59B-AD93-9AF4-192134078B12}"/>
              </a:ext>
            </a:extLst>
          </p:cNvPr>
          <p:cNvSpPr>
            <a:spLocks/>
          </p:cNvSpPr>
          <p:nvPr/>
        </p:nvSpPr>
        <p:spPr bwMode="auto">
          <a:xfrm>
            <a:off x="6943198" y="5141987"/>
            <a:ext cx="4993350" cy="1362227"/>
          </a:xfrm>
          <a:prstGeom prst="roundRect">
            <a:avLst>
              <a:gd name="adj" fmla="val 12804"/>
            </a:avLst>
          </a:prstGeom>
          <a:solidFill>
            <a:srgbClr val="ECECE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defRPr/>
            </a:pPr>
            <a:endParaRPr lang="zh-HK" altLang="en-US" dirty="0">
              <a:latin typeface="+mj-ea"/>
              <a:ea typeface="+mj-ea"/>
            </a:endParaRPr>
          </a:p>
        </p:txBody>
      </p:sp>
      <p:sp>
        <p:nvSpPr>
          <p:cNvPr id="34" name="矩形 33">
            <a:extLst>
              <a:ext uri="{FF2B5EF4-FFF2-40B4-BE49-F238E27FC236}">
                <a16:creationId xmlns:a16="http://schemas.microsoft.com/office/drawing/2014/main" id="{3212FABA-DEFA-28C4-100F-6774953313BE}"/>
              </a:ext>
            </a:extLst>
          </p:cNvPr>
          <p:cNvSpPr/>
          <p:nvPr/>
        </p:nvSpPr>
        <p:spPr>
          <a:xfrm>
            <a:off x="7042491" y="5484546"/>
            <a:ext cx="4637879" cy="800219"/>
          </a:xfrm>
          <a:prstGeom prst="rect">
            <a:avLst/>
          </a:prstGeom>
        </p:spPr>
        <p:txBody>
          <a:bodyPr wrap="square">
            <a:spAutoFit/>
          </a:bodyPr>
          <a:lstStyle/>
          <a:p>
            <a:pPr marL="257175" indent="-257175">
              <a:buClr>
                <a:srgbClr val="034EA1"/>
              </a:buClr>
              <a:buFont typeface="Arial" panose="020B0604020202020204" pitchFamily="34" charset="0"/>
              <a:buChar char="•"/>
            </a:pPr>
            <a:r>
              <a:rPr lang="zh-TW" altLang="en-US" sz="2000" b="1" u="sng" dirty="0">
                <a:solidFill>
                  <a:srgbClr val="00B8B6"/>
                </a:solidFill>
                <a:latin typeface="+mj-ea"/>
                <a:ea typeface="+mj-ea"/>
                <a:cs typeface="Times New Roman" panose="02020603050405020304" pitchFamily="18" charset="0"/>
              </a:rPr>
              <a:t>升級再造</a:t>
            </a:r>
            <a:r>
              <a:rPr lang="zh-TW" altLang="en-US" b="1" dirty="0">
                <a:solidFill>
                  <a:srgbClr val="034EA1"/>
                </a:solidFill>
                <a:latin typeface="微軟正黑體" panose="020B0604030504040204" pitchFamily="34" charset="-120"/>
                <a:ea typeface="微軟正黑體" panose="020B0604030504040204" pitchFamily="34" charset="-120"/>
                <a:cs typeface="Times New Roman" panose="02020603050405020304" pitchFamily="18" charset="0"/>
              </a:rPr>
              <a:t>成環保物品，</a:t>
            </a:r>
            <a:endParaRPr lang="en-US" altLang="zh-TW" b="1" dirty="0">
              <a:solidFill>
                <a:srgbClr val="034EA1"/>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57175" indent="-257175">
              <a:buClr>
                <a:srgbClr val="034EA1"/>
              </a:buClr>
              <a:buFont typeface="Arial" panose="020B0604020202020204" pitchFamily="34" charset="0"/>
              <a:buChar char="•"/>
            </a:pPr>
            <a:endParaRPr lang="en-US" altLang="zh-TW" sz="700" b="1" dirty="0">
              <a:solidFill>
                <a:srgbClr val="034EA1"/>
              </a:solidFill>
              <a:latin typeface="微軟正黑體" panose="020B0604030504040204" pitchFamily="34" charset="-120"/>
              <a:ea typeface="微軟正黑體" panose="020B0604030504040204" pitchFamily="34" charset="-120"/>
              <a:cs typeface="Times New Roman" panose="02020603050405020304" pitchFamily="18" charset="0"/>
            </a:endParaRPr>
          </a:p>
          <a:p>
            <a:pPr>
              <a:buClr>
                <a:srgbClr val="034EA1"/>
              </a:buClr>
            </a:pPr>
            <a:r>
              <a:rPr lang="zh-TW" altLang="en-US" b="1" dirty="0">
                <a:solidFill>
                  <a:srgbClr val="034EA1"/>
                </a:solidFill>
                <a:latin typeface="微軟正黑體" panose="020B0604030504040204" pitchFamily="34" charset="-120"/>
                <a:ea typeface="微軟正黑體" panose="020B0604030504040204" pitchFamily="34" charset="-120"/>
                <a:cs typeface="Times New Roman" panose="02020603050405020304" pitchFamily="18" charset="0"/>
              </a:rPr>
              <a:t>    從而減少殘餘物的棄置量</a:t>
            </a:r>
            <a:endParaRPr lang="en-US" altLang="zh-TW" b="1" dirty="0">
              <a:solidFill>
                <a:srgbClr val="034EA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2" name="Picture 1">
            <a:extLst>
              <a:ext uri="{FF2B5EF4-FFF2-40B4-BE49-F238E27FC236}">
                <a16:creationId xmlns:a16="http://schemas.microsoft.com/office/drawing/2014/main" id="{C2B6D691-B385-8753-A0C0-EE5EA92CB634}"/>
              </a:ext>
            </a:extLst>
          </p:cNvPr>
          <p:cNvPicPr>
            <a:picLocks noChangeAspect="1"/>
          </p:cNvPicPr>
          <p:nvPr/>
        </p:nvPicPr>
        <p:blipFill>
          <a:blip r:embed="rId2"/>
          <a:stretch>
            <a:fillRect/>
          </a:stretch>
        </p:blipFill>
        <p:spPr>
          <a:xfrm>
            <a:off x="3661924" y="2879674"/>
            <a:ext cx="2895507" cy="1325880"/>
          </a:xfrm>
          <a:prstGeom prst="rect">
            <a:avLst/>
          </a:prstGeom>
        </p:spPr>
      </p:pic>
      <p:pic>
        <p:nvPicPr>
          <p:cNvPr id="3" name="Picture 2" descr="A group of small round plates with different types of sand&#10;&#10;Description automatically generated">
            <a:extLst>
              <a:ext uri="{FF2B5EF4-FFF2-40B4-BE49-F238E27FC236}">
                <a16:creationId xmlns:a16="http://schemas.microsoft.com/office/drawing/2014/main" id="{278E2423-ED7C-3B16-AB99-4CD1D176C406}"/>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389744" y="2866979"/>
            <a:ext cx="4239621" cy="1325880"/>
          </a:xfrm>
          <a:prstGeom prst="rect">
            <a:avLst/>
          </a:prstGeom>
        </p:spPr>
      </p:pic>
      <p:pic>
        <p:nvPicPr>
          <p:cNvPr id="4" name="Picture 3">
            <a:extLst>
              <a:ext uri="{FF2B5EF4-FFF2-40B4-BE49-F238E27FC236}">
                <a16:creationId xmlns:a16="http://schemas.microsoft.com/office/drawing/2014/main" id="{94A0D4FB-0D59-8A59-180B-43E703965554}"/>
              </a:ext>
            </a:extLst>
          </p:cNvPr>
          <p:cNvPicPr>
            <a:picLocks noChangeAspect="1"/>
          </p:cNvPicPr>
          <p:nvPr/>
        </p:nvPicPr>
        <p:blipFill>
          <a:blip r:embed="rId4"/>
          <a:stretch>
            <a:fillRect/>
          </a:stretch>
        </p:blipFill>
        <p:spPr>
          <a:xfrm>
            <a:off x="733930" y="2874049"/>
            <a:ext cx="2796247" cy="1325880"/>
          </a:xfrm>
          <a:prstGeom prst="rect">
            <a:avLst/>
          </a:prstGeom>
        </p:spPr>
      </p:pic>
      <p:pic>
        <p:nvPicPr>
          <p:cNvPr id="5" name="Picture 4">
            <a:extLst>
              <a:ext uri="{FF2B5EF4-FFF2-40B4-BE49-F238E27FC236}">
                <a16:creationId xmlns:a16="http://schemas.microsoft.com/office/drawing/2014/main" id="{AA38AB89-F656-C6B0-F4BE-D6EEA9ED012B}"/>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flipH="1">
            <a:off x="795906" y="4728180"/>
            <a:ext cx="2721928" cy="1325880"/>
          </a:xfrm>
          <a:prstGeom prst="rect">
            <a:avLst/>
          </a:prstGeom>
        </p:spPr>
      </p:pic>
    </p:spTree>
    <p:extLst>
      <p:ext uri="{BB962C8B-B14F-4D97-AF65-F5344CB8AC3E}">
        <p14:creationId xmlns:p14="http://schemas.microsoft.com/office/powerpoint/2010/main" val="4200819121"/>
      </p:ext>
    </p:extLst>
  </p:cSld>
  <p:clrMapOvr>
    <a:masterClrMapping/>
  </p:clrMapOvr>
</p:sld>
</file>

<file path=ppt/theme/theme1.xml><?xml version="1.0" encoding="utf-8"?>
<a:theme xmlns:a="http://schemas.openxmlformats.org/drawingml/2006/main" name="We-recycle@Schoo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
      <a:majorFont>
        <a:latin typeface="Poppins"/>
        <a:ea typeface="微軟正黑體"/>
        <a:cs typeface=""/>
      </a:majorFont>
      <a:minorFont>
        <a:latin typeface="Poppins"/>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
      <a:majorFont>
        <a:latin typeface="Poppins"/>
        <a:ea typeface="Noto Sans HK"/>
        <a:cs typeface=""/>
      </a:majorFont>
      <a:minorFont>
        <a:latin typeface="Poppins"/>
        <a:ea typeface="Noto Sans H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95E16FBDCB8E4CAD887171AEC86E84" ma:contentTypeVersion="5" ma:contentTypeDescription="Create a new document." ma:contentTypeScope="" ma:versionID="3183c42aed5996d7e3e2de57afccca5a">
  <xsd:schema xmlns:xsd="http://www.w3.org/2001/XMLSchema" xmlns:xs="http://www.w3.org/2001/XMLSchema" xmlns:p="http://schemas.microsoft.com/office/2006/metadata/properties" xmlns:ns3="cd3c35a8-2e36-4c28-bdd3-97bb6364ee38" targetNamespace="http://schemas.microsoft.com/office/2006/metadata/properties" ma:root="true" ma:fieldsID="6553a638e326e00ffa78e3f95f20f88a" ns3:_="">
    <xsd:import namespace="cd3c35a8-2e36-4c28-bdd3-97bb6364ee38"/>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earchPropertie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3c35a8-2e36-4c28-bdd3-97bb6364ee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BFA9AFD-BD85-41BD-961C-5E5B9271A8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3c35a8-2e36-4c28-bdd3-97bb6364ee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2F24C01-101B-464F-BD0D-2A07D49B32AB}">
  <ds:schemaRefs>
    <ds:schemaRef ds:uri="http://schemas.microsoft.com/sharepoint/v3/contenttype/forms"/>
  </ds:schemaRefs>
</ds:datastoreItem>
</file>

<file path=customXml/itemProps3.xml><?xml version="1.0" encoding="utf-8"?>
<ds:datastoreItem xmlns:ds="http://schemas.openxmlformats.org/officeDocument/2006/customXml" ds:itemID="{10237921-F8CE-40AA-9688-D75CCA74C670}">
  <ds:schemaRefs>
    <ds:schemaRef ds:uri="http://schemas.microsoft.com/office/infopath/2007/PartnerControls"/>
    <ds:schemaRef ds:uri="http://purl.org/dc/elements/1.1/"/>
    <ds:schemaRef ds:uri="http://purl.org/dc/terms/"/>
    <ds:schemaRef ds:uri="http://schemas.openxmlformats.org/package/2006/metadata/core-properties"/>
    <ds:schemaRef ds:uri="cd3c35a8-2e36-4c28-bdd3-97bb6364ee38"/>
    <ds:schemaRef ds:uri="http://schemas.microsoft.com/office/2006/documentManagement/typ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4659</TotalTime>
  <Words>1071</Words>
  <Application>Microsoft Office PowerPoint</Application>
  <PresentationFormat>寬螢幕</PresentationFormat>
  <Paragraphs>213</Paragraphs>
  <Slides>17</Slides>
  <Notes>7</Notes>
  <HiddenSlides>0</HiddenSlides>
  <MMClips>0</MMClips>
  <ScaleCrop>false</ScaleCrop>
  <HeadingPairs>
    <vt:vector size="6" baseType="variant">
      <vt:variant>
        <vt:lpstr>使用字型</vt:lpstr>
      </vt:variant>
      <vt:variant>
        <vt:i4>8</vt:i4>
      </vt:variant>
      <vt:variant>
        <vt:lpstr>佈景主題</vt:lpstr>
      </vt:variant>
      <vt:variant>
        <vt:i4>2</vt:i4>
      </vt:variant>
      <vt:variant>
        <vt:lpstr>投影片標題</vt:lpstr>
      </vt:variant>
      <vt:variant>
        <vt:i4>17</vt:i4>
      </vt:variant>
    </vt:vector>
  </HeadingPairs>
  <TitlesOfParts>
    <vt:vector size="27" baseType="lpstr">
      <vt:lpstr>Times New Roman</vt:lpstr>
      <vt:lpstr>Calibri Light</vt:lpstr>
      <vt:lpstr>微軟正黑體</vt:lpstr>
      <vt:lpstr>Arial</vt:lpstr>
      <vt:lpstr>Calibri</vt:lpstr>
      <vt:lpstr>Aptos</vt:lpstr>
      <vt:lpstr>Wingdings</vt:lpstr>
      <vt:lpstr>Poppins</vt:lpstr>
      <vt:lpstr>We-recycle@School</vt:lpstr>
      <vt:lpstr>Blank</vt:lpstr>
      <vt:lpstr>PowerPoint 簡報</vt:lpstr>
      <vt:lpstr>你知道這些公共設施會產生甚麼殘餘物嗎？</vt:lpstr>
      <vt:lpstr>殘餘物的處理方法 </vt:lpstr>
      <vt:lpstr>香港堆填區</vt:lpstr>
      <vt:lpstr>環保4R原則</vt:lpstr>
      <vt:lpstr>環保4R原則</vt:lpstr>
      <vt:lpstr>環保4R原則</vt:lpstr>
      <vt:lpstr>升級再造（Upcycling ）</vt:lpstr>
      <vt:lpstr>活動構思</vt:lpstr>
      <vt:lpstr>濾水污泥</vt:lpstr>
      <vt:lpstr>濾水污泥的現況</vt:lpstr>
      <vt:lpstr>小組討論：濾水污泥的物理性質</vt:lpstr>
      <vt:lpstr>傳統建築物料與濾水污泥</vt:lpstr>
      <vt:lpstr>濾水污泥升級再造的例子</vt:lpstr>
      <vt:lpstr>設計循環的概念</vt:lpstr>
      <vt:lpstr>問題</vt:lpstr>
      <vt:lpstr>總結</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Chiu-sang Raymond LEUNG</dc:creator>
  <cp:lastModifiedBy>Ting-yan Philia LUK</cp:lastModifiedBy>
  <cp:revision>403</cp:revision>
  <dcterms:created xsi:type="dcterms:W3CDTF">2024-10-14T02:48:56Z</dcterms:created>
  <dcterms:modified xsi:type="dcterms:W3CDTF">2025-02-03T02:04:17Z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0x0101001995E16FBDCB8E4CAD887171AEC86E84</vt:lpwstr>
  </property>
</Properties>
</file>