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7556500" cy="10693400"/>
  <p:notesSz cx="10693400" cy="10699750"/>
  <p:defaultTextStyle>
    <a:defPPr>
      <a:defRPr kern="0"/>
    </a:defPPr>
  </p:defaultTextStyle>
  <p:extLst>
    <p:ext uri="{EFAFB233-063F-42B5-8137-9DF3F51BA10A}">
      <p15:sldGuideLst xmlns:p15="http://schemas.microsoft.com/office/powerpoint/2012/main">
        <p15:guide id="1" orient="horz" pos="2878" userDrawn="1">
          <p15:clr>
            <a:srgbClr val="A4A3A4"/>
          </p15:clr>
        </p15:guide>
        <p15:guide id="2" pos="15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CB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07" autoAdjust="0"/>
    <p:restoredTop sz="94660"/>
  </p:normalViewPr>
  <p:slideViewPr>
    <p:cSldViewPr>
      <p:cViewPr>
        <p:scale>
          <a:sx n="150" d="100"/>
          <a:sy n="150" d="100"/>
        </p:scale>
        <p:origin x="1563" y="-2208"/>
      </p:cViewPr>
      <p:guideLst>
        <p:guide orient="horz" pos="2878"/>
        <p:guide pos="152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00486" y="3314957"/>
            <a:ext cx="4538836" cy="538288"/>
          </a:xfrm>
          <a:prstGeom prst="rect">
            <a:avLst/>
          </a:prstGeom>
        </p:spPr>
        <p:txBody>
          <a:bodyPr wrap="square" lIns="0" tIns="0" rIns="0" bIns="0">
            <a:spAutoFit/>
          </a:bodyPr>
          <a:lstStyle>
            <a:lvl1pPr>
              <a:defRPr sz="3500" b="1" i="0">
                <a:solidFill>
                  <a:srgbClr val="034EA2"/>
                </a:solidFill>
                <a:latin typeface="微軟正黑體" panose="020B0604030504040204" pitchFamily="34" charset="-120"/>
                <a:cs typeface="微軟正黑體" panose="020B0604030504040204" pitchFamily="34" charset="-120"/>
              </a:defRPr>
            </a:lvl1pPr>
          </a:lstStyle>
          <a:p>
            <a:endParaRPr dirty="0"/>
          </a:p>
        </p:txBody>
      </p:sp>
      <p:sp>
        <p:nvSpPr>
          <p:cNvPr id="3" name="Holder 3"/>
          <p:cNvSpPr>
            <a:spLocks noGrp="1"/>
          </p:cNvSpPr>
          <p:nvPr>
            <p:ph type="subTitle" idx="4"/>
          </p:nvPr>
        </p:nvSpPr>
        <p:spPr>
          <a:xfrm>
            <a:off x="800974" y="5988307"/>
            <a:ext cx="373786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6" name="Holder 6"/>
          <p:cNvSpPr>
            <a:spLocks noGrp="1"/>
          </p:cNvSpPr>
          <p:nvPr>
            <p:ph type="sldNum" sz="quarter" idx="7"/>
          </p:nvPr>
        </p:nvSpPr>
        <p:spPr/>
        <p:txBody>
          <a:bodyPr lIns="0" tIns="0" rIns="0" bIns="0"/>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 y="2"/>
            <a:ext cx="7555603" cy="1187380"/>
          </a:xfrm>
          <a:custGeom>
            <a:avLst/>
            <a:gdLst/>
            <a:ahLst/>
            <a:cxnLst/>
            <a:rect l="l" t="t" r="r" b="b"/>
            <a:pathLst>
              <a:path w="10692130" h="1188085">
                <a:moveTo>
                  <a:pt x="10692003" y="1187996"/>
                </a:moveTo>
                <a:lnTo>
                  <a:pt x="10692003" y="0"/>
                </a:lnTo>
                <a:lnTo>
                  <a:pt x="0" y="0"/>
                </a:lnTo>
                <a:lnTo>
                  <a:pt x="0" y="1187996"/>
                </a:lnTo>
                <a:lnTo>
                  <a:pt x="10692003" y="1187996"/>
                </a:lnTo>
                <a:close/>
              </a:path>
            </a:pathLst>
          </a:custGeom>
          <a:solidFill>
            <a:srgbClr val="00B9B5"/>
          </a:solidFill>
        </p:spPr>
        <p:txBody>
          <a:bodyPr wrap="square" lIns="0" tIns="0" rIns="0" bIns="0" rtlCol="0"/>
          <a:lstStyle/>
          <a:p>
            <a:endParaRPr/>
          </a:p>
        </p:txBody>
      </p:sp>
      <p:sp>
        <p:nvSpPr>
          <p:cNvPr id="17" name="bg object 17"/>
          <p:cNvSpPr/>
          <p:nvPr/>
        </p:nvSpPr>
        <p:spPr>
          <a:xfrm>
            <a:off x="1928319" y="431746"/>
            <a:ext cx="1366362" cy="470890"/>
          </a:xfrm>
          <a:custGeom>
            <a:avLst/>
            <a:gdLst/>
            <a:ahLst/>
            <a:cxnLst/>
            <a:rect l="l" t="t" r="r" b="b"/>
            <a:pathLst>
              <a:path w="1933575" h="471169">
                <a:moveTo>
                  <a:pt x="1933181" y="235419"/>
                </a:moveTo>
                <a:lnTo>
                  <a:pt x="1928757" y="197232"/>
                </a:lnTo>
                <a:lnTo>
                  <a:pt x="1915950" y="161007"/>
                </a:lnTo>
                <a:lnTo>
                  <a:pt x="1895455" y="127229"/>
                </a:lnTo>
                <a:lnTo>
                  <a:pt x="1867969" y="96382"/>
                </a:lnTo>
                <a:lnTo>
                  <a:pt x="1834186" y="68951"/>
                </a:lnTo>
                <a:lnTo>
                  <a:pt x="1794803" y="45421"/>
                </a:lnTo>
                <a:lnTo>
                  <a:pt x="1750515" y="26276"/>
                </a:lnTo>
                <a:lnTo>
                  <a:pt x="1702019" y="12001"/>
                </a:lnTo>
                <a:lnTo>
                  <a:pt x="1650010" y="3081"/>
                </a:lnTo>
                <a:lnTo>
                  <a:pt x="1595183" y="0"/>
                </a:lnTo>
                <a:lnTo>
                  <a:pt x="337997" y="0"/>
                </a:lnTo>
                <a:lnTo>
                  <a:pt x="283174" y="3081"/>
                </a:lnTo>
                <a:lnTo>
                  <a:pt x="231166" y="12001"/>
                </a:lnTo>
                <a:lnTo>
                  <a:pt x="182671" y="26276"/>
                </a:lnTo>
                <a:lnTo>
                  <a:pt x="138383" y="45421"/>
                </a:lnTo>
                <a:lnTo>
                  <a:pt x="98999" y="68951"/>
                </a:lnTo>
                <a:lnTo>
                  <a:pt x="65215" y="96382"/>
                </a:lnTo>
                <a:lnTo>
                  <a:pt x="37727" y="127229"/>
                </a:lnTo>
                <a:lnTo>
                  <a:pt x="17231" y="161007"/>
                </a:lnTo>
                <a:lnTo>
                  <a:pt x="4423" y="197232"/>
                </a:lnTo>
                <a:lnTo>
                  <a:pt x="0" y="235419"/>
                </a:lnTo>
                <a:lnTo>
                  <a:pt x="4423" y="273607"/>
                </a:lnTo>
                <a:lnTo>
                  <a:pt x="17231" y="309833"/>
                </a:lnTo>
                <a:lnTo>
                  <a:pt x="37727" y="343613"/>
                </a:lnTo>
                <a:lnTo>
                  <a:pt x="65215" y="374461"/>
                </a:lnTo>
                <a:lnTo>
                  <a:pt x="98999" y="401894"/>
                </a:lnTo>
                <a:lnTo>
                  <a:pt x="138383" y="425426"/>
                </a:lnTo>
                <a:lnTo>
                  <a:pt x="182671" y="444573"/>
                </a:lnTo>
                <a:lnTo>
                  <a:pt x="231166" y="458849"/>
                </a:lnTo>
                <a:lnTo>
                  <a:pt x="283174" y="467770"/>
                </a:lnTo>
                <a:lnTo>
                  <a:pt x="337997" y="470852"/>
                </a:lnTo>
                <a:lnTo>
                  <a:pt x="1595183" y="470852"/>
                </a:lnTo>
                <a:lnTo>
                  <a:pt x="1650010" y="467770"/>
                </a:lnTo>
                <a:lnTo>
                  <a:pt x="1702019" y="458849"/>
                </a:lnTo>
                <a:lnTo>
                  <a:pt x="1750515" y="444573"/>
                </a:lnTo>
                <a:lnTo>
                  <a:pt x="1794803" y="425426"/>
                </a:lnTo>
                <a:lnTo>
                  <a:pt x="1834186" y="401894"/>
                </a:lnTo>
                <a:lnTo>
                  <a:pt x="1867969" y="374461"/>
                </a:lnTo>
                <a:lnTo>
                  <a:pt x="1895455" y="343613"/>
                </a:lnTo>
                <a:lnTo>
                  <a:pt x="1915950" y="309833"/>
                </a:lnTo>
                <a:lnTo>
                  <a:pt x="1928757" y="273607"/>
                </a:lnTo>
                <a:lnTo>
                  <a:pt x="1933181" y="235419"/>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2457452" y="4272431"/>
            <a:ext cx="2593621" cy="538288"/>
          </a:xfrm>
        </p:spPr>
        <p:txBody>
          <a:bodyPr lIns="0" tIns="0" rIns="0" bIns="0"/>
          <a:lstStyle>
            <a:lvl1pPr>
              <a:defRPr sz="3500" b="1" i="0">
                <a:solidFill>
                  <a:srgbClr val="034EA2"/>
                </a:solidFill>
                <a:latin typeface="微軟正黑體" panose="020B0604030504040204" pitchFamily="34" charset="-120"/>
                <a:cs typeface="微軟正黑體" panose="020B0604030504040204" pitchFamily="34" charset="-120"/>
              </a:defRPr>
            </a:lvl1pPr>
          </a:lstStyle>
          <a:p>
            <a:endParaRPr dirty="0"/>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6" name="Holder 6"/>
          <p:cNvSpPr>
            <a:spLocks noGrp="1"/>
          </p:cNvSpPr>
          <p:nvPr>
            <p:ph type="sldNum" sz="quarter" idx="7"/>
          </p:nvPr>
        </p:nvSpPr>
        <p:spPr/>
        <p:txBody>
          <a:bodyPr lIns="0" tIns="0" rIns="0" bIns="0"/>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457452" y="4272431"/>
            <a:ext cx="2593621" cy="538288"/>
          </a:xfrm>
        </p:spPr>
        <p:txBody>
          <a:bodyPr lIns="0" tIns="0" rIns="0" bIns="0"/>
          <a:lstStyle>
            <a:lvl1pPr>
              <a:defRPr sz="3500" b="1" i="0">
                <a:solidFill>
                  <a:srgbClr val="034EA2"/>
                </a:solidFill>
                <a:latin typeface="微軟正黑體" panose="020B0604030504040204" pitchFamily="34" charset="-120"/>
                <a:cs typeface="微軟正黑體" panose="020B0604030504040204" pitchFamily="34" charset="-120"/>
              </a:defRPr>
            </a:lvl1pPr>
          </a:lstStyle>
          <a:p>
            <a:endParaRPr dirty="0"/>
          </a:p>
        </p:txBody>
      </p:sp>
      <p:sp>
        <p:nvSpPr>
          <p:cNvPr id="3" name="Holder 3"/>
          <p:cNvSpPr>
            <a:spLocks noGrp="1"/>
          </p:cNvSpPr>
          <p:nvPr>
            <p:ph sz="half" idx="2"/>
          </p:nvPr>
        </p:nvSpPr>
        <p:spPr>
          <a:xfrm>
            <a:off x="266991" y="2459485"/>
            <a:ext cx="232281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750000" y="2459485"/>
            <a:ext cx="2322816"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7" name="Holder 7"/>
          <p:cNvSpPr>
            <a:spLocks noGrp="1"/>
          </p:cNvSpPr>
          <p:nvPr>
            <p:ph type="sldNum" sz="quarter" idx="7"/>
          </p:nvPr>
        </p:nvSpPr>
        <p:spPr/>
        <p:txBody>
          <a:bodyPr lIns="0" tIns="0" rIns="0" bIns="0"/>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457452" y="4272431"/>
            <a:ext cx="2593621" cy="538288"/>
          </a:xfrm>
        </p:spPr>
        <p:txBody>
          <a:bodyPr lIns="0" tIns="0" rIns="0" bIns="0"/>
          <a:lstStyle>
            <a:lvl1pPr>
              <a:defRPr sz="3500" b="1" i="0">
                <a:solidFill>
                  <a:srgbClr val="034EA2"/>
                </a:solidFill>
                <a:latin typeface="微軟正黑體" panose="020B0604030504040204" pitchFamily="34" charset="-120"/>
                <a:cs typeface="微軟正黑體" panose="020B0604030504040204" pitchFamily="34" charset="-120"/>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5" name="Holder 5"/>
          <p:cNvSpPr>
            <a:spLocks noGrp="1"/>
          </p:cNvSpPr>
          <p:nvPr>
            <p:ph type="sldNum" sz="quarter" idx="7"/>
          </p:nvPr>
        </p:nvSpPr>
        <p:spPr/>
        <p:txBody>
          <a:bodyPr lIns="0" tIns="0" rIns="0" bIns="0"/>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4" name="Holder 4"/>
          <p:cNvSpPr>
            <a:spLocks noGrp="1"/>
          </p:cNvSpPr>
          <p:nvPr>
            <p:ph type="sldNum" sz="quarter" idx="7"/>
          </p:nvPr>
        </p:nvSpPr>
        <p:spPr/>
        <p:txBody>
          <a:bodyPr lIns="0" tIns="0" rIns="0" bIns="0"/>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457452" y="4272429"/>
            <a:ext cx="2593621" cy="538609"/>
          </a:xfrm>
          <a:prstGeom prst="rect">
            <a:avLst/>
          </a:prstGeom>
        </p:spPr>
        <p:txBody>
          <a:bodyPr wrap="square" lIns="0" tIns="0" rIns="0" bIns="0">
            <a:spAutoFit/>
          </a:bodyPr>
          <a:lstStyle>
            <a:lvl1pPr>
              <a:defRPr sz="3500" b="1" i="0">
                <a:solidFill>
                  <a:srgbClr val="034EA2"/>
                </a:solidFill>
                <a:latin typeface="Noto Sans HK"/>
                <a:cs typeface="Noto Sans HK"/>
              </a:defRPr>
            </a:lvl1pPr>
          </a:lstStyle>
          <a:p>
            <a:endParaRPr dirty="0"/>
          </a:p>
        </p:txBody>
      </p:sp>
      <p:sp>
        <p:nvSpPr>
          <p:cNvPr id="3" name="Holder 3"/>
          <p:cNvSpPr>
            <a:spLocks noGrp="1"/>
          </p:cNvSpPr>
          <p:nvPr>
            <p:ph type="body" idx="1"/>
          </p:nvPr>
        </p:nvSpPr>
        <p:spPr>
          <a:xfrm>
            <a:off x="266991" y="2459485"/>
            <a:ext cx="480582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815535" y="9944865"/>
            <a:ext cx="1708738"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66991" y="9944865"/>
            <a:ext cx="1228156"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11/22/2024</a:t>
            </a:fld>
            <a:endParaRPr lang="en-US"/>
          </a:p>
        </p:txBody>
      </p:sp>
      <p:sp>
        <p:nvSpPr>
          <p:cNvPr id="6" name="Holder 6"/>
          <p:cNvSpPr>
            <a:spLocks noGrp="1"/>
          </p:cNvSpPr>
          <p:nvPr>
            <p:ph type="sldNum" sz="quarter" idx="7"/>
          </p:nvPr>
        </p:nvSpPr>
        <p:spPr>
          <a:xfrm>
            <a:off x="5091491" y="10335089"/>
            <a:ext cx="148527" cy="246221"/>
          </a:xfrm>
          <a:prstGeom prst="rect">
            <a:avLst/>
          </a:prstGeom>
        </p:spPr>
        <p:txBody>
          <a:bodyPr wrap="square" lIns="0" tIns="0" rIns="0" bIns="0">
            <a:spAutoFit/>
          </a:bodyPr>
          <a:lstStyle>
            <a:lvl1pPr>
              <a:defRPr sz="800" b="0" i="0">
                <a:solidFill>
                  <a:srgbClr val="231F20"/>
                </a:solidFill>
                <a:latin typeface="Boing Medium"/>
                <a:cs typeface="Boing Medium"/>
              </a:defRPr>
            </a:lvl1pPr>
          </a:lstStyle>
          <a:p>
            <a:pPr marL="38104">
              <a:spcBef>
                <a:spcPts val="120"/>
              </a:spcBef>
            </a:pPr>
            <a:fld id="{81D60167-4931-47E6-BA6A-407CBD079E47}" type="slidenum">
              <a:rPr lang="en-US" altLang="zh-HK" spc="-25" smtClean="0"/>
              <a:pPr marL="38104">
                <a:spcBef>
                  <a:spcPts val="120"/>
                </a:spcBef>
              </a:pPr>
              <a:t>‹#›</a:t>
            </a:fld>
            <a:endParaRPr lang="en-US" altLang="zh-HK"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微軟正黑體" panose="020B0604030504040204" pitchFamily="34" charset="-120"/>
          <a:ea typeface="+mj-ea"/>
          <a:cs typeface="+mj-cs"/>
        </a:defRPr>
      </a:lvl1pPr>
    </p:titleStyle>
    <p:bodyStyle>
      <a:lvl1pPr marL="0">
        <a:defRPr>
          <a:latin typeface="+mn-lt"/>
          <a:ea typeface="+mn-ea"/>
          <a:cs typeface="+mn-cs"/>
        </a:defRPr>
      </a:lvl1pPr>
      <a:lvl2pPr marL="457246">
        <a:defRPr>
          <a:latin typeface="+mn-lt"/>
          <a:ea typeface="+mn-ea"/>
          <a:cs typeface="+mn-cs"/>
        </a:defRPr>
      </a:lvl2pPr>
      <a:lvl3pPr marL="914493">
        <a:defRPr>
          <a:latin typeface="+mn-lt"/>
          <a:ea typeface="+mn-ea"/>
          <a:cs typeface="+mn-cs"/>
        </a:defRPr>
      </a:lvl3pPr>
      <a:lvl4pPr marL="1371741">
        <a:defRPr>
          <a:latin typeface="+mn-lt"/>
          <a:ea typeface="+mn-ea"/>
          <a:cs typeface="+mn-cs"/>
        </a:defRPr>
      </a:lvl4pPr>
      <a:lvl5pPr marL="1828987">
        <a:defRPr>
          <a:latin typeface="+mn-lt"/>
          <a:ea typeface="+mn-ea"/>
          <a:cs typeface="+mn-cs"/>
        </a:defRPr>
      </a:lvl5pPr>
      <a:lvl6pPr marL="2286234">
        <a:defRPr>
          <a:latin typeface="+mn-lt"/>
          <a:ea typeface="+mn-ea"/>
          <a:cs typeface="+mn-cs"/>
        </a:defRPr>
      </a:lvl6pPr>
      <a:lvl7pPr marL="2743480">
        <a:defRPr>
          <a:latin typeface="+mn-lt"/>
          <a:ea typeface="+mn-ea"/>
          <a:cs typeface="+mn-cs"/>
        </a:defRPr>
      </a:lvl7pPr>
      <a:lvl8pPr marL="3200728">
        <a:defRPr>
          <a:latin typeface="+mn-lt"/>
          <a:ea typeface="+mn-ea"/>
          <a:cs typeface="+mn-cs"/>
        </a:defRPr>
      </a:lvl8pPr>
      <a:lvl9pPr marL="3657974">
        <a:defRPr>
          <a:latin typeface="+mn-lt"/>
          <a:ea typeface="+mn-ea"/>
          <a:cs typeface="+mn-cs"/>
        </a:defRPr>
      </a:lvl9pPr>
    </p:bodyStyle>
    <p:otherStyle>
      <a:lvl1pPr marL="0">
        <a:defRPr>
          <a:latin typeface="+mn-lt"/>
          <a:ea typeface="+mn-ea"/>
          <a:cs typeface="+mn-cs"/>
        </a:defRPr>
      </a:lvl1pPr>
      <a:lvl2pPr marL="457246">
        <a:defRPr>
          <a:latin typeface="+mn-lt"/>
          <a:ea typeface="+mn-ea"/>
          <a:cs typeface="+mn-cs"/>
        </a:defRPr>
      </a:lvl2pPr>
      <a:lvl3pPr marL="914493">
        <a:defRPr>
          <a:latin typeface="+mn-lt"/>
          <a:ea typeface="+mn-ea"/>
          <a:cs typeface="+mn-cs"/>
        </a:defRPr>
      </a:lvl3pPr>
      <a:lvl4pPr marL="1371741">
        <a:defRPr>
          <a:latin typeface="+mn-lt"/>
          <a:ea typeface="+mn-ea"/>
          <a:cs typeface="+mn-cs"/>
        </a:defRPr>
      </a:lvl4pPr>
      <a:lvl5pPr marL="1828987">
        <a:defRPr>
          <a:latin typeface="+mn-lt"/>
          <a:ea typeface="+mn-ea"/>
          <a:cs typeface="+mn-cs"/>
        </a:defRPr>
      </a:lvl5pPr>
      <a:lvl6pPr marL="2286234">
        <a:defRPr>
          <a:latin typeface="+mn-lt"/>
          <a:ea typeface="+mn-ea"/>
          <a:cs typeface="+mn-cs"/>
        </a:defRPr>
      </a:lvl6pPr>
      <a:lvl7pPr marL="2743480">
        <a:defRPr>
          <a:latin typeface="+mn-lt"/>
          <a:ea typeface="+mn-ea"/>
          <a:cs typeface="+mn-cs"/>
        </a:defRPr>
      </a:lvl7pPr>
      <a:lvl8pPr marL="3200728">
        <a:defRPr>
          <a:latin typeface="+mn-lt"/>
          <a:ea typeface="+mn-ea"/>
          <a:cs typeface="+mn-cs"/>
        </a:defRPr>
      </a:lvl8pPr>
      <a:lvl9pPr marL="3657974">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5073651" y="3756009"/>
            <a:ext cx="2054723" cy="471804"/>
          </a:xfrm>
          <a:prstGeom prst="roundRect">
            <a:avLst>
              <a:gd name="adj" fmla="val 50000"/>
            </a:avLst>
          </a:pr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 name="object 3"/>
          <p:cNvSpPr txBox="1"/>
          <p:nvPr/>
        </p:nvSpPr>
        <p:spPr>
          <a:xfrm>
            <a:off x="5226051" y="3771860"/>
            <a:ext cx="1922169" cy="341119"/>
          </a:xfrm>
          <a:prstGeom prst="rect">
            <a:avLst/>
          </a:prstGeom>
        </p:spPr>
        <p:txBody>
          <a:bodyPr vert="horz" wrap="square" lIns="0" tIns="93980" rIns="0" bIns="0" rtlCol="0">
            <a:spAutoFit/>
          </a:bodyPr>
          <a:lstStyle/>
          <a:p>
            <a:pPr marL="12702">
              <a:spcBef>
                <a:spcPts val="734"/>
              </a:spcBef>
            </a:pPr>
            <a:r>
              <a:rPr lang="zh-TW" altLang="en-US" sz="1600" b="1" spc="10"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lang="zh-TW" altLang="en-US" sz="3500" dirty="0">
              <a:latin typeface="微軟正黑體" panose="020B0604030504040204" pitchFamily="34" charset="-120"/>
              <a:ea typeface="微軟正黑體" panose="020B0604030504040204" pitchFamily="34" charset="-120"/>
              <a:cs typeface="Noto Sans HK"/>
            </a:endParaRPr>
          </a:p>
        </p:txBody>
      </p:sp>
      <p:sp>
        <p:nvSpPr>
          <p:cNvPr id="6" name="object 3"/>
          <p:cNvSpPr txBox="1"/>
          <p:nvPr/>
        </p:nvSpPr>
        <p:spPr>
          <a:xfrm>
            <a:off x="5755664" y="4200710"/>
            <a:ext cx="1392555" cy="633507"/>
          </a:xfrm>
          <a:prstGeom prst="rect">
            <a:avLst/>
          </a:prstGeom>
        </p:spPr>
        <p:txBody>
          <a:bodyPr vert="horz" wrap="square" lIns="0" tIns="93980" rIns="0" bIns="0" rtlCol="0">
            <a:spAutoFit/>
          </a:bodyPr>
          <a:lstStyle/>
          <a:p>
            <a:pPr marL="12701">
              <a:spcBef>
                <a:spcPts val="1400"/>
              </a:spcBef>
            </a:pPr>
            <a:r>
              <a:rPr sz="3500" b="1" spc="65" dirty="0" err="1">
                <a:solidFill>
                  <a:srgbClr val="034EA2"/>
                </a:solidFill>
                <a:latin typeface="微軟正黑體" panose="020B0604030504040204" pitchFamily="34" charset="-120"/>
                <a:ea typeface="微軟正黑體" panose="020B0604030504040204" pitchFamily="34" charset="-120"/>
                <a:cs typeface="Noto Sans HK"/>
              </a:rPr>
              <a:t>工作紙</a:t>
            </a:r>
            <a:endParaRPr sz="3500" b="1"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425210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810" y="-3173"/>
            <a:ext cx="7560310" cy="1710055"/>
            <a:chOff x="0" y="0"/>
            <a:chExt cx="7560309" cy="1710055"/>
          </a:xfrm>
        </p:grpSpPr>
        <p:sp>
          <p:nvSpPr>
            <p:cNvPr id="3" name="object 3"/>
            <p:cNvSpPr/>
            <p:nvPr/>
          </p:nvSpPr>
          <p:spPr>
            <a:xfrm>
              <a:off x="0" y="1115999"/>
              <a:ext cx="7560309" cy="594360"/>
            </a:xfrm>
            <a:custGeom>
              <a:avLst/>
              <a:gdLst/>
              <a:ahLst/>
              <a:cxnLst/>
              <a:rect l="l" t="t" r="r" b="b"/>
              <a:pathLst>
                <a:path w="7560309" h="594360">
                  <a:moveTo>
                    <a:pt x="0" y="594004"/>
                  </a:moveTo>
                  <a:lnTo>
                    <a:pt x="7559992" y="594004"/>
                  </a:lnTo>
                  <a:lnTo>
                    <a:pt x="7559992" y="0"/>
                  </a:lnTo>
                  <a:lnTo>
                    <a:pt x="0" y="0"/>
                  </a:lnTo>
                  <a:lnTo>
                    <a:pt x="0" y="594004"/>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 name="object 4"/>
            <p:cNvSpPr/>
            <p:nvPr/>
          </p:nvSpPr>
          <p:spPr>
            <a:xfrm>
              <a:off x="0" y="0"/>
              <a:ext cx="7560309" cy="1116330"/>
            </a:xfrm>
            <a:custGeom>
              <a:avLst/>
              <a:gdLst/>
              <a:ahLst/>
              <a:cxnLst/>
              <a:rect l="l" t="t" r="r" b="b"/>
              <a:pathLst>
                <a:path w="7560309" h="1116330">
                  <a:moveTo>
                    <a:pt x="7559992" y="0"/>
                  </a:moveTo>
                  <a:lnTo>
                    <a:pt x="0" y="0"/>
                  </a:lnTo>
                  <a:lnTo>
                    <a:pt x="0" y="1115999"/>
                  </a:lnTo>
                  <a:lnTo>
                    <a:pt x="7559992" y="1115999"/>
                  </a:lnTo>
                  <a:lnTo>
                    <a:pt x="7559992" y="0"/>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5" name="object 5"/>
          <p:cNvSpPr txBox="1"/>
          <p:nvPr/>
        </p:nvSpPr>
        <p:spPr>
          <a:xfrm>
            <a:off x="368889" y="1222051"/>
            <a:ext cx="4851400" cy="320600"/>
          </a:xfrm>
          <a:prstGeom prst="rect">
            <a:avLst/>
          </a:prstGeom>
        </p:spPr>
        <p:txBody>
          <a:bodyPr vert="horz" wrap="square" lIns="0" tIns="12699" rIns="0" bIns="0" rtlCol="0">
            <a:spAutoFit/>
          </a:bodyPr>
          <a:lstStyle/>
          <a:p>
            <a:pPr marL="12702">
              <a:spcBef>
                <a:spcPts val="100"/>
              </a:spcBef>
            </a:pPr>
            <a:r>
              <a:rPr sz="2000" b="1" spc="-6" dirty="0">
                <a:solidFill>
                  <a:srgbClr val="FFFFFF"/>
                </a:solidFill>
                <a:latin typeface="微軟正黑體" panose="020B0604030504040204" pitchFamily="34" charset="-120"/>
                <a:ea typeface="微軟正黑體" panose="020B0604030504040204" pitchFamily="34" charset="-120"/>
                <a:cs typeface="Noto Sans HK"/>
              </a:rPr>
              <a:t>方法二：沒有砝碼的情況進行物料比例測試</a:t>
            </a:r>
            <a:endParaRPr sz="2000" dirty="0">
              <a:latin typeface="微軟正黑體" panose="020B0604030504040204" pitchFamily="34" charset="-120"/>
              <a:ea typeface="微軟正黑體" panose="020B0604030504040204" pitchFamily="34" charset="-120"/>
              <a:cs typeface="Noto Sans HK"/>
            </a:endParaRPr>
          </a:p>
        </p:txBody>
      </p:sp>
      <p:grpSp>
        <p:nvGrpSpPr>
          <p:cNvPr id="6" name="object 6"/>
          <p:cNvGrpSpPr/>
          <p:nvPr/>
        </p:nvGrpSpPr>
        <p:grpSpPr>
          <a:xfrm>
            <a:off x="381586" y="2092416"/>
            <a:ext cx="1776095" cy="4060824"/>
            <a:chOff x="385394" y="2095590"/>
            <a:chExt cx="1776095" cy="4060825"/>
          </a:xfrm>
        </p:grpSpPr>
        <p:sp>
          <p:nvSpPr>
            <p:cNvPr id="7" name="object 7"/>
            <p:cNvSpPr/>
            <p:nvPr/>
          </p:nvSpPr>
          <p:spPr>
            <a:xfrm>
              <a:off x="385394" y="2100351"/>
              <a:ext cx="1771014" cy="4056379"/>
            </a:xfrm>
            <a:custGeom>
              <a:avLst/>
              <a:gdLst/>
              <a:ahLst/>
              <a:cxnLst/>
              <a:rect l="l" t="t" r="r" b="b"/>
              <a:pathLst>
                <a:path w="1771014" h="4056379">
                  <a:moveTo>
                    <a:pt x="1770786" y="1645869"/>
                  </a:moveTo>
                  <a:lnTo>
                    <a:pt x="0" y="1645869"/>
                  </a:lnTo>
                  <a:lnTo>
                    <a:pt x="0" y="4055859"/>
                  </a:lnTo>
                  <a:lnTo>
                    <a:pt x="1770786" y="4055859"/>
                  </a:lnTo>
                  <a:lnTo>
                    <a:pt x="1770786" y="1645869"/>
                  </a:lnTo>
                  <a:close/>
                </a:path>
                <a:path w="1771014" h="4056379">
                  <a:moveTo>
                    <a:pt x="1770786" y="0"/>
                  </a:moveTo>
                  <a:lnTo>
                    <a:pt x="0" y="0"/>
                  </a:lnTo>
                  <a:lnTo>
                    <a:pt x="0" y="1645856"/>
                  </a:lnTo>
                  <a:lnTo>
                    <a:pt x="1770786" y="1645856"/>
                  </a:lnTo>
                  <a:lnTo>
                    <a:pt x="1770786"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8" name="object 8"/>
            <p:cNvSpPr/>
            <p:nvPr/>
          </p:nvSpPr>
          <p:spPr>
            <a:xfrm>
              <a:off x="2156183" y="2501787"/>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9" name="object 9"/>
            <p:cNvSpPr/>
            <p:nvPr/>
          </p:nvSpPr>
          <p:spPr>
            <a:xfrm>
              <a:off x="2156183" y="2918185"/>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 name="object 10"/>
            <p:cNvSpPr/>
            <p:nvPr/>
          </p:nvSpPr>
          <p:spPr>
            <a:xfrm>
              <a:off x="2156183" y="3334584"/>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 name="object 11"/>
            <p:cNvSpPr/>
            <p:nvPr/>
          </p:nvSpPr>
          <p:spPr>
            <a:xfrm>
              <a:off x="2156183" y="3750983"/>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 name="object 12"/>
            <p:cNvSpPr/>
            <p:nvPr/>
          </p:nvSpPr>
          <p:spPr>
            <a:xfrm>
              <a:off x="2156183" y="4167381"/>
              <a:ext cx="0" cy="987425"/>
            </a:xfrm>
            <a:custGeom>
              <a:avLst/>
              <a:gdLst/>
              <a:ahLst/>
              <a:cxnLst/>
              <a:rect l="l" t="t" r="r" b="b"/>
              <a:pathLst>
                <a:path h="987425">
                  <a:moveTo>
                    <a:pt x="0" y="987272"/>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p:nvPr/>
          </p:nvSpPr>
          <p:spPr>
            <a:xfrm>
              <a:off x="2156183" y="5164183"/>
              <a:ext cx="0" cy="987425"/>
            </a:xfrm>
            <a:custGeom>
              <a:avLst/>
              <a:gdLst/>
              <a:ahLst/>
              <a:cxnLst/>
              <a:rect l="l" t="t" r="r" b="b"/>
              <a:pathLst>
                <a:path h="987425">
                  <a:moveTo>
                    <a:pt x="0" y="987272"/>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4" name="object 14"/>
            <p:cNvSpPr/>
            <p:nvPr/>
          </p:nvSpPr>
          <p:spPr>
            <a:xfrm>
              <a:off x="385400" y="2100352"/>
              <a:ext cx="1771014" cy="0"/>
            </a:xfrm>
            <a:custGeom>
              <a:avLst/>
              <a:gdLst/>
              <a:ahLst/>
              <a:cxnLst/>
              <a:rect l="l" t="t" r="r" b="b"/>
              <a:pathLst>
                <a:path w="1771014">
                  <a:moveTo>
                    <a:pt x="0" y="0"/>
                  </a:moveTo>
                  <a:lnTo>
                    <a:pt x="1770786"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graphicFrame>
        <p:nvGraphicFramePr>
          <p:cNvPr id="15" name="object 15"/>
          <p:cNvGraphicFramePr>
            <a:graphicFrameLocks noGrp="1"/>
          </p:cNvGraphicFramePr>
          <p:nvPr>
            <p:extLst>
              <p:ext uri="{D42A27DB-BD31-4B8C-83A1-F6EECF244321}">
                <p14:modId xmlns:p14="http://schemas.microsoft.com/office/powerpoint/2010/main" val="629530436"/>
              </p:ext>
            </p:extLst>
          </p:nvPr>
        </p:nvGraphicFramePr>
        <p:xfrm>
          <a:off x="376830" y="2087652"/>
          <a:ext cx="6792595" cy="6418437"/>
        </p:xfrm>
        <a:graphic>
          <a:graphicData uri="http://schemas.openxmlformats.org/drawingml/2006/table">
            <a:tbl>
              <a:tblPr firstRow="1" bandRow="1">
                <a:tableStyleId>{2D5ABB26-0587-4C30-8999-92F81FD0307C}</a:tableStyleId>
              </a:tblPr>
              <a:tblGrid>
                <a:gridCol w="1771015">
                  <a:extLst>
                    <a:ext uri="{9D8B030D-6E8A-4147-A177-3AD203B41FA5}">
                      <a16:colId xmlns:a16="http://schemas.microsoft.com/office/drawing/2014/main" val="20000"/>
                    </a:ext>
                  </a:extLst>
                </a:gridCol>
                <a:gridCol w="1255395">
                  <a:extLst>
                    <a:ext uri="{9D8B030D-6E8A-4147-A177-3AD203B41FA5}">
                      <a16:colId xmlns:a16="http://schemas.microsoft.com/office/drawing/2014/main" val="20001"/>
                    </a:ext>
                  </a:extLst>
                </a:gridCol>
                <a:gridCol w="1255395">
                  <a:extLst>
                    <a:ext uri="{9D8B030D-6E8A-4147-A177-3AD203B41FA5}">
                      <a16:colId xmlns:a16="http://schemas.microsoft.com/office/drawing/2014/main" val="20002"/>
                    </a:ext>
                  </a:extLst>
                </a:gridCol>
                <a:gridCol w="1255395">
                  <a:extLst>
                    <a:ext uri="{9D8B030D-6E8A-4147-A177-3AD203B41FA5}">
                      <a16:colId xmlns:a16="http://schemas.microsoft.com/office/drawing/2014/main" val="20003"/>
                    </a:ext>
                  </a:extLst>
                </a:gridCol>
                <a:gridCol w="1255395">
                  <a:extLst>
                    <a:ext uri="{9D8B030D-6E8A-4147-A177-3AD203B41FA5}">
                      <a16:colId xmlns:a16="http://schemas.microsoft.com/office/drawing/2014/main" val="20004"/>
                    </a:ext>
                  </a:extLst>
                </a:gridCol>
              </a:tblGrid>
              <a:tr h="401320">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a:noFill/>
                    </a:lnL>
                    <a:lnR w="9525">
                      <a:solidFill>
                        <a:srgbClr val="FFFFFF"/>
                      </a:solidFill>
                      <a:prstDash val="solid"/>
                    </a:lnR>
                    <a:lnT>
                      <a:noFill/>
                    </a:lnT>
                    <a:lnB w="9525">
                      <a:solidFill>
                        <a:srgbClr val="FFFFFF"/>
                      </a:solidFill>
                      <a:prstDash val="solid"/>
                    </a:lnB>
                    <a:lnTlToBr w="12700" cmpd="sng">
                      <a:noFill/>
                      <a:prstDash val="solid"/>
                    </a:lnTlToBr>
                    <a:solidFill>
                      <a:srgbClr val="72CBC9"/>
                    </a:solidFill>
                  </a:tcPr>
                </a:tc>
                <a:tc>
                  <a:txBody>
                    <a:bodyPr/>
                    <a:lstStyle/>
                    <a:p>
                      <a:pPr marL="41910" algn="ctr">
                        <a:lnSpc>
                          <a:spcPct val="100000"/>
                        </a:lnSpc>
                        <a:spcBef>
                          <a:spcPts val="855"/>
                        </a:spcBef>
                      </a:pPr>
                      <a:r>
                        <a:rPr sz="1100" b="1" spc="40" dirty="0">
                          <a:solidFill>
                            <a:srgbClr val="FFFFFF"/>
                          </a:solidFill>
                          <a:latin typeface="微軟正黑體" panose="020B0604030504040204" pitchFamily="34" charset="-120"/>
                          <a:ea typeface="微軟正黑體" panose="020B0604030504040204" pitchFamily="34" charset="-120"/>
                          <a:cs typeface="Noto Sans HK"/>
                        </a:rPr>
                        <a:t>杯墊 ( 一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lnT>
                      <a:noFill/>
                    </a:lnT>
                    <a:lnTlToBr w="12700" cmpd="sng">
                      <a:noFill/>
                      <a:prstDash val="solid"/>
                    </a:lnTlToBr>
                    <a:solidFill>
                      <a:srgbClr val="3777BC"/>
                    </a:solidFill>
                  </a:tcPr>
                </a:tc>
                <a:tc>
                  <a:txBody>
                    <a:bodyPr/>
                    <a:lstStyle/>
                    <a:p>
                      <a:pPr marL="41910" algn="ctr">
                        <a:lnSpc>
                          <a:spcPct val="100000"/>
                        </a:lnSpc>
                        <a:spcBef>
                          <a:spcPts val="855"/>
                        </a:spcBef>
                      </a:pPr>
                      <a:r>
                        <a:rPr sz="1100" b="1" spc="40" dirty="0">
                          <a:solidFill>
                            <a:srgbClr val="FFFFFF"/>
                          </a:solidFill>
                          <a:latin typeface="微軟正黑體" panose="020B0604030504040204" pitchFamily="34" charset="-120"/>
                          <a:ea typeface="微軟正黑體" panose="020B0604030504040204" pitchFamily="34" charset="-120"/>
                          <a:cs typeface="Noto Sans HK"/>
                        </a:rPr>
                        <a:t>杯墊 ( 二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lnT>
                      <a:noFill/>
                    </a:lnT>
                    <a:lnTlToBr w="12700" cmpd="sng">
                      <a:noFill/>
                      <a:prstDash val="solid"/>
                    </a:lnTlToBr>
                    <a:solidFill>
                      <a:srgbClr val="3777BC"/>
                    </a:solidFill>
                  </a:tcPr>
                </a:tc>
                <a:tc>
                  <a:txBody>
                    <a:bodyPr/>
                    <a:lstStyle/>
                    <a:p>
                      <a:pPr marL="41910" algn="ctr">
                        <a:lnSpc>
                          <a:spcPct val="100000"/>
                        </a:lnSpc>
                        <a:spcBef>
                          <a:spcPts val="855"/>
                        </a:spcBef>
                      </a:pPr>
                      <a:r>
                        <a:rPr sz="1100" b="1" spc="40" dirty="0">
                          <a:solidFill>
                            <a:srgbClr val="FFFFFF"/>
                          </a:solidFill>
                          <a:latin typeface="微軟正黑體" panose="020B0604030504040204" pitchFamily="34" charset="-120"/>
                          <a:ea typeface="微軟正黑體" panose="020B0604030504040204" pitchFamily="34" charset="-120"/>
                          <a:cs typeface="Noto Sans HK"/>
                        </a:rPr>
                        <a:t>杯墊 ( 三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lnT>
                      <a:noFill/>
                    </a:lnT>
                    <a:lnTlToBr w="12700" cmpd="sng">
                      <a:noFill/>
                      <a:prstDash val="solid"/>
                    </a:lnTlToBr>
                    <a:solidFill>
                      <a:srgbClr val="3777BC"/>
                    </a:solidFill>
                  </a:tcPr>
                </a:tc>
                <a:tc>
                  <a:txBody>
                    <a:bodyPr/>
                    <a:lstStyle/>
                    <a:p>
                      <a:pPr marL="41910" algn="ctr">
                        <a:lnSpc>
                          <a:spcPct val="100000"/>
                        </a:lnSpc>
                        <a:spcBef>
                          <a:spcPts val="855"/>
                        </a:spcBef>
                      </a:pPr>
                      <a:r>
                        <a:rPr sz="1100" b="1" spc="40" dirty="0">
                          <a:solidFill>
                            <a:srgbClr val="FFFFFF"/>
                          </a:solidFill>
                          <a:latin typeface="微軟正黑體" panose="020B0604030504040204" pitchFamily="34" charset="-120"/>
                          <a:ea typeface="微軟正黑體" panose="020B0604030504040204" pitchFamily="34" charset="-120"/>
                          <a:cs typeface="Noto Sans HK"/>
                        </a:rPr>
                        <a:t>杯墊 ( 四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a:noFill/>
                    </a:lnR>
                    <a:lnT>
                      <a:noFill/>
                    </a:lnT>
                    <a:lnTlToBr w="12700" cmpd="sng">
                      <a:noFill/>
                      <a:prstDash val="solid"/>
                    </a:lnTlToBr>
                    <a:solidFill>
                      <a:srgbClr val="3777BC"/>
                    </a:solidFill>
                  </a:tcPr>
                </a:tc>
                <a:extLst>
                  <a:ext uri="{0D108BD9-81ED-4DB2-BD59-A6C34878D82A}">
                    <a16:rowId xmlns:a16="http://schemas.microsoft.com/office/drawing/2014/main" val="10000"/>
                  </a:ext>
                </a:extLst>
              </a:tr>
              <a:tr h="818171">
                <a:tc gridSpan="2">
                  <a:txBody>
                    <a:bodyPr/>
                    <a:lstStyle/>
                    <a:p>
                      <a:pPr marL="419100">
                        <a:lnSpc>
                          <a:spcPct val="100000"/>
                        </a:lnSpc>
                        <a:spcBef>
                          <a:spcPts val="894"/>
                        </a:spcBef>
                        <a:tabLst>
                          <a:tab pos="2352040" algn="l"/>
                        </a:tabLst>
                      </a:pPr>
                      <a:r>
                        <a:rPr sz="1100" b="1" dirty="0">
                          <a:solidFill>
                            <a:srgbClr val="FFFFFF"/>
                          </a:solidFill>
                          <a:latin typeface="微軟正黑體" panose="020B0604030504040204" pitchFamily="34" charset="-120"/>
                          <a:ea typeface="微軟正黑體" panose="020B0604030504040204" pitchFamily="34" charset="-120"/>
                          <a:cs typeface="Noto Sans HK"/>
                        </a:rPr>
                        <a:t>取替比例</a:t>
                      </a:r>
                      <a:r>
                        <a:rPr sz="1100" b="1" spc="145" dirty="0">
                          <a:solidFill>
                            <a:srgbClr val="FFFFFF"/>
                          </a:solidFill>
                          <a:latin typeface="微軟正黑體" panose="020B0604030504040204" pitchFamily="34" charset="-120"/>
                          <a:ea typeface="微軟正黑體" panose="020B0604030504040204" pitchFamily="34" charset="-120"/>
                          <a:cs typeface="Noto Sans HK"/>
                        </a:rPr>
                        <a:t> </a:t>
                      </a:r>
                      <a:r>
                        <a:rPr sz="1100" b="1" spc="-25" dirty="0">
                          <a:solidFill>
                            <a:srgbClr val="FFFFFF"/>
                          </a:solidFill>
                          <a:latin typeface="微軟正黑體" panose="020B0604030504040204" pitchFamily="34" charset="-120"/>
                          <a:ea typeface="微軟正黑體" panose="020B0604030504040204" pitchFamily="34" charset="-120"/>
                          <a:cs typeface="Noto Sans HK"/>
                        </a:rPr>
                        <a:t>(%)</a:t>
                      </a:r>
                      <a:r>
                        <a:rPr sz="1100" b="1" dirty="0">
                          <a:solidFill>
                            <a:srgbClr val="FFFFFF"/>
                          </a:solidFill>
                          <a:latin typeface="微軟正黑體" panose="020B0604030504040204" pitchFamily="34" charset="-120"/>
                          <a:ea typeface="微軟正黑體" panose="020B0604030504040204" pitchFamily="34" charset="-120"/>
                          <a:cs typeface="Noto Sans HK"/>
                        </a:rPr>
                        <a:t>	</a:t>
                      </a:r>
                      <a:r>
                        <a:rPr sz="1800" spc="-75" baseline="2314" dirty="0">
                          <a:solidFill>
                            <a:srgbClr val="231F20"/>
                          </a:solidFill>
                          <a:latin typeface="微軟正黑體" panose="020B0604030504040204" pitchFamily="34" charset="-120"/>
                          <a:ea typeface="微軟正黑體" panose="020B0604030504040204" pitchFamily="34" charset="-120"/>
                          <a:cs typeface="Boing"/>
                        </a:rPr>
                        <a:t>0</a:t>
                      </a:r>
                      <a:endParaRPr sz="1800" baseline="2314" dirty="0">
                        <a:latin typeface="微軟正黑體" panose="020B0604030504040204" pitchFamily="34" charset="-120"/>
                        <a:ea typeface="微軟正黑體" panose="020B0604030504040204" pitchFamily="34" charset="-120"/>
                        <a:cs typeface="Boing"/>
                      </a:endParaRPr>
                    </a:p>
                  </a:txBody>
                  <a:tcPr marL="0" marR="0" marT="113664" marB="0">
                    <a:lnL>
                      <a:noFill/>
                    </a:lnL>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lnTlToBr w="12700" cmpd="sng">
                      <a:noFill/>
                      <a:prstDash val="solid"/>
                    </a:lnTlToBr>
                  </a:tcPr>
                </a:tc>
                <a:tc hMerge="1">
                  <a:txBody>
                    <a:bodyPr/>
                    <a:lstStyle/>
                    <a:p>
                      <a:endParaRPr/>
                    </a:p>
                  </a:txBody>
                  <a:tcPr marL="0" marR="0" marT="0" marB="0"/>
                </a:tc>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lnTlToBr w="12700" cmpd="sng">
                      <a:noFill/>
                      <a:prstDash val="solid"/>
                    </a:lnTlToBr>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lnTlToBr w="12700" cmpd="sng">
                      <a:noFill/>
                      <a:prstDash val="solid"/>
                    </a:lnTlToBr>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B w="9525">
                      <a:solidFill>
                        <a:srgbClr val="72CBC9"/>
                      </a:solidFill>
                      <a:prstDash val="solid"/>
                    </a:lnB>
                    <a:lnTlToBr w="12700" cmpd="sng">
                      <a:noFill/>
                      <a:prstDash val="solid"/>
                    </a:lnTlToBr>
                  </a:tcPr>
                </a:tc>
                <a:extLst>
                  <a:ext uri="{0D108BD9-81ED-4DB2-BD59-A6C34878D82A}">
                    <a16:rowId xmlns:a16="http://schemas.microsoft.com/office/drawing/2014/main" val="10001"/>
                  </a:ext>
                </a:extLst>
              </a:tr>
              <a:tr h="415925">
                <a:tc>
                  <a:txBody>
                    <a:bodyPr/>
                    <a:lstStyle/>
                    <a:p>
                      <a:pPr algn="ctr">
                        <a:lnSpc>
                          <a:spcPct val="100000"/>
                        </a:lnSpc>
                        <a:spcBef>
                          <a:spcPts val="894"/>
                        </a:spcBef>
                      </a:pPr>
                      <a:r>
                        <a:rPr sz="1100" b="1" spc="-5" dirty="0">
                          <a:solidFill>
                            <a:srgbClr val="FFFFFF"/>
                          </a:solidFill>
                          <a:latin typeface="微軟正黑體" panose="020B0604030504040204" pitchFamily="34" charset="-120"/>
                          <a:ea typeface="微軟正黑體" panose="020B0604030504040204" pitchFamily="34" charset="-120"/>
                          <a:cs typeface="Noto Sans HK"/>
                        </a:rPr>
                        <a:t>濾水污泥 ( 克 )</a:t>
                      </a:r>
                      <a:endParaRPr sz="1100" dirty="0">
                        <a:latin typeface="微軟正黑體" panose="020B0604030504040204" pitchFamily="34" charset="-120"/>
                        <a:ea typeface="微軟正黑體" panose="020B0604030504040204" pitchFamily="34" charset="-120"/>
                        <a:cs typeface="Noto Sans HK"/>
                      </a:endParaRPr>
                    </a:p>
                  </a:txBody>
                  <a:tcPr marL="0" marR="0" marT="113664" marB="0">
                    <a:lnL>
                      <a:noFill/>
                    </a:lnL>
                    <a:lnT w="9525" cap="flat" cmpd="sng" algn="ctr">
                      <a:solidFill>
                        <a:srgbClr val="72CBC9"/>
                      </a:solidFill>
                      <a:prstDash val="solid"/>
                      <a:round/>
                      <a:headEnd type="none" w="med" len="med"/>
                      <a:tailEnd type="none" w="med" len="med"/>
                    </a:lnT>
                    <a:lnB w="9525">
                      <a:solidFill>
                        <a:srgbClr val="FFFFFF"/>
                      </a:solidFill>
                      <a:prstDash val="solid"/>
                    </a:lnB>
                    <a:lnTlToBr w="12700" cmpd="sng">
                      <a:noFill/>
                      <a:prstDash val="solid"/>
                    </a:lnTlToBr>
                    <a:solidFill>
                      <a:srgbClr val="72CBC9"/>
                    </a:solidFill>
                  </a:tcPr>
                </a:tc>
                <a:tc>
                  <a:txBody>
                    <a:bodyPr/>
                    <a:lstStyle/>
                    <a:p>
                      <a:pPr algn="ctr">
                        <a:lnSpc>
                          <a:spcPct val="100000"/>
                        </a:lnSpc>
                        <a:spcBef>
                          <a:spcPts val="860"/>
                        </a:spcBef>
                      </a:pPr>
                      <a:r>
                        <a:rPr sz="1100" spc="-50" dirty="0">
                          <a:solidFill>
                            <a:srgbClr val="231F20"/>
                          </a:solidFill>
                          <a:latin typeface="微軟正黑體" panose="020B0604030504040204" pitchFamily="34" charset="-120"/>
                          <a:ea typeface="微軟正黑體" panose="020B0604030504040204" pitchFamily="34" charset="-120"/>
                          <a:cs typeface="Boing"/>
                        </a:rPr>
                        <a:t>0</a:t>
                      </a:r>
                      <a:endParaRPr sz="1100">
                        <a:latin typeface="微軟正黑體" panose="020B0604030504040204" pitchFamily="34" charset="-120"/>
                        <a:ea typeface="微軟正黑體" panose="020B0604030504040204" pitchFamily="34" charset="-120"/>
                        <a:cs typeface="Boing"/>
                      </a:endParaRPr>
                    </a:p>
                  </a:txBody>
                  <a:tcPr marL="0" marR="0" marT="109219" marB="0">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extLst>
                  <a:ext uri="{0D108BD9-81ED-4DB2-BD59-A6C34878D82A}">
                    <a16:rowId xmlns:a16="http://schemas.microsoft.com/office/drawing/2014/main" val="10002"/>
                  </a:ext>
                </a:extLst>
              </a:tr>
              <a:tr h="818171">
                <a:tc gridSpan="2">
                  <a:txBody>
                    <a:bodyPr/>
                    <a:lstStyle/>
                    <a:p>
                      <a:pPr marL="541655">
                        <a:lnSpc>
                          <a:spcPct val="100000"/>
                        </a:lnSpc>
                        <a:spcBef>
                          <a:spcPts val="894"/>
                        </a:spcBef>
                        <a:tabLst>
                          <a:tab pos="2353945" algn="l"/>
                        </a:tabLst>
                      </a:pPr>
                      <a:r>
                        <a:rPr sz="1100" b="1" dirty="0">
                          <a:solidFill>
                            <a:srgbClr val="FFFFFF"/>
                          </a:solidFill>
                          <a:latin typeface="微軟正黑體" panose="020B0604030504040204" pitchFamily="34" charset="-120"/>
                          <a:ea typeface="微軟正黑體" panose="020B0604030504040204" pitchFamily="34" charset="-120"/>
                          <a:cs typeface="Noto Sans HK"/>
                        </a:rPr>
                        <a:t>河沙</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dirty="0">
                          <a:solidFill>
                            <a:srgbClr val="FFFFFF"/>
                          </a:solidFill>
                          <a:latin typeface="微軟正黑體" panose="020B0604030504040204" pitchFamily="34" charset="-120"/>
                          <a:ea typeface="微軟正黑體" panose="020B0604030504040204" pitchFamily="34" charset="-120"/>
                          <a:cs typeface="Noto Sans HK"/>
                        </a:rPr>
                        <a:t>(</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dirty="0">
                          <a:solidFill>
                            <a:srgbClr val="FFFFFF"/>
                          </a:solidFill>
                          <a:latin typeface="微軟正黑體" panose="020B0604030504040204" pitchFamily="34" charset="-120"/>
                          <a:ea typeface="微軟正黑體" panose="020B0604030504040204" pitchFamily="34" charset="-120"/>
                          <a:cs typeface="Noto Sans HK"/>
                        </a:rPr>
                        <a:t>克</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r>
                        <a:rPr sz="1100" b="1" dirty="0">
                          <a:solidFill>
                            <a:srgbClr val="FFFFFF"/>
                          </a:solidFill>
                          <a:latin typeface="微軟正黑體" panose="020B0604030504040204" pitchFamily="34" charset="-120"/>
                          <a:ea typeface="微軟正黑體" panose="020B0604030504040204" pitchFamily="34" charset="-120"/>
                          <a:cs typeface="Noto Sans HK"/>
                        </a:rPr>
                        <a:t>	</a:t>
                      </a:r>
                      <a:r>
                        <a:rPr sz="1800" spc="-75" baseline="2314" dirty="0">
                          <a:solidFill>
                            <a:srgbClr val="231F20"/>
                          </a:solidFill>
                          <a:latin typeface="微軟正黑體" panose="020B0604030504040204" pitchFamily="34" charset="-120"/>
                          <a:ea typeface="微軟正黑體" panose="020B0604030504040204" pitchFamily="34" charset="-120"/>
                          <a:cs typeface="Boing"/>
                        </a:rPr>
                        <a:t>6</a:t>
                      </a:r>
                      <a:endParaRPr sz="1800" baseline="2314" dirty="0">
                        <a:latin typeface="微軟正黑體" panose="020B0604030504040204" pitchFamily="34" charset="-120"/>
                        <a:ea typeface="微軟正黑體" panose="020B0604030504040204" pitchFamily="34" charset="-120"/>
                        <a:cs typeface="Boing"/>
                      </a:endParaRPr>
                    </a:p>
                  </a:txBody>
                  <a:tcPr marL="0" marR="0" marT="113664" marB="0">
                    <a:lnL>
                      <a:noFill/>
                    </a:lnL>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lnTlToBr w="12700" cmpd="sng">
                      <a:noFill/>
                      <a:prstDash val="solid"/>
                    </a:lnTlToBr>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solidFill>
                        <a:srgbClr val="72CBC9"/>
                      </a:solidFill>
                      <a:prstDash val="solid"/>
                    </a:lnB>
                    <a:lnTlToBr w="12700" cmpd="sng">
                      <a:noFill/>
                      <a:prstDash val="solid"/>
                    </a:lnTlToBr>
                  </a:tcPr>
                </a:tc>
                <a:extLst>
                  <a:ext uri="{0D108BD9-81ED-4DB2-BD59-A6C34878D82A}">
                    <a16:rowId xmlns:a16="http://schemas.microsoft.com/office/drawing/2014/main" val="10003"/>
                  </a:ext>
                </a:extLst>
              </a:tr>
              <a:tr h="415925">
                <a:tc>
                  <a:txBody>
                    <a:bodyPr/>
                    <a:lstStyle/>
                    <a:p>
                      <a:pPr marL="38100" algn="ctr">
                        <a:lnSpc>
                          <a:spcPct val="100000"/>
                        </a:lnSpc>
                        <a:spcBef>
                          <a:spcPts val="894"/>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水泥 ( 克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13664" marB="0">
                    <a:lnL>
                      <a:noFill/>
                    </a:lnL>
                    <a:lnT w="9525" cap="flat" cmpd="sng" algn="ctr">
                      <a:solidFill>
                        <a:srgbClr val="72CBC9"/>
                      </a:solidFill>
                      <a:prstDash val="solid"/>
                      <a:round/>
                      <a:headEnd type="none" w="med" len="med"/>
                      <a:tailEnd type="none" w="med" len="med"/>
                    </a:lnT>
                    <a:lnB w="9525">
                      <a:solidFill>
                        <a:srgbClr val="FFFFFF"/>
                      </a:solidFill>
                      <a:prstDash val="solid"/>
                    </a:lnB>
                    <a:lnTlToBr w="12700" cmpd="sng">
                      <a:noFill/>
                      <a:prstDash val="solid"/>
                    </a:lnTlToBr>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noFill/>
                      <a:prstDash val="solid"/>
                    </a:lnR>
                    <a:lnT w="9525">
                      <a:solidFill>
                        <a:srgbClr val="72CBC9"/>
                      </a:solidFill>
                      <a:prstDash val="solid"/>
                    </a:lnT>
                    <a:lnB w="9525">
                      <a:solidFill>
                        <a:srgbClr val="72CBC9"/>
                      </a:solidFill>
                      <a:prstDash val="solid"/>
                    </a:lnB>
                    <a:lnTlToBr w="12700" cmpd="sng">
                      <a:noFill/>
                      <a:prstDash val="solid"/>
                    </a:lnTlToBr>
                    <a:solidFill>
                      <a:srgbClr val="DCDDDE"/>
                    </a:solidFill>
                  </a:tcPr>
                </a:tc>
                <a:extLst>
                  <a:ext uri="{0D108BD9-81ED-4DB2-BD59-A6C34878D82A}">
                    <a16:rowId xmlns:a16="http://schemas.microsoft.com/office/drawing/2014/main" val="10004"/>
                  </a:ext>
                </a:extLst>
              </a:tr>
              <a:tr h="2552610">
                <a:tc gridSpan="2">
                  <a:txBody>
                    <a:bodyPr/>
                    <a:lstStyle/>
                    <a:p>
                      <a:pPr>
                        <a:lnSpc>
                          <a:spcPct val="100000"/>
                        </a:lnSpc>
                        <a:spcBef>
                          <a:spcPts val="1080"/>
                        </a:spcBef>
                      </a:pPr>
                      <a:endParaRPr sz="1100" dirty="0">
                        <a:latin typeface="微軟正黑體" panose="020B0604030504040204" pitchFamily="34" charset="-120"/>
                        <a:ea typeface="微軟正黑體" panose="020B0604030504040204" pitchFamily="34" charset="-120"/>
                        <a:cs typeface="Times New Roman"/>
                      </a:endParaRPr>
                    </a:p>
                    <a:p>
                      <a:pPr marL="465455" marR="1599565" indent="-114300">
                        <a:lnSpc>
                          <a:spcPct val="100000"/>
                        </a:lnSpc>
                      </a:pPr>
                      <a:r>
                        <a:rPr sz="1100" b="1" spc="-10" dirty="0">
                          <a:solidFill>
                            <a:srgbClr val="FFFFFF"/>
                          </a:solidFill>
                          <a:latin typeface="微軟正黑體" panose="020B0604030504040204" pitchFamily="34" charset="-120"/>
                          <a:ea typeface="微軟正黑體" panose="020B0604030504040204" pitchFamily="34" charset="-120"/>
                          <a:cs typeface="Noto Sans HK"/>
                        </a:rPr>
                        <a:t>令環保杯墊破損的高度 ( 米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37160" marB="0">
                    <a:lnL>
                      <a:noFill/>
                    </a:lnL>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lnTlToBr w="12700" cmpd="sng">
                      <a:noFill/>
                      <a:prstDash val="solid"/>
                    </a:lnTlToBr>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tcPr>
                </a:tc>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lnTlToBr w="12700" cmpd="sng">
                      <a:noFill/>
                      <a:prstDash val="solid"/>
                    </a:lnTlToBr>
                  </a:tcPr>
                </a:tc>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solidFill>
                        <a:srgbClr val="72CBC9"/>
                      </a:solidFill>
                      <a:prstDash val="solid"/>
                    </a:lnB>
                    <a:lnTlToBr w="12700" cmpd="sng">
                      <a:noFill/>
                      <a:prstDash val="solid"/>
                    </a:lnTlToBr>
                  </a:tcPr>
                </a:tc>
                <a:extLst>
                  <a:ext uri="{0D108BD9-81ED-4DB2-BD59-A6C34878D82A}">
                    <a16:rowId xmlns:a16="http://schemas.microsoft.com/office/drawing/2014/main" val="10005"/>
                  </a:ext>
                </a:extLst>
              </a:tr>
              <a:tr h="996315">
                <a:tc gridSpan="2">
                  <a:txBody>
                    <a:bodyPr/>
                    <a:lstStyle/>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spcBef>
                          <a:spcPts val="420"/>
                        </a:spcBef>
                      </a:pPr>
                      <a:endParaRPr sz="1100" dirty="0">
                        <a:latin typeface="微軟正黑體" panose="020B0604030504040204" pitchFamily="34" charset="-120"/>
                        <a:ea typeface="微軟正黑體" panose="020B0604030504040204" pitchFamily="34" charset="-120"/>
                        <a:cs typeface="Times New Roman"/>
                      </a:endParaRPr>
                    </a:p>
                    <a:p>
                      <a:pPr marL="351790">
                        <a:lnSpc>
                          <a:spcPct val="100000"/>
                        </a:lnSpc>
                      </a:pPr>
                      <a:r>
                        <a:rPr sz="1100" b="1" spc="-10" dirty="0">
                          <a:solidFill>
                            <a:srgbClr val="FFFFFF"/>
                          </a:solidFill>
                          <a:latin typeface="微軟正黑體" panose="020B0604030504040204" pitchFamily="34" charset="-120"/>
                          <a:ea typeface="微軟正黑體" panose="020B0604030504040204" pitchFamily="34" charset="-120"/>
                          <a:cs typeface="Noto Sans HK"/>
                        </a:rPr>
                        <a:t>請描述碎裂程度</a:t>
                      </a:r>
                      <a:endParaRPr sz="1100" dirty="0">
                        <a:latin typeface="微軟正黑體" panose="020B0604030504040204" pitchFamily="34" charset="-120"/>
                        <a:ea typeface="微軟正黑體" panose="020B0604030504040204" pitchFamily="34" charset="-120"/>
                        <a:cs typeface="Noto Sans HK"/>
                      </a:endParaRPr>
                    </a:p>
                  </a:txBody>
                  <a:tcPr marL="0" marR="0" marT="0" marB="0">
                    <a:lnL>
                      <a:noFill/>
                    </a:lnL>
                    <a:lnR w="9525">
                      <a:solidFill>
                        <a:srgbClr val="72CBC9"/>
                      </a:solidFill>
                      <a:prstDash val="solid"/>
                    </a:lnR>
                    <a:lnT w="9525">
                      <a:solidFill>
                        <a:srgbClr val="72CBC9"/>
                      </a:solidFill>
                      <a:prstDash val="solid"/>
                    </a:lnT>
                    <a:lnB w="9525">
                      <a:noFill/>
                      <a:prstDash val="solid"/>
                    </a:lnB>
                    <a:lnTlToBr w="12700" cmpd="sng">
                      <a:noFill/>
                      <a:prstDash val="solid"/>
                    </a:lnTlToBr>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noFill/>
                      <a:prstDash val="solid"/>
                    </a:lnB>
                    <a:lnTlToBr w="12700" cmpd="sng">
                      <a:noFill/>
                      <a:prstDash val="solid"/>
                    </a:lnTlToBr>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noFill/>
                      <a:prstDash val="solid"/>
                    </a:lnB>
                    <a:lnTlToBr w="12700" cmpd="sng">
                      <a:noFill/>
                      <a:prstDash val="solid"/>
                    </a:lnTlToBr>
                  </a:tcPr>
                </a:tc>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noFill/>
                      <a:prstDash val="solid"/>
                    </a:lnB>
                    <a:lnTlToBr w="12700" cmpd="sng">
                      <a:noFill/>
                      <a:prstDash val="solid"/>
                    </a:lnTlToBr>
                  </a:tcPr>
                </a:tc>
                <a:extLst>
                  <a:ext uri="{0D108BD9-81ED-4DB2-BD59-A6C34878D82A}">
                    <a16:rowId xmlns:a16="http://schemas.microsoft.com/office/drawing/2014/main" val="10006"/>
                  </a:ext>
                </a:extLst>
              </a:tr>
            </a:tbl>
          </a:graphicData>
        </a:graphic>
      </p:graphicFrame>
      <p:sp>
        <p:nvSpPr>
          <p:cNvPr id="17" name="object 17"/>
          <p:cNvSpPr/>
          <p:nvPr/>
        </p:nvSpPr>
        <p:spPr>
          <a:xfrm>
            <a:off x="2637111" y="336951"/>
            <a:ext cx="2052321" cy="471804"/>
          </a:xfrm>
          <a:custGeom>
            <a:avLst/>
            <a:gdLst/>
            <a:ahLst/>
            <a:cxnLst/>
            <a:rect l="l" t="t" r="r" b="b"/>
            <a:pathLst>
              <a:path w="2052320" h="471805">
                <a:moveTo>
                  <a:pt x="1816112"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1816112" y="471754"/>
                </a:lnTo>
                <a:lnTo>
                  <a:pt x="1863652" y="466962"/>
                </a:lnTo>
                <a:lnTo>
                  <a:pt x="1907930" y="453218"/>
                </a:lnTo>
                <a:lnTo>
                  <a:pt x="1948000" y="431471"/>
                </a:lnTo>
                <a:lnTo>
                  <a:pt x="1982911" y="402669"/>
                </a:lnTo>
                <a:lnTo>
                  <a:pt x="2011715" y="367760"/>
                </a:lnTo>
                <a:lnTo>
                  <a:pt x="2033464" y="327693"/>
                </a:lnTo>
                <a:lnTo>
                  <a:pt x="2047209" y="283416"/>
                </a:lnTo>
                <a:lnTo>
                  <a:pt x="2052002" y="235877"/>
                </a:lnTo>
                <a:lnTo>
                  <a:pt x="2047209" y="188341"/>
                </a:lnTo>
                <a:lnTo>
                  <a:pt x="2033464" y="144066"/>
                </a:lnTo>
                <a:lnTo>
                  <a:pt x="2011715" y="103999"/>
                </a:lnTo>
                <a:lnTo>
                  <a:pt x="1982911" y="69089"/>
                </a:lnTo>
                <a:lnTo>
                  <a:pt x="1948000" y="40286"/>
                </a:lnTo>
                <a:lnTo>
                  <a:pt x="1907930" y="18537"/>
                </a:lnTo>
                <a:lnTo>
                  <a:pt x="1863652" y="4792"/>
                </a:lnTo>
                <a:lnTo>
                  <a:pt x="1816112"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8" name="object 18"/>
          <p:cNvSpPr txBox="1"/>
          <p:nvPr/>
        </p:nvSpPr>
        <p:spPr>
          <a:xfrm>
            <a:off x="2768121" y="432962"/>
            <a:ext cx="1904363" cy="259044"/>
          </a:xfrm>
          <a:prstGeom prst="rect">
            <a:avLst/>
          </a:prstGeom>
        </p:spPr>
        <p:txBody>
          <a:bodyPr vert="horz" wrap="square" lIns="0" tIns="12699" rIns="0" bIns="0" rtlCol="0">
            <a:spAutoFit/>
          </a:bodyPr>
          <a:lstStyle/>
          <a:p>
            <a:pPr marL="12702">
              <a:spcBef>
                <a:spcPts val="100"/>
              </a:spcBef>
            </a:pPr>
            <a:r>
              <a:rPr sz="1600" b="1" spc="25" dirty="0">
                <a:solidFill>
                  <a:srgbClr val="00B9B5"/>
                </a:solidFill>
                <a:latin typeface="微軟正黑體" panose="020B0604030504040204" pitchFamily="34" charset="-120"/>
                <a:ea typeface="微軟正黑體" panose="020B0604030504040204" pitchFamily="34" charset="-120"/>
                <a:cs typeface="Noto Sans HK"/>
              </a:rPr>
              <a:t>實驗數據表一</a:t>
            </a:r>
            <a:r>
              <a:rPr sz="1600" b="1" spc="81" dirty="0">
                <a:solidFill>
                  <a:srgbClr val="00B9B5"/>
                </a:solidFill>
                <a:latin typeface="微軟正黑體" panose="020B0604030504040204" pitchFamily="34" charset="-120"/>
                <a:ea typeface="微軟正黑體" panose="020B0604030504040204" pitchFamily="34" charset="-120"/>
                <a:cs typeface="Noto Sans HK"/>
              </a:rPr>
              <a:t>（乙</a:t>
            </a:r>
            <a:r>
              <a:rPr sz="1600" b="1" spc="30" dirty="0">
                <a:solidFill>
                  <a:srgbClr val="00B9B5"/>
                </a:solidFill>
                <a:latin typeface="微軟正黑體" panose="020B0604030504040204" pitchFamily="34" charset="-120"/>
                <a:ea typeface="微軟正黑體" panose="020B0604030504040204" pitchFamily="34" charset="-120"/>
                <a:cs typeface="Noto Sans HK"/>
              </a:rPr>
              <a:t>）</a:t>
            </a:r>
            <a:endParaRPr sz="1600" dirty="0">
              <a:latin typeface="微軟正黑體" panose="020B0604030504040204" pitchFamily="34" charset="-120"/>
              <a:ea typeface="微軟正黑體" panose="020B0604030504040204" pitchFamily="34" charset="-120"/>
              <a:cs typeface="Noto Sans HK"/>
            </a:endParaRPr>
          </a:p>
        </p:txBody>
      </p:sp>
      <p:sp>
        <p:nvSpPr>
          <p:cNvPr id="19" name="object 19"/>
          <p:cNvSpPr/>
          <p:nvPr/>
        </p:nvSpPr>
        <p:spPr>
          <a:xfrm>
            <a:off x="422894"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0" name="object 20"/>
          <p:cNvSpPr txBox="1"/>
          <p:nvPr/>
        </p:nvSpPr>
        <p:spPr>
          <a:xfrm>
            <a:off x="583117"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cxnSp>
        <p:nvCxnSpPr>
          <p:cNvPr id="21" name="直線接點 20"/>
          <p:cNvCxnSpPr/>
          <p:nvPr/>
        </p:nvCxnSpPr>
        <p:spPr>
          <a:xfrm>
            <a:off x="2149719" y="1993902"/>
            <a:ext cx="0" cy="436714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1" y="6157810"/>
            <a:ext cx="7556500" cy="3770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HK" altLang="en-US">
              <a:latin typeface="微軟正黑體" panose="020B0604030504040204" pitchFamily="34" charset="-120"/>
              <a:ea typeface="微軟正黑體" panose="020B0604030504040204" pitchFamily="34" charset="-120"/>
            </a:endParaRPr>
          </a:p>
        </p:txBody>
      </p:sp>
      <p:sp>
        <p:nvSpPr>
          <p:cNvPr id="16" name="object 16"/>
          <p:cNvSpPr txBox="1"/>
          <p:nvPr/>
        </p:nvSpPr>
        <p:spPr>
          <a:xfrm>
            <a:off x="417591" y="6586795"/>
            <a:ext cx="6675120" cy="661719"/>
          </a:xfrm>
          <a:prstGeom prst="rect">
            <a:avLst/>
          </a:prstGeom>
        </p:spPr>
        <p:txBody>
          <a:bodyPr vert="horz" wrap="square" lIns="0" tIns="12699" rIns="0" bIns="0" rtlCol="0">
            <a:spAutoFit/>
          </a:bodyPr>
          <a:lstStyle/>
          <a:p>
            <a:pPr marL="12702">
              <a:spcBef>
                <a:spcPts val="100"/>
              </a:spcBef>
              <a:tabLst>
                <a:tab pos="6484649"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總結：濾水污泥與河沙的最佳取替比例</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endParaRPr sz="1400" dirty="0">
              <a:latin typeface="微軟正黑體" panose="020B0604030504040204" pitchFamily="34" charset="-120"/>
              <a:ea typeface="微軟正黑體" panose="020B0604030504040204" pitchFamily="34" charset="-120"/>
              <a:cs typeface="Noto Sans HK Medium"/>
            </a:endParaRPr>
          </a:p>
          <a:p>
            <a:pPr marL="12702">
              <a:spcBef>
                <a:spcPts val="1680"/>
              </a:spcBef>
              <a:tabLst>
                <a:tab pos="2221457"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把環保杯墊置於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米高度，垂直掉下會令環保杯墊破損。</a:t>
            </a:r>
            <a:endParaRPr sz="1400" dirty="0">
              <a:latin typeface="微軟正黑體" panose="020B0604030504040204" pitchFamily="34" charset="-120"/>
              <a:ea typeface="微軟正黑體" panose="020B0604030504040204" pitchFamily="34" charset="-120"/>
              <a:cs typeface="Noto Sans HK Medium"/>
            </a:endParaRPr>
          </a:p>
        </p:txBody>
      </p:sp>
      <p:cxnSp>
        <p:nvCxnSpPr>
          <p:cNvPr id="25" name="直線接點 24"/>
          <p:cNvCxnSpPr/>
          <p:nvPr/>
        </p:nvCxnSpPr>
        <p:spPr>
          <a:xfrm>
            <a:off x="7169423" y="2087653"/>
            <a:ext cx="0" cy="4070159"/>
          </a:xfrm>
          <a:prstGeom prst="line">
            <a:avLst/>
          </a:prstGeom>
          <a:ln>
            <a:solidFill>
              <a:srgbClr val="72CBC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9957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3173"/>
            <a:ext cx="7560310" cy="1094105"/>
            <a:chOff x="0" y="0"/>
            <a:chExt cx="7560309" cy="1094105"/>
          </a:xfrm>
        </p:grpSpPr>
        <p:sp>
          <p:nvSpPr>
            <p:cNvPr id="3" name="object 3"/>
            <p:cNvSpPr/>
            <p:nvPr/>
          </p:nvSpPr>
          <p:spPr>
            <a:xfrm>
              <a:off x="0" y="0"/>
              <a:ext cx="7560309" cy="1094105"/>
            </a:xfrm>
            <a:custGeom>
              <a:avLst/>
              <a:gdLst/>
              <a:ahLst/>
              <a:cxnLst/>
              <a:rect l="l" t="t" r="r" b="b"/>
              <a:pathLst>
                <a:path w="7560309" h="1094105">
                  <a:moveTo>
                    <a:pt x="0" y="1093508"/>
                  </a:moveTo>
                  <a:lnTo>
                    <a:pt x="7559992" y="1093508"/>
                  </a:lnTo>
                  <a:lnTo>
                    <a:pt x="7559992" y="0"/>
                  </a:lnTo>
                  <a:lnTo>
                    <a:pt x="0" y="0"/>
                  </a:lnTo>
                  <a:lnTo>
                    <a:pt x="0" y="1093508"/>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 name="object 4"/>
            <p:cNvSpPr/>
            <p:nvPr/>
          </p:nvSpPr>
          <p:spPr>
            <a:xfrm>
              <a:off x="2640918" y="340123"/>
              <a:ext cx="2052320" cy="471805"/>
            </a:xfrm>
            <a:custGeom>
              <a:avLst/>
              <a:gdLst/>
              <a:ahLst/>
              <a:cxnLst/>
              <a:rect l="l" t="t" r="r" b="b"/>
              <a:pathLst>
                <a:path w="2052320" h="471805">
                  <a:moveTo>
                    <a:pt x="1816112"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1816112" y="471754"/>
                  </a:lnTo>
                  <a:lnTo>
                    <a:pt x="1863652" y="466962"/>
                  </a:lnTo>
                  <a:lnTo>
                    <a:pt x="1907930" y="453218"/>
                  </a:lnTo>
                  <a:lnTo>
                    <a:pt x="1948000" y="431471"/>
                  </a:lnTo>
                  <a:lnTo>
                    <a:pt x="1982911" y="402669"/>
                  </a:lnTo>
                  <a:lnTo>
                    <a:pt x="2011715" y="367760"/>
                  </a:lnTo>
                  <a:lnTo>
                    <a:pt x="2033464" y="327693"/>
                  </a:lnTo>
                  <a:lnTo>
                    <a:pt x="2047209" y="283416"/>
                  </a:lnTo>
                  <a:lnTo>
                    <a:pt x="2052002" y="235877"/>
                  </a:lnTo>
                  <a:lnTo>
                    <a:pt x="2047209" y="188341"/>
                  </a:lnTo>
                  <a:lnTo>
                    <a:pt x="2033464" y="144066"/>
                  </a:lnTo>
                  <a:lnTo>
                    <a:pt x="2011715" y="103999"/>
                  </a:lnTo>
                  <a:lnTo>
                    <a:pt x="1982911" y="69089"/>
                  </a:lnTo>
                  <a:lnTo>
                    <a:pt x="1948000" y="40286"/>
                  </a:lnTo>
                  <a:lnTo>
                    <a:pt x="1907930" y="18537"/>
                  </a:lnTo>
                  <a:lnTo>
                    <a:pt x="1863652" y="4792"/>
                  </a:lnTo>
                  <a:lnTo>
                    <a:pt x="1816112"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5" name="object 5"/>
          <p:cNvSpPr txBox="1"/>
          <p:nvPr/>
        </p:nvSpPr>
        <p:spPr>
          <a:xfrm>
            <a:off x="2771930" y="432962"/>
            <a:ext cx="1904363" cy="259044"/>
          </a:xfrm>
          <a:prstGeom prst="rect">
            <a:avLst/>
          </a:prstGeom>
        </p:spPr>
        <p:txBody>
          <a:bodyPr vert="horz" wrap="square" lIns="0" tIns="12699" rIns="0" bIns="0" rtlCol="0">
            <a:spAutoFit/>
          </a:bodyPr>
          <a:lstStyle/>
          <a:p>
            <a:pPr marL="12702">
              <a:spcBef>
                <a:spcPts val="100"/>
              </a:spcBef>
            </a:pPr>
            <a:r>
              <a:rPr sz="1600" b="1" spc="25" dirty="0">
                <a:solidFill>
                  <a:srgbClr val="00B9B5"/>
                </a:solidFill>
                <a:latin typeface="微軟正黑體" panose="020B0604030504040204" pitchFamily="34" charset="-120"/>
                <a:ea typeface="微軟正黑體" panose="020B0604030504040204" pitchFamily="34" charset="-120"/>
                <a:cs typeface="Noto Sans HK"/>
              </a:rPr>
              <a:t>實驗數據表二</a:t>
            </a:r>
            <a:r>
              <a:rPr sz="1600" b="1" spc="81" dirty="0">
                <a:solidFill>
                  <a:srgbClr val="00B9B5"/>
                </a:solidFill>
                <a:latin typeface="微軟正黑體" panose="020B0604030504040204" pitchFamily="34" charset="-120"/>
                <a:ea typeface="微軟正黑體" panose="020B0604030504040204" pitchFamily="34" charset="-120"/>
                <a:cs typeface="Noto Sans HK"/>
              </a:rPr>
              <a:t>（甲</a:t>
            </a:r>
            <a:r>
              <a:rPr sz="1600" b="1" spc="30" dirty="0">
                <a:solidFill>
                  <a:srgbClr val="00B9B5"/>
                </a:solidFill>
                <a:latin typeface="微軟正黑體" panose="020B0604030504040204" pitchFamily="34" charset="-120"/>
                <a:ea typeface="微軟正黑體" panose="020B0604030504040204" pitchFamily="34" charset="-120"/>
                <a:cs typeface="Noto Sans HK"/>
              </a:rPr>
              <a:t>）</a:t>
            </a:r>
            <a:endParaRPr sz="1600" dirty="0">
              <a:latin typeface="微軟正黑體" panose="020B0604030504040204" pitchFamily="34" charset="-120"/>
              <a:ea typeface="微軟正黑體" panose="020B0604030504040204" pitchFamily="34" charset="-120"/>
              <a:cs typeface="Noto Sans HK"/>
            </a:endParaRPr>
          </a:p>
        </p:txBody>
      </p:sp>
      <p:sp>
        <p:nvSpPr>
          <p:cNvPr id="6" name="object 6"/>
          <p:cNvSpPr/>
          <p:nvPr/>
        </p:nvSpPr>
        <p:spPr>
          <a:xfrm>
            <a:off x="1" y="1090336"/>
            <a:ext cx="7560310" cy="616585"/>
          </a:xfrm>
          <a:custGeom>
            <a:avLst/>
            <a:gdLst/>
            <a:ahLst/>
            <a:cxnLst/>
            <a:rect l="l" t="t" r="r" b="b"/>
            <a:pathLst>
              <a:path w="7560309" h="616585">
                <a:moveTo>
                  <a:pt x="7559992" y="0"/>
                </a:moveTo>
                <a:lnTo>
                  <a:pt x="0" y="0"/>
                </a:lnTo>
                <a:lnTo>
                  <a:pt x="0" y="616496"/>
                </a:lnTo>
                <a:lnTo>
                  <a:pt x="7559992" y="616496"/>
                </a:lnTo>
                <a:lnTo>
                  <a:pt x="7559992"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 name="object 7"/>
          <p:cNvSpPr txBox="1"/>
          <p:nvPr/>
        </p:nvSpPr>
        <p:spPr>
          <a:xfrm>
            <a:off x="372700" y="1222051"/>
            <a:ext cx="4089400" cy="320600"/>
          </a:xfrm>
          <a:prstGeom prst="rect">
            <a:avLst/>
          </a:prstGeom>
        </p:spPr>
        <p:txBody>
          <a:bodyPr vert="horz" wrap="square" lIns="0" tIns="12699" rIns="0" bIns="0" rtlCol="0">
            <a:spAutoFit/>
          </a:bodyPr>
          <a:lstStyle/>
          <a:p>
            <a:pPr marL="12702">
              <a:spcBef>
                <a:spcPts val="100"/>
              </a:spcBef>
            </a:pPr>
            <a:r>
              <a:rPr sz="2000" b="1" spc="-6" dirty="0">
                <a:solidFill>
                  <a:srgbClr val="FFFFFF"/>
                </a:solidFill>
                <a:latin typeface="微軟正黑體" panose="020B0604030504040204" pitchFamily="34" charset="-120"/>
                <a:ea typeface="微軟正黑體" panose="020B0604030504040204" pitchFamily="34" charset="-120"/>
                <a:cs typeface="Noto Sans HK"/>
              </a:rPr>
              <a:t>方法一：利用砝碼進行物料比例測試</a:t>
            </a:r>
            <a:endParaRPr sz="2000" dirty="0">
              <a:latin typeface="微軟正黑體" panose="020B0604030504040204" pitchFamily="34" charset="-120"/>
              <a:ea typeface="微軟正黑體" panose="020B0604030504040204" pitchFamily="34" charset="-120"/>
              <a:cs typeface="Noto Sans HK"/>
            </a:endParaRPr>
          </a:p>
        </p:txBody>
      </p:sp>
      <p:sp>
        <p:nvSpPr>
          <p:cNvPr id="8" name="object 8"/>
          <p:cNvSpPr txBox="1"/>
          <p:nvPr/>
        </p:nvSpPr>
        <p:spPr>
          <a:xfrm>
            <a:off x="395999" y="6820793"/>
            <a:ext cx="6337300" cy="1528623"/>
          </a:xfrm>
          <a:prstGeom prst="rect">
            <a:avLst/>
          </a:prstGeom>
        </p:spPr>
        <p:txBody>
          <a:bodyPr vert="horz" wrap="square" lIns="0" tIns="12699" rIns="0" bIns="0" rtlCol="0">
            <a:spAutoFit/>
          </a:bodyPr>
          <a:lstStyle/>
          <a:p>
            <a:pPr marL="12702">
              <a:spcBef>
                <a:spcPts val="100"/>
              </a:spcBef>
            </a:pPr>
            <a:r>
              <a:rPr sz="1400" spc="-20" dirty="0">
                <a:solidFill>
                  <a:srgbClr val="034EA2"/>
                </a:solidFill>
                <a:latin typeface="微軟正黑體" panose="020B0604030504040204" pitchFamily="34" charset="-120"/>
                <a:ea typeface="微軟正黑體" panose="020B0604030504040204" pitchFamily="34" charset="-120"/>
                <a:cs typeface="Noto Sans HK Medium"/>
              </a:rPr>
              <a:t>總結：</a:t>
            </a:r>
            <a:endParaRPr sz="1400" dirty="0">
              <a:latin typeface="微軟正黑體" panose="020B0604030504040204" pitchFamily="34" charset="-120"/>
              <a:ea typeface="微軟正黑體" panose="020B0604030504040204" pitchFamily="34" charset="-120"/>
              <a:cs typeface="Noto Sans HK Medium"/>
            </a:endParaRPr>
          </a:p>
          <a:p>
            <a:pPr marL="12702">
              <a:spcBef>
                <a:spcPts val="1680"/>
              </a:spcBef>
            </a:pPr>
            <a:r>
              <a:rPr sz="1400" dirty="0">
                <a:solidFill>
                  <a:srgbClr val="034EA2"/>
                </a:solidFill>
                <a:latin typeface="微軟正黑體" panose="020B0604030504040204" pitchFamily="34" charset="-120"/>
                <a:ea typeface="微軟正黑體" panose="020B0604030504040204" pitchFamily="34" charset="-120"/>
                <a:cs typeface="Noto Sans HK Medium"/>
              </a:rPr>
              <a:t>環保杯墊（可以／不可以）</a:t>
            </a:r>
            <a:r>
              <a:rPr sz="1400" spc="-6" dirty="0">
                <a:solidFill>
                  <a:srgbClr val="034EA2"/>
                </a:solidFill>
                <a:latin typeface="微軟正黑體" panose="020B0604030504040204" pitchFamily="34" charset="-120"/>
                <a:ea typeface="微軟正黑體" panose="020B0604030504040204" pitchFamily="34" charset="-120"/>
                <a:cs typeface="Noto Sans HK Medium"/>
              </a:rPr>
              <a:t>透過養護方法來提升其耐壓強度，</a:t>
            </a:r>
            <a:endParaRPr sz="1400" dirty="0">
              <a:latin typeface="微軟正黑體" panose="020B0604030504040204" pitchFamily="34" charset="-120"/>
              <a:ea typeface="微軟正黑體" panose="020B0604030504040204" pitchFamily="34" charset="-120"/>
              <a:cs typeface="Noto Sans HK Medium"/>
            </a:endParaRPr>
          </a:p>
          <a:p>
            <a:pPr marL="12702">
              <a:spcBef>
                <a:spcPts val="1680"/>
              </a:spcBef>
              <a:tabLst>
                <a:tab pos="5457748"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環保杯墊的最佳養護時間是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endParaRPr sz="1400" dirty="0">
              <a:latin typeface="微軟正黑體" panose="020B0604030504040204" pitchFamily="34" charset="-120"/>
              <a:ea typeface="微軟正黑體" panose="020B0604030504040204" pitchFamily="34" charset="-120"/>
              <a:cs typeface="Noto Sans HK Medium"/>
            </a:endParaRPr>
          </a:p>
          <a:p>
            <a:pPr marL="12702">
              <a:spcBef>
                <a:spcPts val="1680"/>
              </a:spcBef>
              <a:tabLst>
                <a:tab pos="1256793" algn="l"/>
                <a:tab pos="3257249"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用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克砝碼置於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59" dirty="0">
                <a:solidFill>
                  <a:srgbClr val="034EA2"/>
                </a:solid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米高度，垂直掉下會令環保杯墊破損。</a:t>
            </a:r>
            <a:endParaRPr sz="1400" dirty="0">
              <a:latin typeface="微軟正黑體" panose="020B0604030504040204" pitchFamily="34" charset="-120"/>
              <a:ea typeface="微軟正黑體" panose="020B0604030504040204" pitchFamily="34" charset="-120"/>
              <a:cs typeface="Noto Sans HK Medium"/>
            </a:endParaRPr>
          </a:p>
        </p:txBody>
      </p:sp>
      <p:sp>
        <p:nvSpPr>
          <p:cNvPr id="9" name="object 9"/>
          <p:cNvSpPr/>
          <p:nvPr/>
        </p:nvSpPr>
        <p:spPr>
          <a:xfrm>
            <a:off x="426705"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 name="object 10"/>
          <p:cNvSpPr txBox="1"/>
          <p:nvPr/>
        </p:nvSpPr>
        <p:spPr>
          <a:xfrm>
            <a:off x="586926"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sp>
        <p:nvSpPr>
          <p:cNvPr id="11" name="object 11"/>
          <p:cNvSpPr txBox="1"/>
          <p:nvPr/>
        </p:nvSpPr>
        <p:spPr>
          <a:xfrm>
            <a:off x="372699" y="1990418"/>
            <a:ext cx="6621780" cy="228267"/>
          </a:xfrm>
          <a:prstGeom prst="rect">
            <a:avLst/>
          </a:prstGeom>
        </p:spPr>
        <p:txBody>
          <a:bodyPr vert="horz" wrap="square" lIns="0" tIns="12699" rIns="0" bIns="0" rtlCol="0">
            <a:spAutoFit/>
          </a:bodyPr>
          <a:lstStyle/>
          <a:p>
            <a:pPr marL="12702">
              <a:spcBef>
                <a:spcPts val="100"/>
              </a:spcBef>
              <a:tabLst>
                <a:tab pos="6609121"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根據實驗一的結果，環保杯墊的最佳物料比例</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endParaRPr sz="1400" dirty="0">
              <a:latin typeface="微軟正黑體" panose="020B0604030504040204" pitchFamily="34" charset="-120"/>
              <a:ea typeface="微軟正黑體" panose="020B0604030504040204" pitchFamily="34" charset="-120"/>
              <a:cs typeface="Noto Sans HK Medium"/>
            </a:endParaRPr>
          </a:p>
        </p:txBody>
      </p:sp>
      <p:graphicFrame>
        <p:nvGraphicFramePr>
          <p:cNvPr id="12" name="object 12"/>
          <p:cNvGraphicFramePr>
            <a:graphicFrameLocks noGrp="1"/>
          </p:cNvGraphicFramePr>
          <p:nvPr>
            <p:extLst>
              <p:ext uri="{D42A27DB-BD31-4B8C-83A1-F6EECF244321}">
                <p14:modId xmlns:p14="http://schemas.microsoft.com/office/powerpoint/2010/main" val="3430492171"/>
              </p:ext>
            </p:extLst>
          </p:nvPr>
        </p:nvGraphicFramePr>
        <p:xfrm>
          <a:off x="257643" y="2526238"/>
          <a:ext cx="6981190" cy="3930535"/>
        </p:xfrm>
        <a:graphic>
          <a:graphicData uri="http://schemas.openxmlformats.org/drawingml/2006/table">
            <a:tbl>
              <a:tblPr firstRow="1" bandRow="1">
                <a:tableStyleId>{2D5ABB26-0587-4C30-8999-92F81FD0307C}</a:tableStyleId>
              </a:tblPr>
              <a:tblGrid>
                <a:gridCol w="1464310">
                  <a:extLst>
                    <a:ext uri="{9D8B030D-6E8A-4147-A177-3AD203B41FA5}">
                      <a16:colId xmlns:a16="http://schemas.microsoft.com/office/drawing/2014/main" val="20000"/>
                    </a:ext>
                  </a:extLst>
                </a:gridCol>
                <a:gridCol w="919480">
                  <a:extLst>
                    <a:ext uri="{9D8B030D-6E8A-4147-A177-3AD203B41FA5}">
                      <a16:colId xmlns:a16="http://schemas.microsoft.com/office/drawing/2014/main" val="20001"/>
                    </a:ext>
                  </a:extLst>
                </a:gridCol>
                <a:gridCol w="919480">
                  <a:extLst>
                    <a:ext uri="{9D8B030D-6E8A-4147-A177-3AD203B41FA5}">
                      <a16:colId xmlns:a16="http://schemas.microsoft.com/office/drawing/2014/main" val="20002"/>
                    </a:ext>
                  </a:extLst>
                </a:gridCol>
                <a:gridCol w="919480">
                  <a:extLst>
                    <a:ext uri="{9D8B030D-6E8A-4147-A177-3AD203B41FA5}">
                      <a16:colId xmlns:a16="http://schemas.microsoft.com/office/drawing/2014/main" val="20003"/>
                    </a:ext>
                  </a:extLst>
                </a:gridCol>
                <a:gridCol w="919480">
                  <a:extLst>
                    <a:ext uri="{9D8B030D-6E8A-4147-A177-3AD203B41FA5}">
                      <a16:colId xmlns:a16="http://schemas.microsoft.com/office/drawing/2014/main" val="20004"/>
                    </a:ext>
                  </a:extLst>
                </a:gridCol>
                <a:gridCol w="919480">
                  <a:extLst>
                    <a:ext uri="{9D8B030D-6E8A-4147-A177-3AD203B41FA5}">
                      <a16:colId xmlns:a16="http://schemas.microsoft.com/office/drawing/2014/main" val="20005"/>
                    </a:ext>
                  </a:extLst>
                </a:gridCol>
                <a:gridCol w="919480">
                  <a:extLst>
                    <a:ext uri="{9D8B030D-6E8A-4147-A177-3AD203B41FA5}">
                      <a16:colId xmlns:a16="http://schemas.microsoft.com/office/drawing/2014/main" val="20006"/>
                    </a:ext>
                  </a:extLst>
                </a:gridCol>
              </a:tblGrid>
              <a:tr h="494030">
                <a:tc>
                  <a:txBody>
                    <a:bodyPr/>
                    <a:lstStyle/>
                    <a:p>
                      <a:pPr algn="ctr">
                        <a:lnSpc>
                          <a:spcPct val="100000"/>
                        </a:lnSpc>
                        <a:spcBef>
                          <a:spcPts val="1200"/>
                        </a:spcBef>
                      </a:pPr>
                      <a:r>
                        <a:rPr sz="1100" b="1" spc="-25" dirty="0">
                          <a:solidFill>
                            <a:srgbClr val="FFFFFF"/>
                          </a:solidFill>
                          <a:latin typeface="微軟正黑體" panose="020B0604030504040204" pitchFamily="34" charset="-120"/>
                          <a:ea typeface="微軟正黑體" panose="020B0604030504040204" pitchFamily="34" charset="-120"/>
                          <a:cs typeface="Noto Sans HK"/>
                        </a:rPr>
                        <a:t>組別</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R w="9525">
                      <a:solidFill>
                        <a:srgbClr val="FFFFFF"/>
                      </a:solidFill>
                      <a:prstDash val="solid"/>
                    </a:lnR>
                    <a:lnB w="9525">
                      <a:solidFill>
                        <a:srgbClr val="FFFFFF"/>
                      </a:solidFill>
                      <a:prstDash val="solid"/>
                    </a:lnB>
                    <a:solidFill>
                      <a:srgbClr val="72CBC9"/>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一</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二</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三</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四</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五</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六</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71C3C1"/>
                    </a:solidFill>
                  </a:tcPr>
                </a:tc>
                <a:extLst>
                  <a:ext uri="{0D108BD9-81ED-4DB2-BD59-A6C34878D82A}">
                    <a16:rowId xmlns:a16="http://schemas.microsoft.com/office/drawing/2014/main" val="10000"/>
                  </a:ext>
                </a:extLst>
              </a:tr>
              <a:tr h="519431">
                <a:tc>
                  <a:txBody>
                    <a:bodyPr/>
                    <a:lstStyle/>
                    <a:p>
                      <a:pPr algn="ctr">
                        <a:lnSpc>
                          <a:spcPct val="100000"/>
                        </a:lnSpc>
                        <a:spcBef>
                          <a:spcPts val="1300"/>
                        </a:spcBef>
                      </a:pPr>
                      <a:r>
                        <a:rPr sz="1100" b="1" spc="-15" dirty="0">
                          <a:solidFill>
                            <a:srgbClr val="FFFFFF"/>
                          </a:solidFill>
                          <a:latin typeface="微軟正黑體" panose="020B0604030504040204" pitchFamily="34" charset="-120"/>
                          <a:ea typeface="微軟正黑體" panose="020B0604030504040204" pitchFamily="34" charset="-120"/>
                          <a:cs typeface="Noto Sans HK"/>
                        </a:rPr>
                        <a:t>養護時間</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0</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4</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12</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1</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4</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12700">
                      <a:solidFill>
                        <a:srgbClr val="FFFFFF"/>
                      </a:solidFill>
                      <a:prstDash val="solid"/>
                    </a:lnT>
                    <a:lnB w="12700">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7</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12700">
                      <a:solidFill>
                        <a:srgbClr val="FFFFFF"/>
                      </a:solidFill>
                      <a:prstDash val="solid"/>
                    </a:lnT>
                    <a:lnB w="12700">
                      <a:solidFill>
                        <a:srgbClr val="00BAB5"/>
                      </a:solidFill>
                      <a:prstDash val="solid"/>
                    </a:lnB>
                  </a:tcPr>
                </a:tc>
                <a:extLst>
                  <a:ext uri="{0D108BD9-81ED-4DB2-BD59-A6C34878D82A}">
                    <a16:rowId xmlns:a16="http://schemas.microsoft.com/office/drawing/2014/main" val="10001"/>
                  </a:ext>
                </a:extLst>
              </a:tr>
              <a:tr h="797443">
                <a:tc>
                  <a:txBody>
                    <a:bodyPr/>
                    <a:lstStyle/>
                    <a:p>
                      <a:pPr marL="312420" marR="190500" indent="-114300">
                        <a:lnSpc>
                          <a:spcPct val="100000"/>
                        </a:lnSpc>
                        <a:spcBef>
                          <a:spcPts val="844"/>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令環保杯墊破損的高度 ( 米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p>
                      <a:pPr marL="179705">
                        <a:lnSpc>
                          <a:spcPct val="100000"/>
                        </a:lnSpc>
                      </a:pPr>
                      <a:r>
                        <a:rPr sz="1100" b="1" spc="-85" dirty="0">
                          <a:solidFill>
                            <a:srgbClr val="FFFFFF"/>
                          </a:solidFill>
                          <a:latin typeface="微軟正黑體" panose="020B0604030504040204" pitchFamily="34" charset="-120"/>
                          <a:ea typeface="微軟正黑體" panose="020B0604030504040204" pitchFamily="34" charset="-120"/>
                          <a:cs typeface="Noto Sans HK"/>
                        </a:rPr>
                        <a:t>( 參考高度：</a:t>
                      </a:r>
                      <a:r>
                        <a:rPr sz="1100" b="1" spc="-160" dirty="0">
                          <a:solidFill>
                            <a:srgbClr val="FFFFFF"/>
                          </a:solidFill>
                          <a:latin typeface="微軟正黑體" panose="020B0604030504040204" pitchFamily="34" charset="-120"/>
                          <a:ea typeface="微軟正黑體" panose="020B0604030504040204" pitchFamily="34" charset="-120"/>
                          <a:cs typeface="Noto Sans HK"/>
                        </a:rPr>
                        <a:t>1</a:t>
                      </a:r>
                      <a:r>
                        <a:rPr sz="1100" b="1" spc="-5" dirty="0">
                          <a:solidFill>
                            <a:srgbClr val="FFFFFF"/>
                          </a:solidFill>
                          <a:latin typeface="微軟正黑體" panose="020B0604030504040204" pitchFamily="34" charset="-120"/>
                          <a:ea typeface="微軟正黑體" panose="020B0604030504040204" pitchFamily="34" charset="-120"/>
                          <a:cs typeface="Noto Sans HK"/>
                        </a:rPr>
                        <a:t> 米)</a:t>
                      </a:r>
                      <a:endParaRPr sz="1100" dirty="0">
                        <a:latin typeface="微軟正黑體" panose="020B0604030504040204" pitchFamily="34" charset="-120"/>
                        <a:ea typeface="微軟正黑體" panose="020B0604030504040204" pitchFamily="34" charset="-120"/>
                        <a:cs typeface="Noto Sans HK"/>
                      </a:endParaRPr>
                    </a:p>
                  </a:txBody>
                  <a:tcPr marL="0" marR="0" marT="107315"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gridSpan="6">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cap="flat" cmpd="sng" algn="ctr">
                      <a:solidFill>
                        <a:srgbClr val="00BAB5"/>
                      </a:solidFill>
                      <a:prstDash val="solid"/>
                      <a:round/>
                      <a:headEnd type="none" w="med" len="med"/>
                      <a:tailEnd type="none" w="med" len="med"/>
                    </a:lnT>
                    <a:lnB w="12700">
                      <a:solidFill>
                        <a:srgbClr val="00BAB5"/>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494030">
                <a:tc>
                  <a:txBody>
                    <a:bodyPr/>
                    <a:lstStyle/>
                    <a:p>
                      <a:pPr algn="ctr">
                        <a:lnSpc>
                          <a:spcPct val="100000"/>
                        </a:lnSpc>
                        <a:spcBef>
                          <a:spcPts val="1200"/>
                        </a:spcBef>
                      </a:pPr>
                      <a:r>
                        <a:rPr sz="1100" b="1" spc="-5" dirty="0">
                          <a:solidFill>
                            <a:srgbClr val="FFFFFF"/>
                          </a:solidFill>
                          <a:latin typeface="微軟正黑體" panose="020B0604030504040204" pitchFamily="34" charset="-120"/>
                          <a:ea typeface="微軟正黑體" panose="020B0604030504040204" pitchFamily="34" charset="-120"/>
                          <a:cs typeface="Noto Sans HK"/>
                        </a:rPr>
                        <a:t>砝碼重量 ( 克 )</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cap="flat" cmpd="sng" algn="ctr">
                      <a:solidFill>
                        <a:srgbClr val="00BAB5"/>
                      </a:solidFill>
                      <a:prstDash val="solid"/>
                      <a:round/>
                      <a:headEnd type="none" w="med" len="med"/>
                      <a:tailEnd type="none" w="med" len="me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extLst>
                  <a:ext uri="{0D108BD9-81ED-4DB2-BD59-A6C34878D82A}">
                    <a16:rowId xmlns:a16="http://schemas.microsoft.com/office/drawing/2014/main" val="10003"/>
                  </a:ext>
                </a:extLst>
              </a:tr>
              <a:tr h="1625601">
                <a:tc>
                  <a:txBody>
                    <a:bodyPr/>
                    <a:lstStyle/>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spcBef>
                          <a:spcPts val="135"/>
                        </a:spcBef>
                      </a:pPr>
                      <a:endParaRPr sz="1100" dirty="0">
                        <a:latin typeface="微軟正黑體" panose="020B0604030504040204" pitchFamily="34" charset="-120"/>
                        <a:ea typeface="微軟正黑體" panose="020B0604030504040204" pitchFamily="34" charset="-120"/>
                        <a:cs typeface="Times New Roman"/>
                      </a:endParaRPr>
                    </a:p>
                    <a:p>
                      <a:pPr algn="ctr">
                        <a:lnSpc>
                          <a:spcPct val="100000"/>
                        </a:lnSpc>
                      </a:pPr>
                      <a:r>
                        <a:rPr sz="1100" b="1" spc="-10" dirty="0">
                          <a:solidFill>
                            <a:srgbClr val="FFFFFF"/>
                          </a:solidFill>
                          <a:latin typeface="微軟正黑體" panose="020B0604030504040204" pitchFamily="34" charset="-120"/>
                          <a:ea typeface="微軟正黑體" panose="020B0604030504040204" pitchFamily="34" charset="-120"/>
                          <a:cs typeface="Noto Sans HK"/>
                        </a:rPr>
                        <a:t>請描述碎裂程度</a:t>
                      </a:r>
                      <a:endParaRPr sz="1100" dirty="0">
                        <a:latin typeface="微軟正黑體" panose="020B0604030504040204" pitchFamily="34" charset="-120"/>
                        <a:ea typeface="微軟正黑體" panose="020B0604030504040204" pitchFamily="34" charset="-120"/>
                        <a:cs typeface="Noto Sans HK"/>
                      </a:endParaRPr>
                    </a:p>
                  </a:txBody>
                  <a:tcPr marL="0" marR="0" marT="0"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tc>
                  <a:txBody>
                    <a:bodyPr/>
                    <a:lstStyle/>
                    <a:p>
                      <a:pPr>
                        <a:lnSpc>
                          <a:spcPct val="100000"/>
                        </a:lnSpc>
                      </a:pPr>
                      <a:endParaRPr sz="14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38787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810" y="-3173"/>
            <a:ext cx="7560310" cy="1094105"/>
            <a:chOff x="0" y="0"/>
            <a:chExt cx="7560309" cy="1094105"/>
          </a:xfrm>
        </p:grpSpPr>
        <p:sp>
          <p:nvSpPr>
            <p:cNvPr id="3" name="object 3"/>
            <p:cNvSpPr/>
            <p:nvPr/>
          </p:nvSpPr>
          <p:spPr>
            <a:xfrm>
              <a:off x="0" y="0"/>
              <a:ext cx="7560309" cy="1094105"/>
            </a:xfrm>
            <a:custGeom>
              <a:avLst/>
              <a:gdLst/>
              <a:ahLst/>
              <a:cxnLst/>
              <a:rect l="l" t="t" r="r" b="b"/>
              <a:pathLst>
                <a:path w="7560309" h="1094105">
                  <a:moveTo>
                    <a:pt x="0" y="1093508"/>
                  </a:moveTo>
                  <a:lnTo>
                    <a:pt x="7559992" y="1093508"/>
                  </a:lnTo>
                  <a:lnTo>
                    <a:pt x="7559992" y="0"/>
                  </a:lnTo>
                  <a:lnTo>
                    <a:pt x="0" y="0"/>
                  </a:lnTo>
                  <a:lnTo>
                    <a:pt x="0" y="1093508"/>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 name="object 4"/>
            <p:cNvSpPr/>
            <p:nvPr/>
          </p:nvSpPr>
          <p:spPr>
            <a:xfrm>
              <a:off x="2640918" y="340123"/>
              <a:ext cx="2052320" cy="471805"/>
            </a:xfrm>
            <a:custGeom>
              <a:avLst/>
              <a:gdLst/>
              <a:ahLst/>
              <a:cxnLst/>
              <a:rect l="l" t="t" r="r" b="b"/>
              <a:pathLst>
                <a:path w="2052320" h="471805">
                  <a:moveTo>
                    <a:pt x="1816112"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1816112" y="471754"/>
                  </a:lnTo>
                  <a:lnTo>
                    <a:pt x="1863652" y="466962"/>
                  </a:lnTo>
                  <a:lnTo>
                    <a:pt x="1907930" y="453218"/>
                  </a:lnTo>
                  <a:lnTo>
                    <a:pt x="1948000" y="431471"/>
                  </a:lnTo>
                  <a:lnTo>
                    <a:pt x="1982911" y="402669"/>
                  </a:lnTo>
                  <a:lnTo>
                    <a:pt x="2011715" y="367760"/>
                  </a:lnTo>
                  <a:lnTo>
                    <a:pt x="2033464" y="327693"/>
                  </a:lnTo>
                  <a:lnTo>
                    <a:pt x="2047209" y="283416"/>
                  </a:lnTo>
                  <a:lnTo>
                    <a:pt x="2052002" y="235877"/>
                  </a:lnTo>
                  <a:lnTo>
                    <a:pt x="2047209" y="188341"/>
                  </a:lnTo>
                  <a:lnTo>
                    <a:pt x="2033464" y="144066"/>
                  </a:lnTo>
                  <a:lnTo>
                    <a:pt x="2011715" y="103999"/>
                  </a:lnTo>
                  <a:lnTo>
                    <a:pt x="1982911" y="69089"/>
                  </a:lnTo>
                  <a:lnTo>
                    <a:pt x="1948000" y="40286"/>
                  </a:lnTo>
                  <a:lnTo>
                    <a:pt x="1907930" y="18537"/>
                  </a:lnTo>
                  <a:lnTo>
                    <a:pt x="1863652" y="4792"/>
                  </a:lnTo>
                  <a:lnTo>
                    <a:pt x="1816112"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5" name="object 5"/>
          <p:cNvSpPr txBox="1"/>
          <p:nvPr/>
        </p:nvSpPr>
        <p:spPr>
          <a:xfrm>
            <a:off x="2768121" y="432962"/>
            <a:ext cx="1904363" cy="259044"/>
          </a:xfrm>
          <a:prstGeom prst="rect">
            <a:avLst/>
          </a:prstGeom>
        </p:spPr>
        <p:txBody>
          <a:bodyPr vert="horz" wrap="square" lIns="0" tIns="12699" rIns="0" bIns="0" rtlCol="0">
            <a:spAutoFit/>
          </a:bodyPr>
          <a:lstStyle/>
          <a:p>
            <a:pPr marL="12702">
              <a:spcBef>
                <a:spcPts val="100"/>
              </a:spcBef>
            </a:pPr>
            <a:r>
              <a:rPr sz="1600" b="1" spc="25" dirty="0">
                <a:solidFill>
                  <a:srgbClr val="00B9B5"/>
                </a:solidFill>
                <a:latin typeface="微軟正黑體" panose="020B0604030504040204" pitchFamily="34" charset="-120"/>
                <a:ea typeface="微軟正黑體" panose="020B0604030504040204" pitchFamily="34" charset="-120"/>
                <a:cs typeface="Noto Sans HK"/>
              </a:rPr>
              <a:t>實驗數據表二</a:t>
            </a:r>
            <a:r>
              <a:rPr sz="1600" b="1" spc="81" dirty="0">
                <a:solidFill>
                  <a:srgbClr val="00B9B5"/>
                </a:solidFill>
                <a:latin typeface="微軟正黑體" panose="020B0604030504040204" pitchFamily="34" charset="-120"/>
                <a:ea typeface="微軟正黑體" panose="020B0604030504040204" pitchFamily="34" charset="-120"/>
                <a:cs typeface="Noto Sans HK"/>
              </a:rPr>
              <a:t>（乙</a:t>
            </a:r>
            <a:r>
              <a:rPr sz="1600" b="1" spc="30" dirty="0">
                <a:solidFill>
                  <a:srgbClr val="00B9B5"/>
                </a:solidFill>
                <a:latin typeface="微軟正黑體" panose="020B0604030504040204" pitchFamily="34" charset="-120"/>
                <a:ea typeface="微軟正黑體" panose="020B0604030504040204" pitchFamily="34" charset="-120"/>
                <a:cs typeface="Noto Sans HK"/>
              </a:rPr>
              <a:t>）</a:t>
            </a:r>
            <a:endParaRPr sz="1600" dirty="0">
              <a:latin typeface="微軟正黑體" panose="020B0604030504040204" pitchFamily="34" charset="-120"/>
              <a:ea typeface="微軟正黑體" panose="020B0604030504040204" pitchFamily="34" charset="-120"/>
              <a:cs typeface="Noto Sans HK"/>
            </a:endParaRPr>
          </a:p>
        </p:txBody>
      </p:sp>
      <p:sp>
        <p:nvSpPr>
          <p:cNvPr id="6" name="object 6"/>
          <p:cNvSpPr/>
          <p:nvPr/>
        </p:nvSpPr>
        <p:spPr>
          <a:xfrm>
            <a:off x="-3810" y="1090336"/>
            <a:ext cx="7560310" cy="616585"/>
          </a:xfrm>
          <a:custGeom>
            <a:avLst/>
            <a:gdLst/>
            <a:ahLst/>
            <a:cxnLst/>
            <a:rect l="l" t="t" r="r" b="b"/>
            <a:pathLst>
              <a:path w="7560309" h="616585">
                <a:moveTo>
                  <a:pt x="7559992" y="0"/>
                </a:moveTo>
                <a:lnTo>
                  <a:pt x="0" y="0"/>
                </a:lnTo>
                <a:lnTo>
                  <a:pt x="0" y="616496"/>
                </a:lnTo>
                <a:lnTo>
                  <a:pt x="7559992" y="616496"/>
                </a:lnTo>
                <a:lnTo>
                  <a:pt x="7559992"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 name="object 7"/>
          <p:cNvSpPr txBox="1"/>
          <p:nvPr/>
        </p:nvSpPr>
        <p:spPr>
          <a:xfrm>
            <a:off x="368889" y="1222051"/>
            <a:ext cx="4089400" cy="320600"/>
          </a:xfrm>
          <a:prstGeom prst="rect">
            <a:avLst/>
          </a:prstGeom>
        </p:spPr>
        <p:txBody>
          <a:bodyPr vert="horz" wrap="square" lIns="0" tIns="12699" rIns="0" bIns="0" rtlCol="0">
            <a:spAutoFit/>
          </a:bodyPr>
          <a:lstStyle/>
          <a:p>
            <a:pPr marL="12702">
              <a:spcBef>
                <a:spcPts val="100"/>
              </a:spcBef>
            </a:pPr>
            <a:r>
              <a:rPr sz="2000" b="1" spc="-6" dirty="0">
                <a:solidFill>
                  <a:srgbClr val="FFFFFF"/>
                </a:solidFill>
                <a:latin typeface="微軟正黑體" panose="020B0604030504040204" pitchFamily="34" charset="-120"/>
                <a:ea typeface="微軟正黑體" panose="020B0604030504040204" pitchFamily="34" charset="-120"/>
                <a:cs typeface="Noto Sans HK"/>
              </a:rPr>
              <a:t>方法二：利用砝碼進行物料比例測試</a:t>
            </a:r>
            <a:endParaRPr sz="2000" dirty="0">
              <a:latin typeface="微軟正黑體" panose="020B0604030504040204" pitchFamily="34" charset="-120"/>
              <a:ea typeface="微軟正黑體" panose="020B0604030504040204" pitchFamily="34" charset="-120"/>
              <a:cs typeface="Noto Sans HK"/>
            </a:endParaRPr>
          </a:p>
        </p:txBody>
      </p:sp>
      <p:sp>
        <p:nvSpPr>
          <p:cNvPr id="8" name="object 8"/>
          <p:cNvSpPr txBox="1"/>
          <p:nvPr/>
        </p:nvSpPr>
        <p:spPr>
          <a:xfrm>
            <a:off x="392189" y="6316797"/>
            <a:ext cx="5648326" cy="1523493"/>
          </a:xfrm>
          <a:prstGeom prst="rect">
            <a:avLst/>
          </a:prstGeom>
        </p:spPr>
        <p:txBody>
          <a:bodyPr vert="horz" wrap="square" lIns="0" tIns="12699" rIns="0" bIns="0" rtlCol="0">
            <a:spAutoFit/>
          </a:bodyPr>
          <a:lstStyle/>
          <a:p>
            <a:pPr marL="12702">
              <a:spcBef>
                <a:spcPts val="100"/>
              </a:spcBef>
            </a:pPr>
            <a:r>
              <a:rPr sz="1400" spc="-20" dirty="0">
                <a:solidFill>
                  <a:srgbClr val="034EA2"/>
                </a:solidFill>
                <a:latin typeface="微軟正黑體" panose="020B0604030504040204" pitchFamily="34" charset="-120"/>
                <a:ea typeface="微軟正黑體" panose="020B0604030504040204" pitchFamily="34" charset="-120"/>
                <a:cs typeface="Noto Sans HK Medium"/>
              </a:rPr>
              <a:t>總結：</a:t>
            </a:r>
            <a:endParaRPr sz="1400">
              <a:latin typeface="微軟正黑體" panose="020B0604030504040204" pitchFamily="34" charset="-120"/>
              <a:ea typeface="微軟正黑體" panose="020B0604030504040204" pitchFamily="34" charset="-120"/>
              <a:cs typeface="Noto Sans HK Medium"/>
            </a:endParaRPr>
          </a:p>
          <a:p>
            <a:pPr marL="12702">
              <a:spcBef>
                <a:spcPts val="1680"/>
              </a:spcBef>
            </a:pPr>
            <a:r>
              <a:rPr sz="1400" dirty="0">
                <a:solidFill>
                  <a:srgbClr val="034EA2"/>
                </a:solidFill>
                <a:latin typeface="微軟正黑體" panose="020B0604030504040204" pitchFamily="34" charset="-120"/>
                <a:ea typeface="微軟正黑體" panose="020B0604030504040204" pitchFamily="34" charset="-120"/>
                <a:cs typeface="Noto Sans HK Medium"/>
              </a:rPr>
              <a:t>環保杯墊（可以／不可以）</a:t>
            </a:r>
            <a:r>
              <a:rPr sz="1400" spc="-6" dirty="0">
                <a:solidFill>
                  <a:srgbClr val="034EA2"/>
                </a:solidFill>
                <a:latin typeface="微軟正黑體" panose="020B0604030504040204" pitchFamily="34" charset="-120"/>
                <a:ea typeface="微軟正黑體" panose="020B0604030504040204" pitchFamily="34" charset="-120"/>
                <a:cs typeface="Noto Sans HK Medium"/>
              </a:rPr>
              <a:t>透過養護方法來提升其耐壓強度，</a:t>
            </a:r>
            <a:endParaRPr sz="1400">
              <a:latin typeface="微軟正黑體" panose="020B0604030504040204" pitchFamily="34" charset="-120"/>
              <a:ea typeface="微軟正黑體" panose="020B0604030504040204" pitchFamily="34" charset="-120"/>
              <a:cs typeface="Noto Sans HK Medium"/>
            </a:endParaRPr>
          </a:p>
          <a:p>
            <a:pPr marL="12702" marR="5080">
              <a:lnSpc>
                <a:spcPct val="200000"/>
              </a:lnSpc>
              <a:tabLst>
                <a:tab pos="2323703" algn="l"/>
                <a:tab pos="5457748"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環保杯墊的最佳養護時間是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dirty="0">
                <a:solidFill>
                  <a:srgbClr val="034EA2"/>
                </a:solidFill>
                <a:latin typeface="微軟正黑體" panose="020B0604030504040204" pitchFamily="34" charset="-120"/>
                <a:ea typeface="微軟正黑體" panose="020B0604030504040204" pitchFamily="34" charset="-120"/>
                <a:cs typeface="Noto Sans HK Medium"/>
              </a:rPr>
              <a:t>把環保杯墊置於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米高度，垂直掉下會令環保杯墊破損。</a:t>
            </a:r>
            <a:endParaRPr sz="1400">
              <a:latin typeface="微軟正黑體" panose="020B0604030504040204" pitchFamily="34" charset="-120"/>
              <a:ea typeface="微軟正黑體" panose="020B0604030504040204" pitchFamily="34" charset="-120"/>
              <a:cs typeface="Noto Sans HK Medium"/>
            </a:endParaRPr>
          </a:p>
        </p:txBody>
      </p:sp>
      <p:sp>
        <p:nvSpPr>
          <p:cNvPr id="9" name="object 9"/>
          <p:cNvSpPr/>
          <p:nvPr/>
        </p:nvSpPr>
        <p:spPr>
          <a:xfrm>
            <a:off x="422894"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 name="object 10"/>
          <p:cNvSpPr txBox="1"/>
          <p:nvPr/>
        </p:nvSpPr>
        <p:spPr>
          <a:xfrm>
            <a:off x="583117"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sp>
        <p:nvSpPr>
          <p:cNvPr id="11" name="object 11"/>
          <p:cNvSpPr txBox="1"/>
          <p:nvPr/>
        </p:nvSpPr>
        <p:spPr>
          <a:xfrm>
            <a:off x="368890" y="1990418"/>
            <a:ext cx="6621780" cy="228267"/>
          </a:xfrm>
          <a:prstGeom prst="rect">
            <a:avLst/>
          </a:prstGeom>
        </p:spPr>
        <p:txBody>
          <a:bodyPr vert="horz" wrap="square" lIns="0" tIns="12699" rIns="0" bIns="0" rtlCol="0">
            <a:spAutoFit/>
          </a:bodyPr>
          <a:lstStyle/>
          <a:p>
            <a:pPr marL="12702">
              <a:spcBef>
                <a:spcPts val="100"/>
              </a:spcBef>
              <a:tabLst>
                <a:tab pos="6609121"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根據實驗一的結果，環保杯墊的最佳物料比例</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endParaRPr sz="1400">
              <a:latin typeface="微軟正黑體" panose="020B0604030504040204" pitchFamily="34" charset="-120"/>
              <a:ea typeface="微軟正黑體" panose="020B0604030504040204" pitchFamily="34" charset="-120"/>
              <a:cs typeface="Noto Sans HK Medium"/>
            </a:endParaRPr>
          </a:p>
        </p:txBody>
      </p:sp>
      <p:graphicFrame>
        <p:nvGraphicFramePr>
          <p:cNvPr id="12" name="object 12"/>
          <p:cNvGraphicFramePr>
            <a:graphicFrameLocks noGrp="1"/>
          </p:cNvGraphicFramePr>
          <p:nvPr>
            <p:extLst>
              <p:ext uri="{D42A27DB-BD31-4B8C-83A1-F6EECF244321}">
                <p14:modId xmlns:p14="http://schemas.microsoft.com/office/powerpoint/2010/main" val="3543609377"/>
              </p:ext>
            </p:extLst>
          </p:nvPr>
        </p:nvGraphicFramePr>
        <p:xfrm>
          <a:off x="253833" y="2526243"/>
          <a:ext cx="6981190" cy="3522347"/>
        </p:xfrm>
        <a:graphic>
          <a:graphicData uri="http://schemas.openxmlformats.org/drawingml/2006/table">
            <a:tbl>
              <a:tblPr firstRow="1" bandRow="1">
                <a:tableStyleId>{2D5ABB26-0587-4C30-8999-92F81FD0307C}</a:tableStyleId>
              </a:tblPr>
              <a:tblGrid>
                <a:gridCol w="1464310">
                  <a:extLst>
                    <a:ext uri="{9D8B030D-6E8A-4147-A177-3AD203B41FA5}">
                      <a16:colId xmlns:a16="http://schemas.microsoft.com/office/drawing/2014/main" val="20000"/>
                    </a:ext>
                  </a:extLst>
                </a:gridCol>
                <a:gridCol w="919480">
                  <a:extLst>
                    <a:ext uri="{9D8B030D-6E8A-4147-A177-3AD203B41FA5}">
                      <a16:colId xmlns:a16="http://schemas.microsoft.com/office/drawing/2014/main" val="20001"/>
                    </a:ext>
                  </a:extLst>
                </a:gridCol>
                <a:gridCol w="919480">
                  <a:extLst>
                    <a:ext uri="{9D8B030D-6E8A-4147-A177-3AD203B41FA5}">
                      <a16:colId xmlns:a16="http://schemas.microsoft.com/office/drawing/2014/main" val="20002"/>
                    </a:ext>
                  </a:extLst>
                </a:gridCol>
                <a:gridCol w="919480">
                  <a:extLst>
                    <a:ext uri="{9D8B030D-6E8A-4147-A177-3AD203B41FA5}">
                      <a16:colId xmlns:a16="http://schemas.microsoft.com/office/drawing/2014/main" val="20003"/>
                    </a:ext>
                  </a:extLst>
                </a:gridCol>
                <a:gridCol w="919480">
                  <a:extLst>
                    <a:ext uri="{9D8B030D-6E8A-4147-A177-3AD203B41FA5}">
                      <a16:colId xmlns:a16="http://schemas.microsoft.com/office/drawing/2014/main" val="20004"/>
                    </a:ext>
                  </a:extLst>
                </a:gridCol>
                <a:gridCol w="919480">
                  <a:extLst>
                    <a:ext uri="{9D8B030D-6E8A-4147-A177-3AD203B41FA5}">
                      <a16:colId xmlns:a16="http://schemas.microsoft.com/office/drawing/2014/main" val="20005"/>
                    </a:ext>
                  </a:extLst>
                </a:gridCol>
                <a:gridCol w="919480">
                  <a:extLst>
                    <a:ext uri="{9D8B030D-6E8A-4147-A177-3AD203B41FA5}">
                      <a16:colId xmlns:a16="http://schemas.microsoft.com/office/drawing/2014/main" val="20006"/>
                    </a:ext>
                  </a:extLst>
                </a:gridCol>
              </a:tblGrid>
              <a:tr h="494030">
                <a:tc>
                  <a:txBody>
                    <a:bodyPr/>
                    <a:lstStyle/>
                    <a:p>
                      <a:pPr algn="ctr">
                        <a:lnSpc>
                          <a:spcPct val="100000"/>
                        </a:lnSpc>
                        <a:spcBef>
                          <a:spcPts val="1200"/>
                        </a:spcBef>
                      </a:pPr>
                      <a:r>
                        <a:rPr sz="1100" b="1" spc="-25" dirty="0">
                          <a:solidFill>
                            <a:srgbClr val="FFFFFF"/>
                          </a:solidFill>
                          <a:latin typeface="微軟正黑體" panose="020B0604030504040204" pitchFamily="34" charset="-120"/>
                          <a:ea typeface="微軟正黑體" panose="020B0604030504040204" pitchFamily="34" charset="-120"/>
                          <a:cs typeface="Noto Sans HK"/>
                        </a:rPr>
                        <a:t>組別</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R w="9525">
                      <a:solidFill>
                        <a:srgbClr val="FFFFFF"/>
                      </a:solidFill>
                      <a:prstDash val="solid"/>
                    </a:lnR>
                    <a:lnB w="9525">
                      <a:solidFill>
                        <a:srgbClr val="FFFFFF"/>
                      </a:solidFill>
                      <a:prstDash val="solid"/>
                    </a:lnB>
                    <a:solidFill>
                      <a:srgbClr val="72CBC9"/>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一</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二</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三</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四</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五</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9525">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71C3C1"/>
                    </a:solidFill>
                  </a:tcPr>
                </a:tc>
                <a:tc>
                  <a:txBody>
                    <a:bodyPr/>
                    <a:lstStyle/>
                    <a:p>
                      <a:pPr algn="ctr">
                        <a:lnSpc>
                          <a:spcPct val="100000"/>
                        </a:lnSpc>
                        <a:spcBef>
                          <a:spcPts val="120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六</a:t>
                      </a:r>
                      <a:endParaRPr sz="1100" dirty="0">
                        <a:latin typeface="微軟正黑體" panose="020B0604030504040204" pitchFamily="34" charset="-120"/>
                        <a:ea typeface="微軟正黑體" panose="020B0604030504040204" pitchFamily="34" charset="-120"/>
                        <a:cs typeface="Noto Sans HK"/>
                      </a:endParaRPr>
                    </a:p>
                  </a:txBody>
                  <a:tcPr marL="0" marR="0" marT="152401"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71C3C1"/>
                    </a:solidFill>
                  </a:tcPr>
                </a:tc>
                <a:extLst>
                  <a:ext uri="{0D108BD9-81ED-4DB2-BD59-A6C34878D82A}">
                    <a16:rowId xmlns:a16="http://schemas.microsoft.com/office/drawing/2014/main" val="10000"/>
                  </a:ext>
                </a:extLst>
              </a:tr>
              <a:tr h="519431">
                <a:tc>
                  <a:txBody>
                    <a:bodyPr/>
                    <a:lstStyle/>
                    <a:p>
                      <a:pPr algn="ctr">
                        <a:lnSpc>
                          <a:spcPct val="100000"/>
                        </a:lnSpc>
                        <a:spcBef>
                          <a:spcPts val="1300"/>
                        </a:spcBef>
                      </a:pPr>
                      <a:r>
                        <a:rPr sz="1100" b="1" spc="-15" dirty="0">
                          <a:solidFill>
                            <a:srgbClr val="FFFFFF"/>
                          </a:solidFill>
                          <a:latin typeface="微軟正黑體" panose="020B0604030504040204" pitchFamily="34" charset="-120"/>
                          <a:ea typeface="微軟正黑體" panose="020B0604030504040204" pitchFamily="34" charset="-120"/>
                          <a:cs typeface="Noto Sans HK"/>
                        </a:rPr>
                        <a:t>養護時間</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0</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4</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12</a:t>
                      </a:r>
                      <a:r>
                        <a:rPr sz="1100" b="1" spc="-15" dirty="0">
                          <a:solidFill>
                            <a:srgbClr val="231F20"/>
                          </a:solidFill>
                          <a:latin typeface="微軟正黑體" panose="020B0604030504040204" pitchFamily="34" charset="-120"/>
                          <a:ea typeface="微軟正黑體" panose="020B0604030504040204" pitchFamily="34" charset="-120"/>
                          <a:cs typeface="Noto Sans HK"/>
                        </a:rPr>
                        <a:t> 小時</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1</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9525">
                      <a:solidFill>
                        <a:srgbClr val="FFFFFF"/>
                      </a:solidFill>
                      <a:prstDash val="solid"/>
                    </a:lnT>
                    <a:lnB w="9525">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4</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12700">
                      <a:solidFill>
                        <a:srgbClr val="FFFFFF"/>
                      </a:solidFill>
                      <a:prstDash val="solid"/>
                    </a:lnT>
                    <a:lnB w="12700">
                      <a:solidFill>
                        <a:srgbClr val="00BAB5"/>
                      </a:solidFill>
                      <a:prstDash val="solid"/>
                    </a:lnB>
                  </a:tcPr>
                </a:tc>
                <a:tc>
                  <a:txBody>
                    <a:bodyPr/>
                    <a:lstStyle/>
                    <a:p>
                      <a:pPr marL="38100" algn="ctr">
                        <a:lnSpc>
                          <a:spcPct val="100000"/>
                        </a:lnSpc>
                        <a:spcBef>
                          <a:spcPts val="1300"/>
                        </a:spcBef>
                      </a:pPr>
                      <a:r>
                        <a:rPr sz="1100" b="1" dirty="0">
                          <a:solidFill>
                            <a:srgbClr val="231F20"/>
                          </a:solidFill>
                          <a:latin typeface="微軟正黑體" panose="020B0604030504040204" pitchFamily="34" charset="-120"/>
                          <a:ea typeface="微軟正黑體" panose="020B0604030504040204" pitchFamily="34" charset="-120"/>
                          <a:cs typeface="Noto Sans HK"/>
                        </a:rPr>
                        <a:t>7</a:t>
                      </a:r>
                      <a:r>
                        <a:rPr sz="1100" b="1" spc="-20" dirty="0">
                          <a:solidFill>
                            <a:srgbClr val="231F20"/>
                          </a:solidFill>
                          <a:latin typeface="微軟正黑體" panose="020B0604030504040204" pitchFamily="34" charset="-120"/>
                          <a:ea typeface="微軟正黑體" panose="020B0604030504040204" pitchFamily="34" charset="-120"/>
                          <a:cs typeface="Noto Sans HK"/>
                        </a:rPr>
                        <a:t> 日</a:t>
                      </a:r>
                      <a:r>
                        <a:rPr sz="1100" b="1" spc="-50" dirty="0">
                          <a:solidFill>
                            <a:srgbClr val="231F20"/>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65100" marB="0">
                    <a:lnL w="9525">
                      <a:solidFill>
                        <a:srgbClr val="00BAB5"/>
                      </a:solidFill>
                      <a:prstDash val="solid"/>
                    </a:lnL>
                    <a:lnR w="9525">
                      <a:solidFill>
                        <a:srgbClr val="00BAB5"/>
                      </a:solidFill>
                      <a:prstDash val="solid"/>
                    </a:lnR>
                    <a:lnT w="12700">
                      <a:solidFill>
                        <a:srgbClr val="FFFFFF"/>
                      </a:solidFill>
                      <a:prstDash val="solid"/>
                    </a:lnT>
                    <a:lnB w="12700">
                      <a:solidFill>
                        <a:srgbClr val="00BAB5"/>
                      </a:solidFill>
                      <a:prstDash val="solid"/>
                    </a:lnB>
                  </a:tcPr>
                </a:tc>
                <a:extLst>
                  <a:ext uri="{0D108BD9-81ED-4DB2-BD59-A6C34878D82A}">
                    <a16:rowId xmlns:a16="http://schemas.microsoft.com/office/drawing/2014/main" val="10001"/>
                  </a:ext>
                </a:extLst>
              </a:tr>
              <a:tr h="883285">
                <a:tc>
                  <a:txBody>
                    <a:bodyPr/>
                    <a:lstStyle/>
                    <a:p>
                      <a:pPr marL="312420" marR="190500" indent="-114300">
                        <a:lnSpc>
                          <a:spcPct val="100000"/>
                        </a:lnSpc>
                        <a:spcBef>
                          <a:spcPts val="1290"/>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令環保杯墊破損的高度 ( 米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p>
                      <a:pPr marL="179705">
                        <a:lnSpc>
                          <a:spcPct val="100000"/>
                        </a:lnSpc>
                      </a:pPr>
                      <a:r>
                        <a:rPr sz="1100" b="1" spc="-85" dirty="0">
                          <a:solidFill>
                            <a:srgbClr val="FFFFFF"/>
                          </a:solidFill>
                          <a:latin typeface="微軟正黑體" panose="020B0604030504040204" pitchFamily="34" charset="-120"/>
                          <a:ea typeface="微軟正黑體" panose="020B0604030504040204" pitchFamily="34" charset="-120"/>
                          <a:cs typeface="Noto Sans HK"/>
                        </a:rPr>
                        <a:t>( 參考高度：</a:t>
                      </a:r>
                      <a:r>
                        <a:rPr sz="1100" b="1" spc="-160" dirty="0">
                          <a:solidFill>
                            <a:srgbClr val="FFFFFF"/>
                          </a:solidFill>
                          <a:latin typeface="微軟正黑體" panose="020B0604030504040204" pitchFamily="34" charset="-120"/>
                          <a:ea typeface="微軟正黑體" panose="020B0604030504040204" pitchFamily="34" charset="-120"/>
                          <a:cs typeface="Noto Sans HK"/>
                        </a:rPr>
                        <a:t>1</a:t>
                      </a:r>
                      <a:r>
                        <a:rPr sz="1100" b="1" spc="-5" dirty="0">
                          <a:solidFill>
                            <a:srgbClr val="FFFFFF"/>
                          </a:solidFill>
                          <a:latin typeface="微軟正黑體" panose="020B0604030504040204" pitchFamily="34" charset="-120"/>
                          <a:ea typeface="微軟正黑體" panose="020B0604030504040204" pitchFamily="34" charset="-120"/>
                          <a:cs typeface="Noto Sans HK"/>
                        </a:rPr>
                        <a:t> 米)</a:t>
                      </a:r>
                      <a:endParaRPr sz="1100" dirty="0">
                        <a:latin typeface="微軟正黑體" panose="020B0604030504040204" pitchFamily="34" charset="-120"/>
                        <a:ea typeface="微軟正黑體" panose="020B0604030504040204" pitchFamily="34" charset="-120"/>
                        <a:cs typeface="Noto Sans HK"/>
                      </a:endParaRPr>
                    </a:p>
                  </a:txBody>
                  <a:tcPr marL="0" marR="0" marT="163831"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extLst>
                  <a:ext uri="{0D108BD9-81ED-4DB2-BD59-A6C34878D82A}">
                    <a16:rowId xmlns:a16="http://schemas.microsoft.com/office/drawing/2014/main" val="10002"/>
                  </a:ext>
                </a:extLst>
              </a:tr>
              <a:tr h="1625601">
                <a:tc>
                  <a:txBody>
                    <a:bodyPr/>
                    <a:lstStyle/>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pPr>
                      <a:endParaRPr sz="1100" dirty="0">
                        <a:latin typeface="微軟正黑體" panose="020B0604030504040204" pitchFamily="34" charset="-120"/>
                        <a:ea typeface="微軟正黑體" panose="020B0604030504040204" pitchFamily="34" charset="-120"/>
                        <a:cs typeface="Times New Roman"/>
                      </a:endParaRPr>
                    </a:p>
                    <a:p>
                      <a:pPr>
                        <a:lnSpc>
                          <a:spcPct val="100000"/>
                        </a:lnSpc>
                        <a:spcBef>
                          <a:spcPts val="135"/>
                        </a:spcBef>
                      </a:pPr>
                      <a:endParaRPr sz="1100" dirty="0">
                        <a:latin typeface="微軟正黑體" panose="020B0604030504040204" pitchFamily="34" charset="-120"/>
                        <a:ea typeface="微軟正黑體" panose="020B0604030504040204" pitchFamily="34" charset="-120"/>
                        <a:cs typeface="Times New Roman"/>
                      </a:endParaRPr>
                    </a:p>
                    <a:p>
                      <a:pPr algn="ctr">
                        <a:lnSpc>
                          <a:spcPct val="100000"/>
                        </a:lnSpc>
                      </a:pPr>
                      <a:r>
                        <a:rPr sz="1100" b="1" spc="-10" dirty="0">
                          <a:solidFill>
                            <a:srgbClr val="FFFFFF"/>
                          </a:solidFill>
                          <a:latin typeface="微軟正黑體" panose="020B0604030504040204" pitchFamily="34" charset="-120"/>
                          <a:ea typeface="微軟正黑體" panose="020B0604030504040204" pitchFamily="34" charset="-120"/>
                          <a:cs typeface="Noto Sans HK"/>
                        </a:rPr>
                        <a:t>請描述碎裂程度</a:t>
                      </a:r>
                      <a:endParaRPr sz="1100" dirty="0">
                        <a:latin typeface="微軟正黑體" panose="020B0604030504040204" pitchFamily="34" charset="-120"/>
                        <a:ea typeface="微軟正黑體" panose="020B0604030504040204" pitchFamily="34" charset="-120"/>
                        <a:cs typeface="Noto Sans HK"/>
                      </a:endParaRPr>
                    </a:p>
                  </a:txBody>
                  <a:tcPr marL="0" marR="0" marT="0" marB="0">
                    <a:lnR w="9525">
                      <a:solidFill>
                        <a:srgbClr val="00BAB5"/>
                      </a:solidFill>
                      <a:prstDash val="solid"/>
                    </a:lnR>
                    <a:lnT w="9525">
                      <a:solidFill>
                        <a:srgbClr val="FFFFFF"/>
                      </a:solidFill>
                      <a:prstDash val="solid"/>
                    </a:lnT>
                    <a:lnB w="9525">
                      <a:solidFill>
                        <a:srgbClr val="FFFFFF"/>
                      </a:solidFill>
                      <a:prstDash val="solid"/>
                    </a:lnB>
                    <a:solidFill>
                      <a:srgbClr val="3672B1"/>
                    </a:solidFill>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9525">
                      <a:solidFill>
                        <a:srgbClr val="00BAB5"/>
                      </a:solidFill>
                      <a:prstDash val="solid"/>
                    </a:lnT>
                    <a:lnB w="9525">
                      <a:solidFill>
                        <a:srgbClr val="00BAB5"/>
                      </a:solidFill>
                      <a:prstDash val="solid"/>
                    </a:lnB>
                  </a:tcPr>
                </a:tc>
                <a:tc>
                  <a:txBody>
                    <a:bodyPr/>
                    <a:lstStyle/>
                    <a:p>
                      <a:pPr>
                        <a:lnSpc>
                          <a:spcPct val="100000"/>
                        </a:lnSpc>
                      </a:pPr>
                      <a:endParaRPr sz="14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tc>
                  <a:txBody>
                    <a:bodyPr/>
                    <a:lstStyle/>
                    <a:p>
                      <a:pPr>
                        <a:lnSpc>
                          <a:spcPct val="100000"/>
                        </a:lnSpc>
                      </a:pPr>
                      <a:endParaRPr sz="14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00BAB5"/>
                      </a:solidFill>
                      <a:prstDash val="solid"/>
                    </a:lnL>
                    <a:lnR w="9525">
                      <a:solidFill>
                        <a:srgbClr val="00BAB5"/>
                      </a:solidFill>
                      <a:prstDash val="solid"/>
                    </a:lnR>
                    <a:lnT w="12700">
                      <a:solidFill>
                        <a:srgbClr val="00BAB5"/>
                      </a:solidFill>
                      <a:prstDash val="solid"/>
                    </a:lnT>
                    <a:lnB w="12700">
                      <a:solidFill>
                        <a:srgbClr val="00BAB5"/>
                      </a:solidFill>
                      <a:prstDash val="soli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62022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object 2"/>
          <p:cNvGrpSpPr/>
          <p:nvPr/>
        </p:nvGrpSpPr>
        <p:grpSpPr>
          <a:xfrm>
            <a:off x="-3810" y="-3173"/>
            <a:ext cx="7560310" cy="1094105"/>
            <a:chOff x="0" y="0"/>
            <a:chExt cx="7560309" cy="1094105"/>
          </a:xfrm>
        </p:grpSpPr>
        <p:sp>
          <p:nvSpPr>
            <p:cNvPr id="38" name="object 3"/>
            <p:cNvSpPr/>
            <p:nvPr/>
          </p:nvSpPr>
          <p:spPr>
            <a:xfrm>
              <a:off x="0" y="0"/>
              <a:ext cx="7560309" cy="1094105"/>
            </a:xfrm>
            <a:custGeom>
              <a:avLst/>
              <a:gdLst/>
              <a:ahLst/>
              <a:cxnLst/>
              <a:rect l="l" t="t" r="r" b="b"/>
              <a:pathLst>
                <a:path w="7560309" h="1094105">
                  <a:moveTo>
                    <a:pt x="0" y="1093508"/>
                  </a:moveTo>
                  <a:lnTo>
                    <a:pt x="7559992" y="1093508"/>
                  </a:lnTo>
                  <a:lnTo>
                    <a:pt x="7559992" y="0"/>
                  </a:lnTo>
                  <a:lnTo>
                    <a:pt x="0" y="0"/>
                  </a:lnTo>
                  <a:lnTo>
                    <a:pt x="0" y="1093508"/>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9" name="object 4"/>
            <p:cNvSpPr/>
            <p:nvPr/>
          </p:nvSpPr>
          <p:spPr>
            <a:xfrm>
              <a:off x="2640918" y="340123"/>
              <a:ext cx="1903142" cy="471805"/>
            </a:xfrm>
            <a:custGeom>
              <a:avLst/>
              <a:gdLst/>
              <a:ahLst/>
              <a:cxnLst/>
              <a:rect l="l" t="t" r="r" b="b"/>
              <a:pathLst>
                <a:path w="2052320" h="471805">
                  <a:moveTo>
                    <a:pt x="1816112"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1816112" y="471754"/>
                  </a:lnTo>
                  <a:lnTo>
                    <a:pt x="1863652" y="466962"/>
                  </a:lnTo>
                  <a:lnTo>
                    <a:pt x="1907930" y="453218"/>
                  </a:lnTo>
                  <a:lnTo>
                    <a:pt x="1948000" y="431471"/>
                  </a:lnTo>
                  <a:lnTo>
                    <a:pt x="1982911" y="402669"/>
                  </a:lnTo>
                  <a:lnTo>
                    <a:pt x="2011715" y="367760"/>
                  </a:lnTo>
                  <a:lnTo>
                    <a:pt x="2033464" y="327693"/>
                  </a:lnTo>
                  <a:lnTo>
                    <a:pt x="2047209" y="283416"/>
                  </a:lnTo>
                  <a:lnTo>
                    <a:pt x="2052002" y="235877"/>
                  </a:lnTo>
                  <a:lnTo>
                    <a:pt x="2047209" y="188341"/>
                  </a:lnTo>
                  <a:lnTo>
                    <a:pt x="2033464" y="144066"/>
                  </a:lnTo>
                  <a:lnTo>
                    <a:pt x="2011715" y="103999"/>
                  </a:lnTo>
                  <a:lnTo>
                    <a:pt x="1982911" y="69089"/>
                  </a:lnTo>
                  <a:lnTo>
                    <a:pt x="1948000" y="40286"/>
                  </a:lnTo>
                  <a:lnTo>
                    <a:pt x="1907930" y="18537"/>
                  </a:lnTo>
                  <a:lnTo>
                    <a:pt x="1863652" y="4792"/>
                  </a:lnTo>
                  <a:lnTo>
                    <a:pt x="1816112"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40" name="object 5"/>
          <p:cNvSpPr txBox="1"/>
          <p:nvPr/>
        </p:nvSpPr>
        <p:spPr>
          <a:xfrm>
            <a:off x="2768121" y="432962"/>
            <a:ext cx="1904363" cy="259044"/>
          </a:xfrm>
          <a:prstGeom prst="rect">
            <a:avLst/>
          </a:prstGeom>
        </p:spPr>
        <p:txBody>
          <a:bodyPr vert="horz" wrap="square" lIns="0" tIns="12699" rIns="0" bIns="0" rtlCol="0">
            <a:spAutoFit/>
          </a:bodyPr>
          <a:lstStyle/>
          <a:p>
            <a:pPr marL="12702">
              <a:spcBef>
                <a:spcPts val="100"/>
              </a:spcBef>
            </a:pPr>
            <a:r>
              <a:rPr lang="zh-TW" altLang="en-US" sz="1600" b="1" spc="50" dirty="0" smtClean="0">
                <a:solidFill>
                  <a:srgbClr val="00B9B5"/>
                </a:solidFill>
                <a:latin typeface="微軟正黑體" panose="020B0604030504040204" pitchFamily="34" charset="-120"/>
                <a:ea typeface="微軟正黑體" panose="020B0604030504040204" pitchFamily="34" charset="-120"/>
                <a:cs typeface="Noto Sans HK"/>
              </a:rPr>
              <a:t>實驗數據表</a:t>
            </a:r>
            <a:r>
              <a:rPr lang="zh-TW" altLang="en-US" sz="1600" b="1" spc="81" dirty="0" smtClean="0">
                <a:solidFill>
                  <a:srgbClr val="00B9B5"/>
                </a:solidFill>
                <a:latin typeface="微軟正黑體" panose="020B0604030504040204" pitchFamily="34" charset="-120"/>
                <a:ea typeface="微軟正黑體" panose="020B0604030504040204" pitchFamily="34" charset="-120"/>
                <a:cs typeface="Noto Sans HK"/>
              </a:rPr>
              <a:t>（三</a:t>
            </a:r>
            <a:r>
              <a:rPr lang="zh-TW" altLang="en-US" sz="1600" b="1" spc="30" dirty="0" smtClean="0">
                <a:solidFill>
                  <a:srgbClr val="00B9B5"/>
                </a:solidFill>
                <a:latin typeface="微軟正黑體" panose="020B0604030504040204" pitchFamily="34" charset="-120"/>
                <a:ea typeface="微軟正黑體" panose="020B0604030504040204" pitchFamily="34" charset="-120"/>
                <a:cs typeface="Noto Sans HK"/>
              </a:rPr>
              <a:t>）</a:t>
            </a:r>
            <a:endParaRPr lang="zh-TW" altLang="en-US" sz="1600" dirty="0">
              <a:latin typeface="微軟正黑體" panose="020B0604030504040204" pitchFamily="34" charset="-120"/>
              <a:ea typeface="微軟正黑體" panose="020B0604030504040204" pitchFamily="34" charset="-120"/>
              <a:cs typeface="Noto Sans HK"/>
            </a:endParaRPr>
          </a:p>
        </p:txBody>
      </p:sp>
      <p:sp>
        <p:nvSpPr>
          <p:cNvPr id="41" name="object 6"/>
          <p:cNvSpPr/>
          <p:nvPr/>
        </p:nvSpPr>
        <p:spPr>
          <a:xfrm>
            <a:off x="-3810" y="1090336"/>
            <a:ext cx="7560310" cy="616585"/>
          </a:xfrm>
          <a:custGeom>
            <a:avLst/>
            <a:gdLst/>
            <a:ahLst/>
            <a:cxnLst/>
            <a:rect l="l" t="t" r="r" b="b"/>
            <a:pathLst>
              <a:path w="7560309" h="616585">
                <a:moveTo>
                  <a:pt x="7559992" y="0"/>
                </a:moveTo>
                <a:lnTo>
                  <a:pt x="0" y="0"/>
                </a:lnTo>
                <a:lnTo>
                  <a:pt x="0" y="616496"/>
                </a:lnTo>
                <a:lnTo>
                  <a:pt x="7559992" y="616496"/>
                </a:lnTo>
                <a:lnTo>
                  <a:pt x="7559992"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2" name="object 7"/>
          <p:cNvSpPr txBox="1"/>
          <p:nvPr/>
        </p:nvSpPr>
        <p:spPr>
          <a:xfrm>
            <a:off x="368888" y="1222051"/>
            <a:ext cx="7066961" cy="320600"/>
          </a:xfrm>
          <a:prstGeom prst="rect">
            <a:avLst/>
          </a:prstGeom>
        </p:spPr>
        <p:txBody>
          <a:bodyPr vert="horz" wrap="square" lIns="0" tIns="12699" rIns="0" bIns="0" rtlCol="0">
            <a:spAutoFit/>
          </a:bodyPr>
          <a:lstStyle/>
          <a:p>
            <a:pPr marL="12702">
              <a:spcBef>
                <a:spcPts val="100"/>
              </a:spcBef>
            </a:pPr>
            <a:r>
              <a:rPr lang="zh-TW" altLang="en-US" sz="2000" b="1" spc="95" dirty="0" smtClean="0">
                <a:solidFill>
                  <a:srgbClr val="FFFFFF"/>
                </a:solidFill>
                <a:latin typeface="微軟正黑體" panose="020B0604030504040204" pitchFamily="34" charset="-120"/>
                <a:ea typeface="微軟正黑體" panose="020B0604030504040204" pitchFamily="34" charset="-120"/>
              </a:rPr>
              <a:t>實驗三：比較環保杯墊與市面購買的吸水杯墊的吸水效能</a:t>
            </a:r>
            <a:endParaRPr sz="2000" b="1" dirty="0">
              <a:latin typeface="微軟正黑體" panose="020B0604030504040204" pitchFamily="34" charset="-120"/>
              <a:ea typeface="微軟正黑體" panose="020B0604030504040204" pitchFamily="34" charset="-120"/>
              <a:cs typeface="Noto Sans HK"/>
            </a:endParaRPr>
          </a:p>
        </p:txBody>
      </p:sp>
      <p:sp>
        <p:nvSpPr>
          <p:cNvPr id="43" name="object 9"/>
          <p:cNvSpPr/>
          <p:nvPr/>
        </p:nvSpPr>
        <p:spPr>
          <a:xfrm>
            <a:off x="422894"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4" name="object 10"/>
          <p:cNvSpPr txBox="1"/>
          <p:nvPr/>
        </p:nvSpPr>
        <p:spPr>
          <a:xfrm>
            <a:off x="583117"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grpSp>
        <p:nvGrpSpPr>
          <p:cNvPr id="112" name="群組 111"/>
          <p:cNvGrpSpPr/>
          <p:nvPr/>
        </p:nvGrpSpPr>
        <p:grpSpPr>
          <a:xfrm>
            <a:off x="376995" y="5907121"/>
            <a:ext cx="6686274" cy="963579"/>
            <a:chOff x="-1149150" y="6161992"/>
            <a:chExt cx="7860948" cy="956483"/>
          </a:xfrm>
        </p:grpSpPr>
        <p:sp>
          <p:nvSpPr>
            <p:cNvPr id="97" name="object 25"/>
            <p:cNvSpPr txBox="1"/>
            <p:nvPr/>
          </p:nvSpPr>
          <p:spPr>
            <a:xfrm>
              <a:off x="-1149149" y="6161992"/>
              <a:ext cx="2035014" cy="196035"/>
            </a:xfrm>
            <a:prstGeom prst="rect">
              <a:avLst/>
            </a:prstGeom>
          </p:spPr>
          <p:txBody>
            <a:bodyPr vert="horz" wrap="square" lIns="0" tIns="12699" rIns="0" bIns="0" rtlCol="0">
              <a:spAutoFit/>
            </a:bodyPr>
            <a:lstStyle/>
            <a:p>
              <a:pPr marL="12702">
                <a:spcBef>
                  <a:spcPts val="100"/>
                </a:spcBef>
              </a:pPr>
              <a:r>
                <a:rPr sz="1200" b="1" spc="65" dirty="0">
                  <a:solidFill>
                    <a:srgbClr val="034EA2"/>
                  </a:solidFill>
                  <a:latin typeface="微軟正黑體" panose="020B0604030504040204" pitchFamily="34" charset="-120"/>
                  <a:ea typeface="微軟正黑體" panose="020B0604030504040204" pitchFamily="34" charset="-120"/>
                  <a:cs typeface="Noto Sans HK"/>
                </a:rPr>
                <a:t>吸水速度較快的杯墊：</a:t>
              </a:r>
              <a:endParaRPr sz="1200" dirty="0">
                <a:latin typeface="微軟正黑體" panose="020B0604030504040204" pitchFamily="34" charset="-120"/>
                <a:ea typeface="微軟正黑體" panose="020B0604030504040204" pitchFamily="34" charset="-120"/>
                <a:cs typeface="Noto Sans HK"/>
              </a:endParaRPr>
            </a:p>
          </p:txBody>
        </p:sp>
        <p:sp>
          <p:nvSpPr>
            <p:cNvPr id="98" name="object 26"/>
            <p:cNvSpPr txBox="1"/>
            <p:nvPr/>
          </p:nvSpPr>
          <p:spPr>
            <a:xfrm>
              <a:off x="2687704" y="6161992"/>
              <a:ext cx="1656809" cy="196035"/>
            </a:xfrm>
            <a:prstGeom prst="rect">
              <a:avLst/>
            </a:prstGeom>
          </p:spPr>
          <p:txBody>
            <a:bodyPr vert="horz" wrap="square" lIns="0" tIns="12699" rIns="0" bIns="0" rtlCol="0">
              <a:spAutoFit/>
            </a:bodyPr>
            <a:lstStyle/>
            <a:p>
              <a:pPr marL="12702">
                <a:spcBef>
                  <a:spcPts val="100"/>
                </a:spcBef>
              </a:pPr>
              <a:r>
                <a:rPr sz="1200" b="1" spc="59" dirty="0">
                  <a:solidFill>
                    <a:srgbClr val="034EA2"/>
                  </a:solidFill>
                  <a:latin typeface="微軟正黑體" panose="020B0604030504040204" pitchFamily="34" charset="-120"/>
                  <a:ea typeface="微軟正黑體" panose="020B0604030504040204" pitchFamily="34" charset="-120"/>
                  <a:cs typeface="Noto Sans HK"/>
                </a:rPr>
                <a:t>， 相應需要時間：</a:t>
              </a:r>
              <a:endParaRPr sz="1200" dirty="0">
                <a:latin typeface="微軟正黑體" panose="020B0604030504040204" pitchFamily="34" charset="-120"/>
                <a:ea typeface="微軟正黑體" panose="020B0604030504040204" pitchFamily="34" charset="-120"/>
                <a:cs typeface="Noto Sans HK"/>
              </a:endParaRPr>
            </a:p>
          </p:txBody>
        </p:sp>
        <p:sp>
          <p:nvSpPr>
            <p:cNvPr id="99" name="object 27"/>
            <p:cNvSpPr txBox="1"/>
            <p:nvPr/>
          </p:nvSpPr>
          <p:spPr>
            <a:xfrm>
              <a:off x="-1149150" y="6766092"/>
              <a:ext cx="1909552" cy="196035"/>
            </a:xfrm>
            <a:prstGeom prst="rect">
              <a:avLst/>
            </a:prstGeom>
          </p:spPr>
          <p:txBody>
            <a:bodyPr vert="horz" wrap="square" lIns="0" tIns="12699" rIns="0" bIns="0" rtlCol="0">
              <a:spAutoFit/>
            </a:bodyPr>
            <a:lstStyle/>
            <a:p>
              <a:pPr marL="12702">
                <a:spcBef>
                  <a:spcPts val="100"/>
                </a:spcBef>
              </a:pPr>
              <a:r>
                <a:rPr sz="1200" b="1" spc="59" dirty="0">
                  <a:solidFill>
                    <a:srgbClr val="034EA2"/>
                  </a:solidFill>
                  <a:latin typeface="微軟正黑體" panose="020B0604030504040204" pitchFamily="34" charset="-120"/>
                  <a:ea typeface="微軟正黑體" panose="020B0604030504040204" pitchFamily="34" charset="-120"/>
                  <a:cs typeface="Noto Sans HK"/>
                </a:rPr>
                <a:t>吸水量最多的杯墊：</a:t>
              </a:r>
              <a:endParaRPr sz="1200" dirty="0">
                <a:latin typeface="微軟正黑體" panose="020B0604030504040204" pitchFamily="34" charset="-120"/>
                <a:ea typeface="微軟正黑體" panose="020B0604030504040204" pitchFamily="34" charset="-120"/>
                <a:cs typeface="Noto Sans HK"/>
              </a:endParaRPr>
            </a:p>
          </p:txBody>
        </p:sp>
        <p:sp>
          <p:nvSpPr>
            <p:cNvPr id="100" name="object 28"/>
            <p:cNvSpPr txBox="1"/>
            <p:nvPr/>
          </p:nvSpPr>
          <p:spPr>
            <a:xfrm>
              <a:off x="2698008" y="6766092"/>
              <a:ext cx="2018428" cy="196035"/>
            </a:xfrm>
            <a:prstGeom prst="rect">
              <a:avLst/>
            </a:prstGeom>
          </p:spPr>
          <p:txBody>
            <a:bodyPr vert="horz" wrap="square" lIns="0" tIns="12699" rIns="0" bIns="0" rtlCol="0">
              <a:spAutoFit/>
            </a:bodyPr>
            <a:lstStyle/>
            <a:p>
              <a:pPr marL="12702">
                <a:spcBef>
                  <a:spcPts val="100"/>
                </a:spcBef>
              </a:pPr>
              <a:r>
                <a:rPr sz="1200" b="1" spc="69" dirty="0">
                  <a:solidFill>
                    <a:srgbClr val="034EA2"/>
                  </a:solidFill>
                  <a:latin typeface="微軟正黑體" panose="020B0604030504040204" pitchFamily="34" charset="-120"/>
                  <a:ea typeface="微軟正黑體" panose="020B0604030504040204" pitchFamily="34" charset="-120"/>
                  <a:cs typeface="Noto Sans HK"/>
                </a:rPr>
                <a:t>， 相應飽和吸水量：</a:t>
              </a:r>
              <a:endParaRPr sz="1200" dirty="0">
                <a:latin typeface="微軟正黑體" panose="020B0604030504040204" pitchFamily="34" charset="-120"/>
                <a:ea typeface="微軟正黑體" panose="020B0604030504040204" pitchFamily="34" charset="-120"/>
                <a:cs typeface="Noto Sans HK"/>
              </a:endParaRPr>
            </a:p>
          </p:txBody>
        </p:sp>
        <p:sp>
          <p:nvSpPr>
            <p:cNvPr id="101" name="object 29"/>
            <p:cNvSpPr/>
            <p:nvPr/>
          </p:nvSpPr>
          <p:spPr>
            <a:xfrm>
              <a:off x="-1136450" y="6514381"/>
              <a:ext cx="3738245" cy="0"/>
            </a:xfrm>
            <a:custGeom>
              <a:avLst/>
              <a:gdLst/>
              <a:ahLst/>
              <a:cxnLst/>
              <a:rect l="l" t="t" r="r" b="b"/>
              <a:pathLst>
                <a:path w="3738245">
                  <a:moveTo>
                    <a:pt x="0" y="0"/>
                  </a:moveTo>
                  <a:lnTo>
                    <a:pt x="3738003" y="0"/>
                  </a:lnTo>
                </a:path>
              </a:pathLst>
            </a:custGeom>
            <a:ln w="12700">
              <a:solidFill>
                <a:srgbClr val="034EA2"/>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2" name="object 30"/>
            <p:cNvSpPr/>
            <p:nvPr/>
          </p:nvSpPr>
          <p:spPr>
            <a:xfrm>
              <a:off x="2973553" y="6514381"/>
              <a:ext cx="3738245" cy="0"/>
            </a:xfrm>
            <a:custGeom>
              <a:avLst/>
              <a:gdLst/>
              <a:ahLst/>
              <a:cxnLst/>
              <a:rect l="l" t="t" r="r" b="b"/>
              <a:pathLst>
                <a:path w="3738245">
                  <a:moveTo>
                    <a:pt x="0" y="0"/>
                  </a:moveTo>
                  <a:lnTo>
                    <a:pt x="3738003" y="0"/>
                  </a:lnTo>
                </a:path>
              </a:pathLst>
            </a:custGeom>
            <a:ln w="12700">
              <a:solidFill>
                <a:srgbClr val="034EA2"/>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3" name="object 31"/>
            <p:cNvSpPr/>
            <p:nvPr/>
          </p:nvSpPr>
          <p:spPr>
            <a:xfrm>
              <a:off x="-1136450" y="7118475"/>
              <a:ext cx="3738245" cy="0"/>
            </a:xfrm>
            <a:custGeom>
              <a:avLst/>
              <a:gdLst/>
              <a:ahLst/>
              <a:cxnLst/>
              <a:rect l="l" t="t" r="r" b="b"/>
              <a:pathLst>
                <a:path w="3738245">
                  <a:moveTo>
                    <a:pt x="0" y="0"/>
                  </a:moveTo>
                  <a:lnTo>
                    <a:pt x="3738003" y="0"/>
                  </a:lnTo>
                </a:path>
              </a:pathLst>
            </a:custGeom>
            <a:ln w="12700">
              <a:solidFill>
                <a:srgbClr val="034EA2"/>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4" name="object 32"/>
            <p:cNvSpPr/>
            <p:nvPr/>
          </p:nvSpPr>
          <p:spPr>
            <a:xfrm>
              <a:off x="2973553" y="7118475"/>
              <a:ext cx="3738245" cy="0"/>
            </a:xfrm>
            <a:custGeom>
              <a:avLst/>
              <a:gdLst/>
              <a:ahLst/>
              <a:cxnLst/>
              <a:rect l="l" t="t" r="r" b="b"/>
              <a:pathLst>
                <a:path w="3738245">
                  <a:moveTo>
                    <a:pt x="0" y="0"/>
                  </a:moveTo>
                  <a:lnTo>
                    <a:pt x="3738003" y="0"/>
                  </a:lnTo>
                </a:path>
              </a:pathLst>
            </a:custGeom>
            <a:ln w="12700">
              <a:solidFill>
                <a:srgbClr val="034EA2"/>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graphicFrame>
        <p:nvGraphicFramePr>
          <p:cNvPr id="113" name="object 3"/>
          <p:cNvGraphicFramePr>
            <a:graphicFrameLocks noGrp="1"/>
          </p:cNvGraphicFramePr>
          <p:nvPr>
            <p:extLst>
              <p:ext uri="{D42A27DB-BD31-4B8C-83A1-F6EECF244321}">
                <p14:modId xmlns:p14="http://schemas.microsoft.com/office/powerpoint/2010/main" val="3060316843"/>
              </p:ext>
            </p:extLst>
          </p:nvPr>
        </p:nvGraphicFramePr>
        <p:xfrm>
          <a:off x="352378" y="2451101"/>
          <a:ext cx="6710891" cy="2666998"/>
        </p:xfrm>
        <a:graphic>
          <a:graphicData uri="http://schemas.openxmlformats.org/drawingml/2006/table">
            <a:tbl>
              <a:tblPr firstRow="1" bandRow="1">
                <a:tableStyleId>{2D5ABB26-0587-4C30-8999-92F81FD0307C}</a:tableStyleId>
              </a:tblPr>
              <a:tblGrid>
                <a:gridCol w="439582">
                  <a:extLst>
                    <a:ext uri="{9D8B030D-6E8A-4147-A177-3AD203B41FA5}">
                      <a16:colId xmlns:a16="http://schemas.microsoft.com/office/drawing/2014/main" val="20000"/>
                    </a:ext>
                  </a:extLst>
                </a:gridCol>
                <a:gridCol w="762434">
                  <a:extLst>
                    <a:ext uri="{9D8B030D-6E8A-4147-A177-3AD203B41FA5}">
                      <a16:colId xmlns:a16="http://schemas.microsoft.com/office/drawing/2014/main" val="20001"/>
                    </a:ext>
                  </a:extLst>
                </a:gridCol>
                <a:gridCol w="1101775">
                  <a:extLst>
                    <a:ext uri="{9D8B030D-6E8A-4147-A177-3AD203B41FA5}">
                      <a16:colId xmlns:a16="http://schemas.microsoft.com/office/drawing/2014/main" val="20002"/>
                    </a:ext>
                  </a:extLst>
                </a:gridCol>
                <a:gridCol w="1101775">
                  <a:extLst>
                    <a:ext uri="{9D8B030D-6E8A-4147-A177-3AD203B41FA5}">
                      <a16:colId xmlns:a16="http://schemas.microsoft.com/office/drawing/2014/main" val="20003"/>
                    </a:ext>
                  </a:extLst>
                </a:gridCol>
                <a:gridCol w="1101775">
                  <a:extLst>
                    <a:ext uri="{9D8B030D-6E8A-4147-A177-3AD203B41FA5}">
                      <a16:colId xmlns:a16="http://schemas.microsoft.com/office/drawing/2014/main" val="20004"/>
                    </a:ext>
                  </a:extLst>
                </a:gridCol>
                <a:gridCol w="1101775">
                  <a:extLst>
                    <a:ext uri="{9D8B030D-6E8A-4147-A177-3AD203B41FA5}">
                      <a16:colId xmlns:a16="http://schemas.microsoft.com/office/drawing/2014/main" val="20005"/>
                    </a:ext>
                  </a:extLst>
                </a:gridCol>
                <a:gridCol w="1101775">
                  <a:extLst>
                    <a:ext uri="{9D8B030D-6E8A-4147-A177-3AD203B41FA5}">
                      <a16:colId xmlns:a16="http://schemas.microsoft.com/office/drawing/2014/main" val="20006"/>
                    </a:ext>
                  </a:extLst>
                </a:gridCol>
              </a:tblGrid>
              <a:tr h="459110">
                <a:tc>
                  <a:txBody>
                    <a:bodyPr/>
                    <a:lstStyle/>
                    <a:p>
                      <a:pPr marL="4445" algn="ctr">
                        <a:lnSpc>
                          <a:spcPct val="100000"/>
                        </a:lnSpc>
                        <a:spcBef>
                          <a:spcPts val="1470"/>
                        </a:spcBef>
                      </a:pPr>
                      <a:r>
                        <a:rPr sz="1000" b="1" spc="-25" dirty="0">
                          <a:solidFill>
                            <a:srgbClr val="002F2F"/>
                          </a:solidFill>
                          <a:latin typeface="微軟正黑體" panose="020B0604030504040204" pitchFamily="34" charset="-120"/>
                          <a:cs typeface="Noto Sans HK"/>
                        </a:rPr>
                        <a:t>組別</a:t>
                      </a:r>
                      <a:endParaRPr sz="1000" dirty="0">
                        <a:latin typeface="微軟正黑體" panose="020B0604030504040204" pitchFamily="34" charset="-120"/>
                        <a:cs typeface="Noto Sans HK"/>
                      </a:endParaRPr>
                    </a:p>
                  </a:txBody>
                  <a:tcPr marL="0" marR="0" marT="127579" marB="0">
                    <a:lnR w="9525">
                      <a:solidFill>
                        <a:srgbClr val="FFFFFF"/>
                      </a:solidFill>
                      <a:prstDash val="solid"/>
                    </a:lnR>
                    <a:lnB w="9525">
                      <a:solidFill>
                        <a:srgbClr val="FFFFFF"/>
                      </a:solidFill>
                      <a:prstDash val="solid"/>
                    </a:lnB>
                    <a:solidFill>
                      <a:srgbClr val="72CBC9"/>
                    </a:solidFill>
                  </a:tcPr>
                </a:tc>
                <a:tc>
                  <a:txBody>
                    <a:bodyPr/>
                    <a:lstStyle/>
                    <a:p>
                      <a:pPr>
                        <a:lnSpc>
                          <a:spcPct val="100000"/>
                        </a:lnSpc>
                      </a:pPr>
                      <a:endParaRPr sz="900">
                        <a:latin typeface="Times New Roman"/>
                        <a:cs typeface="Times New Roman"/>
                      </a:endParaRPr>
                    </a:p>
                  </a:txBody>
                  <a:tcPr marL="0" marR="0" marT="0" marB="0">
                    <a:lnL w="9525">
                      <a:solidFill>
                        <a:srgbClr val="FFFFFF"/>
                      </a:solidFill>
                      <a:prstDash val="solid"/>
                    </a:lnL>
                    <a:lnR w="9525">
                      <a:solidFill>
                        <a:srgbClr val="FFFFFF"/>
                      </a:solidFill>
                      <a:prstDash val="solid"/>
                    </a:lnR>
                    <a:solidFill>
                      <a:srgbClr val="3777BC"/>
                    </a:solidFill>
                  </a:tcPr>
                </a:tc>
                <a:tc>
                  <a:txBody>
                    <a:bodyPr/>
                    <a:lstStyle/>
                    <a:p>
                      <a:pPr>
                        <a:lnSpc>
                          <a:spcPct val="100000"/>
                        </a:lnSpc>
                        <a:spcBef>
                          <a:spcPts val="210"/>
                        </a:spcBef>
                      </a:pPr>
                      <a:endParaRPr sz="600" dirty="0">
                        <a:latin typeface="Times New Roman"/>
                        <a:cs typeface="Times New Roman"/>
                      </a:endParaRPr>
                    </a:p>
                  </a:txBody>
                  <a:tcPr marL="0" marR="0" marT="18225" marB="0">
                    <a:lnL w="9525">
                      <a:solidFill>
                        <a:srgbClr val="FFFFFF"/>
                      </a:solidFill>
                      <a:prstDash val="solid"/>
                    </a:lnL>
                    <a:lnR w="9525">
                      <a:solidFill>
                        <a:srgbClr val="FFFFFF"/>
                      </a:solidFill>
                      <a:prstDash val="solid"/>
                    </a:lnR>
                    <a:solidFill>
                      <a:srgbClr val="3777BC"/>
                    </a:solidFill>
                  </a:tcPr>
                </a:tc>
                <a:tc>
                  <a:txBody>
                    <a:bodyPr/>
                    <a:lstStyle/>
                    <a:p>
                      <a:pPr>
                        <a:lnSpc>
                          <a:spcPct val="100000"/>
                        </a:lnSpc>
                        <a:spcBef>
                          <a:spcPts val="210"/>
                        </a:spcBef>
                      </a:pPr>
                      <a:endParaRPr sz="600" dirty="0">
                        <a:latin typeface="Times New Roman"/>
                        <a:cs typeface="Times New Roman"/>
                      </a:endParaRPr>
                    </a:p>
                  </a:txBody>
                  <a:tcPr marL="0" marR="0" marT="18225" marB="0">
                    <a:lnL w="9525">
                      <a:solidFill>
                        <a:srgbClr val="FFFFFF"/>
                      </a:solidFill>
                      <a:prstDash val="solid"/>
                    </a:lnL>
                    <a:lnR w="9525">
                      <a:solidFill>
                        <a:srgbClr val="FFFFFF"/>
                      </a:solidFill>
                      <a:prstDash val="solid"/>
                    </a:lnR>
                    <a:solidFill>
                      <a:srgbClr val="3777BC"/>
                    </a:solidFill>
                  </a:tcPr>
                </a:tc>
                <a:tc>
                  <a:txBody>
                    <a:bodyPr/>
                    <a:lstStyle/>
                    <a:p>
                      <a:pPr marL="474345" marR="291465" indent="-175260">
                        <a:lnSpc>
                          <a:spcPct val="118100"/>
                        </a:lnSpc>
                        <a:spcBef>
                          <a:spcPts val="480"/>
                        </a:spcBef>
                      </a:pPr>
                      <a:endParaRPr sz="600" dirty="0">
                        <a:latin typeface="微軟正黑體" panose="020B0604030504040204" pitchFamily="34" charset="-120"/>
                        <a:cs typeface="Noto Sans HK"/>
                      </a:endParaRPr>
                    </a:p>
                  </a:txBody>
                  <a:tcPr marL="0" marR="0" marT="41658" marB="0">
                    <a:lnL w="9525">
                      <a:solidFill>
                        <a:srgbClr val="FFFFFF"/>
                      </a:solidFill>
                      <a:prstDash val="solid"/>
                    </a:lnL>
                    <a:lnR w="9525">
                      <a:solidFill>
                        <a:srgbClr val="FFFFFF"/>
                      </a:solidFill>
                      <a:prstDash val="solid"/>
                    </a:lnR>
                    <a:solidFill>
                      <a:srgbClr val="3777BC"/>
                    </a:solidFill>
                  </a:tcPr>
                </a:tc>
                <a:tc>
                  <a:txBody>
                    <a:bodyPr/>
                    <a:lstStyle/>
                    <a:p>
                      <a:pPr marL="474345" marR="291465" indent="-175260">
                        <a:lnSpc>
                          <a:spcPct val="118100"/>
                        </a:lnSpc>
                        <a:spcBef>
                          <a:spcPts val="480"/>
                        </a:spcBef>
                      </a:pPr>
                      <a:endParaRPr sz="600" dirty="0">
                        <a:latin typeface="微軟正黑體" panose="020B0604030504040204" pitchFamily="34" charset="-120"/>
                        <a:cs typeface="Noto Sans HK"/>
                      </a:endParaRPr>
                    </a:p>
                  </a:txBody>
                  <a:tcPr marL="0" marR="0" marT="41658" marB="0">
                    <a:lnL w="9525">
                      <a:solidFill>
                        <a:srgbClr val="FFFFFF"/>
                      </a:solidFill>
                      <a:prstDash val="solid"/>
                    </a:lnL>
                    <a:lnR w="9525">
                      <a:solidFill>
                        <a:srgbClr val="FFFFFF"/>
                      </a:solidFill>
                      <a:prstDash val="solid"/>
                    </a:lnR>
                    <a:solidFill>
                      <a:srgbClr val="3777BC"/>
                    </a:solidFill>
                  </a:tcPr>
                </a:tc>
                <a:tc>
                  <a:txBody>
                    <a:bodyPr/>
                    <a:lstStyle/>
                    <a:p>
                      <a:pPr>
                        <a:lnSpc>
                          <a:spcPct val="100000"/>
                        </a:lnSpc>
                        <a:spcBef>
                          <a:spcPts val="210"/>
                        </a:spcBef>
                      </a:pPr>
                      <a:endParaRPr sz="600" dirty="0">
                        <a:latin typeface="Times New Roman"/>
                        <a:cs typeface="Times New Roman"/>
                      </a:endParaRPr>
                    </a:p>
                  </a:txBody>
                  <a:tcPr marL="0" marR="0" marT="18225" marB="0">
                    <a:lnL w="9525">
                      <a:solidFill>
                        <a:srgbClr val="FFFFFF"/>
                      </a:solidFill>
                      <a:prstDash val="solid"/>
                    </a:lnL>
                    <a:solidFill>
                      <a:srgbClr val="3777BC"/>
                    </a:solidFill>
                  </a:tcPr>
                </a:tc>
                <a:extLst>
                  <a:ext uri="{0D108BD9-81ED-4DB2-BD59-A6C34878D82A}">
                    <a16:rowId xmlns:a16="http://schemas.microsoft.com/office/drawing/2014/main" val="10000"/>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一</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1</a:t>
                      </a:r>
                      <a:endParaRPr sz="700" dirty="0">
                        <a:latin typeface="微軟正黑體" panose="020B0604030504040204" pitchFamily="34" charset="-120"/>
                        <a:cs typeface="Noto Sans HK"/>
                      </a:endParaRPr>
                    </a:p>
                  </a:txBody>
                  <a:tcPr marL="0" marR="0" marT="84184" marB="0">
                    <a:lnR w="9525">
                      <a:solidFill>
                        <a:srgbClr val="72CBC9"/>
                      </a:solidFill>
                      <a:prstDash val="solid"/>
                    </a:lnR>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900" dirty="0">
                        <a:latin typeface="Times New Roman"/>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extLst>
                  <a:ext uri="{0D108BD9-81ED-4DB2-BD59-A6C34878D82A}">
                    <a16:rowId xmlns:a16="http://schemas.microsoft.com/office/drawing/2014/main" val="10001"/>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二</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2</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2"/>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三</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3</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3"/>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四</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4</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4"/>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五</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5</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5"/>
                  </a:ext>
                </a:extLst>
              </a:tr>
              <a:tr h="275986">
                <a:tc>
                  <a:txBody>
                    <a:bodyPr/>
                    <a:lstStyle/>
                    <a:p>
                      <a:pPr algn="ctr">
                        <a:lnSpc>
                          <a:spcPct val="100000"/>
                        </a:lnSpc>
                        <a:spcBef>
                          <a:spcPts val="844"/>
                        </a:spcBef>
                      </a:pPr>
                      <a:r>
                        <a:rPr sz="800" b="1" spc="-50" dirty="0">
                          <a:solidFill>
                            <a:srgbClr val="002F2F"/>
                          </a:solidFill>
                          <a:latin typeface="微軟正黑體" panose="020B0604030504040204" pitchFamily="34" charset="-120"/>
                          <a:cs typeface="Noto Sans HK"/>
                        </a:rPr>
                        <a:t>六</a:t>
                      </a:r>
                      <a:endParaRPr sz="800" dirty="0">
                        <a:latin typeface="微軟正黑體" panose="020B0604030504040204" pitchFamily="34" charset="-120"/>
                        <a:cs typeface="Noto Sans HK"/>
                      </a:endParaRPr>
                    </a:p>
                  </a:txBody>
                  <a:tcPr marL="0" marR="0" marT="73336"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環保杯墊 </a:t>
                      </a:r>
                      <a:r>
                        <a:rPr sz="700" b="1" spc="-50" dirty="0">
                          <a:solidFill>
                            <a:srgbClr val="034EA2"/>
                          </a:solidFill>
                          <a:latin typeface="微軟正黑體" panose="020B0604030504040204" pitchFamily="34" charset="-120"/>
                          <a:cs typeface="Noto Sans HK"/>
                        </a:rPr>
                        <a:t>6</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6"/>
                  </a:ext>
                </a:extLst>
              </a:tr>
              <a:tr h="275986">
                <a:tc>
                  <a:txBody>
                    <a:bodyPr/>
                    <a:lstStyle/>
                    <a:p>
                      <a:pPr>
                        <a:lnSpc>
                          <a:spcPct val="100000"/>
                        </a:lnSpc>
                      </a:pPr>
                      <a:endParaRPr sz="900">
                        <a:latin typeface="Times New Roman"/>
                        <a:cs typeface="Times New Roman"/>
                      </a:endParaRPr>
                    </a:p>
                  </a:txBody>
                  <a:tcPr marL="0" marR="0" marT="0" marB="0">
                    <a:lnT w="9525">
                      <a:solidFill>
                        <a:srgbClr val="FFFFFF"/>
                      </a:solidFill>
                      <a:prstDash val="solid"/>
                    </a:lnT>
                    <a:lnB w="9525">
                      <a:solidFill>
                        <a:srgbClr val="FFFFFF"/>
                      </a:solidFill>
                      <a:prstDash val="solid"/>
                    </a:lnB>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陶瓷杯墊 </a:t>
                      </a:r>
                      <a:r>
                        <a:rPr sz="700" b="1" spc="-50" dirty="0">
                          <a:solidFill>
                            <a:srgbClr val="034EA2"/>
                          </a:solidFill>
                          <a:latin typeface="微軟正黑體" panose="020B0604030504040204" pitchFamily="34" charset="-120"/>
                          <a:cs typeface="Noto Sans HK"/>
                        </a:rPr>
                        <a:t>1</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7"/>
                  </a:ext>
                </a:extLst>
              </a:tr>
              <a:tr h="275986">
                <a:tc>
                  <a:txBody>
                    <a:bodyPr/>
                    <a:lstStyle/>
                    <a:p>
                      <a:pPr>
                        <a:lnSpc>
                          <a:spcPct val="100000"/>
                        </a:lnSpc>
                      </a:pPr>
                      <a:endParaRPr sz="900">
                        <a:latin typeface="Times New Roman"/>
                        <a:cs typeface="Times New Roman"/>
                      </a:endParaRPr>
                    </a:p>
                  </a:txBody>
                  <a:tcPr marL="0" marR="0" marT="0" marB="0">
                    <a:lnT w="9525">
                      <a:solidFill>
                        <a:srgbClr val="FFFFFF"/>
                      </a:solidFill>
                      <a:prstDash val="solid"/>
                    </a:lnT>
                    <a:solidFill>
                      <a:srgbClr val="72CBC9"/>
                    </a:solidFill>
                  </a:tcPr>
                </a:tc>
                <a:tc>
                  <a:txBody>
                    <a:bodyPr/>
                    <a:lstStyle/>
                    <a:p>
                      <a:pPr algn="ctr">
                        <a:lnSpc>
                          <a:spcPct val="100000"/>
                        </a:lnSpc>
                        <a:spcBef>
                          <a:spcPts val="969"/>
                        </a:spcBef>
                      </a:pPr>
                      <a:r>
                        <a:rPr sz="700" b="1" spc="20" dirty="0">
                          <a:solidFill>
                            <a:srgbClr val="034EA2"/>
                          </a:solidFill>
                          <a:latin typeface="微軟正黑體" panose="020B0604030504040204" pitchFamily="34" charset="-120"/>
                          <a:cs typeface="Noto Sans HK"/>
                        </a:rPr>
                        <a:t>硅藻土杯墊 </a:t>
                      </a:r>
                      <a:r>
                        <a:rPr sz="700" b="1" spc="-50" dirty="0">
                          <a:solidFill>
                            <a:srgbClr val="034EA2"/>
                          </a:solidFill>
                          <a:latin typeface="微軟正黑體" panose="020B0604030504040204" pitchFamily="34" charset="-120"/>
                          <a:cs typeface="Noto Sans HK"/>
                        </a:rPr>
                        <a:t>1</a:t>
                      </a:r>
                      <a:endParaRPr sz="700" dirty="0">
                        <a:latin typeface="微軟正黑體" panose="020B0604030504040204" pitchFamily="34" charset="-120"/>
                        <a:cs typeface="Noto Sans HK"/>
                      </a:endParaRPr>
                    </a:p>
                  </a:txBody>
                  <a:tcPr marL="0" marR="0" marT="84184"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900" dirty="0">
                        <a:latin typeface="Times New Roman"/>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8"/>
                  </a:ext>
                </a:extLst>
              </a:tr>
            </a:tbl>
          </a:graphicData>
        </a:graphic>
      </p:graphicFrame>
      <p:sp>
        <p:nvSpPr>
          <p:cNvPr id="114" name="object 5"/>
          <p:cNvSpPr/>
          <p:nvPr/>
        </p:nvSpPr>
        <p:spPr>
          <a:xfrm>
            <a:off x="1565708" y="2935716"/>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5" name="object 6"/>
          <p:cNvSpPr/>
          <p:nvPr/>
        </p:nvSpPr>
        <p:spPr>
          <a:xfrm>
            <a:off x="2681563" y="2924143"/>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6" name="object 8"/>
          <p:cNvSpPr/>
          <p:nvPr/>
        </p:nvSpPr>
        <p:spPr>
          <a:xfrm>
            <a:off x="1565708" y="3492600"/>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7" name="object 9"/>
          <p:cNvSpPr/>
          <p:nvPr/>
        </p:nvSpPr>
        <p:spPr>
          <a:xfrm>
            <a:off x="2678112" y="3472962"/>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8" name="object 11"/>
          <p:cNvSpPr/>
          <p:nvPr/>
        </p:nvSpPr>
        <p:spPr>
          <a:xfrm>
            <a:off x="1563334" y="4031908"/>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9" name="object 12"/>
          <p:cNvSpPr/>
          <p:nvPr/>
        </p:nvSpPr>
        <p:spPr>
          <a:xfrm>
            <a:off x="2678112" y="4026595"/>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0" name="object 14"/>
          <p:cNvSpPr/>
          <p:nvPr/>
        </p:nvSpPr>
        <p:spPr>
          <a:xfrm>
            <a:off x="1568736" y="3211718"/>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1" name="object 15"/>
          <p:cNvSpPr/>
          <p:nvPr/>
        </p:nvSpPr>
        <p:spPr>
          <a:xfrm>
            <a:off x="2678112" y="3203606"/>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2" name="object 17"/>
          <p:cNvSpPr/>
          <p:nvPr/>
        </p:nvSpPr>
        <p:spPr>
          <a:xfrm>
            <a:off x="1563334" y="3762254"/>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3" name="object 18"/>
          <p:cNvSpPr/>
          <p:nvPr/>
        </p:nvSpPr>
        <p:spPr>
          <a:xfrm>
            <a:off x="2678112" y="3751202"/>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4" name="object 20"/>
          <p:cNvSpPr/>
          <p:nvPr/>
        </p:nvSpPr>
        <p:spPr>
          <a:xfrm>
            <a:off x="1563334" y="4322688"/>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5" name="object 21"/>
          <p:cNvSpPr/>
          <p:nvPr/>
        </p:nvSpPr>
        <p:spPr>
          <a:xfrm>
            <a:off x="2673195" y="4309356"/>
            <a:ext cx="1071400" cy="249516"/>
          </a:xfrm>
          <a:custGeom>
            <a:avLst/>
            <a:gdLst/>
            <a:ahLst/>
            <a:cxnLst/>
            <a:rect l="l" t="t" r="r" b="b"/>
            <a:pathLst>
              <a:path w="1567814" h="365125">
                <a:moveTo>
                  <a:pt x="1567573" y="0"/>
                </a:moveTo>
                <a:lnTo>
                  <a:pt x="0" y="364909"/>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6" name="object 23"/>
          <p:cNvSpPr/>
          <p:nvPr/>
        </p:nvSpPr>
        <p:spPr>
          <a:xfrm>
            <a:off x="376995" y="4569881"/>
            <a:ext cx="412244" cy="250818"/>
          </a:xfrm>
          <a:custGeom>
            <a:avLst/>
            <a:gdLst/>
            <a:ahLst/>
            <a:cxnLst/>
            <a:rect l="l" t="t" r="r" b="b"/>
            <a:pathLst>
              <a:path w="603250" h="367029">
                <a:moveTo>
                  <a:pt x="602703" y="0"/>
                </a:moveTo>
                <a:lnTo>
                  <a:pt x="0" y="366471"/>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7" name="object 24"/>
          <p:cNvSpPr/>
          <p:nvPr/>
        </p:nvSpPr>
        <p:spPr>
          <a:xfrm>
            <a:off x="368888" y="4843990"/>
            <a:ext cx="412244" cy="250818"/>
          </a:xfrm>
          <a:custGeom>
            <a:avLst/>
            <a:gdLst/>
            <a:ahLst/>
            <a:cxnLst/>
            <a:rect l="l" t="t" r="r" b="b"/>
            <a:pathLst>
              <a:path w="603250" h="367029">
                <a:moveTo>
                  <a:pt x="602703" y="0"/>
                </a:moveTo>
                <a:lnTo>
                  <a:pt x="0" y="366458"/>
                </a:lnTo>
              </a:path>
            </a:pathLst>
          </a:custGeom>
          <a:ln w="8953">
            <a:solidFill>
              <a:srgbClr val="231F20"/>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9" name="文字方塊 128"/>
          <p:cNvSpPr txBox="1"/>
          <p:nvPr/>
        </p:nvSpPr>
        <p:spPr>
          <a:xfrm>
            <a:off x="1907315" y="2565506"/>
            <a:ext cx="383438" cy="215444"/>
          </a:xfrm>
          <a:prstGeom prst="rect">
            <a:avLst/>
          </a:prstGeom>
          <a:noFill/>
        </p:spPr>
        <p:txBody>
          <a:bodyPr wrap="none" rtlCol="0">
            <a:spAutoFit/>
          </a:bodyPr>
          <a:lstStyle/>
          <a:p>
            <a:pPr algn="ctr"/>
            <a:r>
              <a:rPr lang="zh-HK" altLang="en-US" sz="800" b="1" spc="-25" dirty="0" smtClean="0">
                <a:solidFill>
                  <a:srgbClr val="FFFFFF"/>
                </a:solidFill>
                <a:latin typeface="微軟正黑體" panose="020B0604030504040204" pitchFamily="34" charset="-120"/>
                <a:ea typeface="微軟正黑體" panose="020B0604030504040204" pitchFamily="34" charset="-120"/>
                <a:cs typeface="Noto Sans HK"/>
              </a:rPr>
              <a:t>品牌</a:t>
            </a:r>
            <a:endParaRPr lang="zh-HK" altLang="en-US" sz="800" dirty="0" smtClean="0">
              <a:latin typeface="微軟正黑體" panose="020B0604030504040204" pitchFamily="34" charset="-120"/>
              <a:ea typeface="微軟正黑體" panose="020B0604030504040204" pitchFamily="34" charset="-120"/>
              <a:cs typeface="Noto Sans HK"/>
            </a:endParaRPr>
          </a:p>
        </p:txBody>
      </p:sp>
      <p:sp>
        <p:nvSpPr>
          <p:cNvPr id="130" name="文字方塊 129"/>
          <p:cNvSpPr txBox="1"/>
          <p:nvPr/>
        </p:nvSpPr>
        <p:spPr>
          <a:xfrm>
            <a:off x="2983834" y="2565506"/>
            <a:ext cx="450123" cy="200055"/>
          </a:xfrm>
          <a:prstGeom prst="rect">
            <a:avLst/>
          </a:prstGeom>
          <a:noFill/>
        </p:spPr>
        <p:txBody>
          <a:bodyPr wrap="none" rtlCol="0">
            <a:spAutoFit/>
          </a:bodyPr>
          <a:lstStyle/>
          <a:p>
            <a:pPr marL="3810" algn="ctr">
              <a:lnSpc>
                <a:spcPct val="100000"/>
              </a:lnSpc>
              <a:spcBef>
                <a:spcPts val="5"/>
              </a:spcBef>
            </a:pPr>
            <a:r>
              <a:rPr lang="zh-HK" altLang="en-US" sz="700" b="1" spc="-20" dirty="0" smtClean="0">
                <a:solidFill>
                  <a:srgbClr val="FFFFFF"/>
                </a:solidFill>
                <a:latin typeface="微軟正黑體" panose="020B0604030504040204" pitchFamily="34" charset="-120"/>
                <a:ea typeface="微軟正黑體" panose="020B0604030504040204" pitchFamily="34" charset="-120"/>
                <a:cs typeface="Noto Sans HK"/>
              </a:rPr>
              <a:t>出產地</a:t>
            </a:r>
            <a:endParaRPr lang="zh-HK" altLang="en-US" sz="700" dirty="0">
              <a:latin typeface="微軟正黑體" panose="020B0604030504040204" pitchFamily="34" charset="-120"/>
              <a:ea typeface="微軟正黑體" panose="020B0604030504040204" pitchFamily="34" charset="-120"/>
              <a:cs typeface="Noto Sans HK"/>
            </a:endParaRPr>
          </a:p>
        </p:txBody>
      </p:sp>
      <p:sp>
        <p:nvSpPr>
          <p:cNvPr id="131" name="文字方塊 130"/>
          <p:cNvSpPr txBox="1"/>
          <p:nvPr/>
        </p:nvSpPr>
        <p:spPr>
          <a:xfrm>
            <a:off x="3902368" y="2520218"/>
            <a:ext cx="797654" cy="415498"/>
          </a:xfrm>
          <a:prstGeom prst="rect">
            <a:avLst/>
          </a:prstGeom>
          <a:noFill/>
        </p:spPr>
        <p:txBody>
          <a:bodyPr wrap="none" rtlCol="0">
            <a:spAutoFit/>
          </a:bodyPr>
          <a:lstStyle/>
          <a:p>
            <a:pPr marL="3810" algn="ctr">
              <a:spcBef>
                <a:spcPts val="5"/>
              </a:spcBef>
            </a:pP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吸水時間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 </a:t>
            </a: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正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a:t>
            </a:r>
            <a:r>
              <a:rPr lang="zh-TW" altLang="en-US" sz="700" b="1" spc="-50" dirty="0" smtClean="0">
                <a:solidFill>
                  <a:srgbClr val="FFFFFF"/>
                </a:solidFill>
                <a:latin typeface="微軟正黑體" panose="020B0604030504040204" pitchFamily="34" charset="-120"/>
                <a:ea typeface="微軟正黑體" panose="020B0604030504040204" pitchFamily="34" charset="-120"/>
                <a:cs typeface="Noto Sans HK"/>
              </a:rPr>
              <a:t> </a:t>
            </a:r>
            <a:endParaRPr lang="en-US" altLang="zh-TW" sz="700" b="1" spc="-50" dirty="0" smtClean="0">
              <a:solidFill>
                <a:srgbClr val="FFFFFF"/>
              </a:solidFill>
              <a:latin typeface="微軟正黑體" panose="020B0604030504040204" pitchFamily="34" charset="-120"/>
              <a:ea typeface="微軟正黑體" panose="020B0604030504040204" pitchFamily="34" charset="-120"/>
              <a:cs typeface="Noto Sans HK"/>
            </a:endParaRPr>
          </a:p>
          <a:p>
            <a:pPr marL="3810" algn="ctr">
              <a:spcBef>
                <a:spcPts val="5"/>
              </a:spcBef>
            </a:pP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 </a:t>
            </a: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分：秒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a:t>
            </a:r>
            <a:endParaRPr lang="zh-TW" altLang="en-US" sz="700" dirty="0" smtClean="0">
              <a:latin typeface="微軟正黑體" panose="020B0604030504040204" pitchFamily="34" charset="-120"/>
              <a:ea typeface="微軟正黑體" panose="020B0604030504040204" pitchFamily="34" charset="-120"/>
              <a:cs typeface="Noto Sans HK"/>
            </a:endParaRPr>
          </a:p>
          <a:p>
            <a:pPr marL="3810" algn="ctr">
              <a:lnSpc>
                <a:spcPct val="100000"/>
              </a:lnSpc>
              <a:spcBef>
                <a:spcPts val="5"/>
              </a:spcBef>
            </a:pPr>
            <a:endParaRPr lang="zh-HK" altLang="en-US" sz="700" dirty="0">
              <a:latin typeface="微軟正黑體" panose="020B0604030504040204" pitchFamily="34" charset="-120"/>
              <a:ea typeface="微軟正黑體" panose="020B0604030504040204" pitchFamily="34" charset="-120"/>
              <a:cs typeface="Noto Sans HK"/>
            </a:endParaRPr>
          </a:p>
        </p:txBody>
      </p:sp>
      <p:sp>
        <p:nvSpPr>
          <p:cNvPr id="133" name="文字方塊 132"/>
          <p:cNvSpPr txBox="1"/>
          <p:nvPr/>
        </p:nvSpPr>
        <p:spPr>
          <a:xfrm>
            <a:off x="5041918" y="2520218"/>
            <a:ext cx="777961" cy="415498"/>
          </a:xfrm>
          <a:prstGeom prst="rect">
            <a:avLst/>
          </a:prstGeom>
          <a:noFill/>
        </p:spPr>
        <p:txBody>
          <a:bodyPr wrap="square" rtlCol="0">
            <a:spAutoFit/>
          </a:bodyPr>
          <a:lstStyle/>
          <a:p>
            <a:pPr marL="3810" algn="ctr">
              <a:spcBef>
                <a:spcPts val="5"/>
              </a:spcBef>
            </a:pP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吸水時間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 </a:t>
            </a: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反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 ( </a:t>
            </a:r>
            <a:r>
              <a:rPr lang="zh-TW" altLang="en-US" sz="700" b="1" spc="10" dirty="0" smtClean="0">
                <a:solidFill>
                  <a:srgbClr val="FFFFFF"/>
                </a:solidFill>
                <a:latin typeface="微軟正黑體" panose="020B0604030504040204" pitchFamily="34" charset="-120"/>
                <a:ea typeface="微軟正黑體" panose="020B0604030504040204" pitchFamily="34" charset="-120"/>
                <a:cs typeface="Noto Sans HK"/>
              </a:rPr>
              <a:t>分：秒 </a:t>
            </a:r>
            <a:r>
              <a:rPr lang="en-US" altLang="zh-TW" sz="700" b="1" spc="10" dirty="0" smtClean="0">
                <a:solidFill>
                  <a:srgbClr val="FFFFFF"/>
                </a:solidFill>
                <a:latin typeface="微軟正黑體" panose="020B0604030504040204" pitchFamily="34" charset="-120"/>
                <a:ea typeface="微軟正黑體" panose="020B0604030504040204" pitchFamily="34" charset="-120"/>
                <a:cs typeface="Noto Sans HK"/>
              </a:rPr>
              <a:t>)</a:t>
            </a:r>
          </a:p>
          <a:p>
            <a:pPr marL="3810" algn="ctr">
              <a:lnSpc>
                <a:spcPct val="100000"/>
              </a:lnSpc>
              <a:spcBef>
                <a:spcPts val="5"/>
              </a:spcBef>
            </a:pPr>
            <a:endParaRPr lang="zh-HK" altLang="en-US" sz="700" dirty="0">
              <a:latin typeface="微軟正黑體" panose="020B0604030504040204" pitchFamily="34" charset="-120"/>
              <a:ea typeface="微軟正黑體" panose="020B0604030504040204" pitchFamily="34" charset="-120"/>
              <a:cs typeface="Noto Sans HK"/>
            </a:endParaRPr>
          </a:p>
        </p:txBody>
      </p:sp>
      <p:sp>
        <p:nvSpPr>
          <p:cNvPr id="134" name="文字方塊 133"/>
          <p:cNvSpPr txBox="1"/>
          <p:nvPr/>
        </p:nvSpPr>
        <p:spPr>
          <a:xfrm>
            <a:off x="5899118" y="2565506"/>
            <a:ext cx="1084912" cy="200055"/>
          </a:xfrm>
          <a:prstGeom prst="rect">
            <a:avLst/>
          </a:prstGeom>
          <a:noFill/>
        </p:spPr>
        <p:txBody>
          <a:bodyPr wrap="none" rtlCol="0">
            <a:spAutoFit/>
          </a:bodyPr>
          <a:lstStyle/>
          <a:p>
            <a:pPr marL="220979">
              <a:lnSpc>
                <a:spcPct val="100000"/>
              </a:lnSpc>
              <a:spcBef>
                <a:spcPts val="5"/>
              </a:spcBef>
            </a:pPr>
            <a:r>
              <a:rPr lang="zh-TW" altLang="en-US" sz="700" b="1" spc="5" dirty="0" smtClean="0">
                <a:solidFill>
                  <a:srgbClr val="FFFFFF"/>
                </a:solidFill>
                <a:latin typeface="微軟正黑體" panose="020B0604030504040204" pitchFamily="34" charset="-120"/>
                <a:ea typeface="微軟正黑體" panose="020B0604030504040204" pitchFamily="34" charset="-120"/>
                <a:cs typeface="Noto Sans HK"/>
              </a:rPr>
              <a:t>飽和吸水量 </a:t>
            </a:r>
            <a:r>
              <a:rPr lang="en-US" altLang="zh-TW" sz="700" b="1" spc="5" dirty="0" smtClean="0">
                <a:solidFill>
                  <a:srgbClr val="FFFFFF"/>
                </a:solidFill>
                <a:latin typeface="微軟正黑體" panose="020B0604030504040204" pitchFamily="34" charset="-120"/>
                <a:ea typeface="微軟正黑體" panose="020B0604030504040204" pitchFamily="34" charset="-120"/>
                <a:cs typeface="Noto Sans HK"/>
              </a:rPr>
              <a:t>( </a:t>
            </a:r>
            <a:r>
              <a:rPr lang="zh-TW" altLang="en-US" sz="700" b="1" spc="5" dirty="0" smtClean="0">
                <a:solidFill>
                  <a:srgbClr val="FFFFFF"/>
                </a:solidFill>
                <a:latin typeface="微軟正黑體" panose="020B0604030504040204" pitchFamily="34" charset="-120"/>
                <a:ea typeface="微軟正黑體" panose="020B0604030504040204" pitchFamily="34" charset="-120"/>
                <a:cs typeface="Noto Sans HK"/>
              </a:rPr>
              <a:t>克 </a:t>
            </a:r>
            <a:r>
              <a:rPr lang="en-US" altLang="zh-TW" sz="700" b="1" spc="5" dirty="0" smtClean="0">
                <a:solidFill>
                  <a:srgbClr val="FFFFFF"/>
                </a:solidFill>
                <a:latin typeface="微軟正黑體" panose="020B0604030504040204" pitchFamily="34" charset="-120"/>
                <a:ea typeface="微軟正黑體" panose="020B0604030504040204" pitchFamily="34" charset="-120"/>
                <a:cs typeface="Noto Sans HK"/>
              </a:rPr>
              <a:t>)</a:t>
            </a:r>
            <a:endParaRPr lang="zh-TW" altLang="en-US" sz="7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26846887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p:cNvSpPr/>
          <p:nvPr/>
        </p:nvSpPr>
        <p:spPr>
          <a:xfrm>
            <a:off x="5073651" y="3756009"/>
            <a:ext cx="2054723" cy="471804"/>
          </a:xfrm>
          <a:prstGeom prst="roundRect">
            <a:avLst>
              <a:gd name="adj" fmla="val 50000"/>
            </a:avLst>
          </a:pr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 name="object 3"/>
          <p:cNvSpPr txBox="1"/>
          <p:nvPr/>
        </p:nvSpPr>
        <p:spPr>
          <a:xfrm>
            <a:off x="5226051" y="3771860"/>
            <a:ext cx="1922169" cy="341119"/>
          </a:xfrm>
          <a:prstGeom prst="rect">
            <a:avLst/>
          </a:prstGeom>
        </p:spPr>
        <p:txBody>
          <a:bodyPr vert="horz" wrap="square" lIns="0" tIns="93980" rIns="0" bIns="0" rtlCol="0">
            <a:spAutoFit/>
          </a:bodyPr>
          <a:lstStyle/>
          <a:p>
            <a:pPr marL="12702">
              <a:spcBef>
                <a:spcPts val="734"/>
              </a:spcBef>
            </a:pPr>
            <a:r>
              <a:rPr lang="zh-TW" altLang="en-US" sz="1600" b="1" spc="10"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lang="zh-TW" altLang="en-US" sz="3500" dirty="0">
              <a:latin typeface="微軟正黑體" panose="020B0604030504040204" pitchFamily="34" charset="-120"/>
              <a:ea typeface="微軟正黑體" panose="020B0604030504040204" pitchFamily="34" charset="-120"/>
              <a:cs typeface="Noto Sans HK"/>
            </a:endParaRPr>
          </a:p>
        </p:txBody>
      </p:sp>
      <p:sp>
        <p:nvSpPr>
          <p:cNvPr id="7" name="object 3"/>
          <p:cNvSpPr txBox="1"/>
          <p:nvPr/>
        </p:nvSpPr>
        <p:spPr>
          <a:xfrm>
            <a:off x="5302251" y="4200710"/>
            <a:ext cx="1845968" cy="633507"/>
          </a:xfrm>
          <a:prstGeom prst="rect">
            <a:avLst/>
          </a:prstGeom>
        </p:spPr>
        <p:txBody>
          <a:bodyPr vert="horz" wrap="square" lIns="0" tIns="93980" rIns="0" bIns="0" rtlCol="0">
            <a:spAutoFit/>
          </a:bodyPr>
          <a:lstStyle/>
          <a:p>
            <a:pPr marL="12701">
              <a:spcBef>
                <a:spcPts val="1400"/>
              </a:spcBef>
            </a:pPr>
            <a:r>
              <a:rPr lang="zh-HK" altLang="en-US" sz="3500" b="1" spc="65" dirty="0">
                <a:solidFill>
                  <a:srgbClr val="034EA2"/>
                </a:solidFill>
                <a:latin typeface="微軟正黑體" panose="020B0604030504040204" pitchFamily="34" charset="-120"/>
                <a:ea typeface="微軟正黑體" panose="020B0604030504040204" pitchFamily="34" charset="-120"/>
                <a:cs typeface="Noto Sans HK"/>
              </a:rPr>
              <a:t>延伸活動</a:t>
            </a:r>
            <a:endParaRPr sz="3500" b="1"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18407219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3173"/>
            <a:ext cx="7560310" cy="1710055"/>
            <a:chOff x="0" y="0"/>
            <a:chExt cx="7560309" cy="1710055"/>
          </a:xfrm>
        </p:grpSpPr>
        <p:sp>
          <p:nvSpPr>
            <p:cNvPr id="3" name="object 3"/>
            <p:cNvSpPr/>
            <p:nvPr/>
          </p:nvSpPr>
          <p:spPr>
            <a:xfrm>
              <a:off x="0" y="1115999"/>
              <a:ext cx="7560309" cy="594360"/>
            </a:xfrm>
            <a:custGeom>
              <a:avLst/>
              <a:gdLst/>
              <a:ahLst/>
              <a:cxnLst/>
              <a:rect l="l" t="t" r="r" b="b"/>
              <a:pathLst>
                <a:path w="7560309" h="594360">
                  <a:moveTo>
                    <a:pt x="0" y="594004"/>
                  </a:moveTo>
                  <a:lnTo>
                    <a:pt x="7559992" y="594004"/>
                  </a:lnTo>
                  <a:lnTo>
                    <a:pt x="7559992" y="0"/>
                  </a:lnTo>
                  <a:lnTo>
                    <a:pt x="0" y="0"/>
                  </a:lnTo>
                  <a:lnTo>
                    <a:pt x="0" y="594004"/>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 name="object 4"/>
            <p:cNvSpPr/>
            <p:nvPr/>
          </p:nvSpPr>
          <p:spPr>
            <a:xfrm>
              <a:off x="0" y="0"/>
              <a:ext cx="7560309" cy="1116330"/>
            </a:xfrm>
            <a:custGeom>
              <a:avLst/>
              <a:gdLst/>
              <a:ahLst/>
              <a:cxnLst/>
              <a:rect l="l" t="t" r="r" b="b"/>
              <a:pathLst>
                <a:path w="7560309" h="1116330">
                  <a:moveTo>
                    <a:pt x="7559992" y="0"/>
                  </a:moveTo>
                  <a:lnTo>
                    <a:pt x="0" y="0"/>
                  </a:lnTo>
                  <a:lnTo>
                    <a:pt x="0" y="1115999"/>
                  </a:lnTo>
                  <a:lnTo>
                    <a:pt x="7559992" y="1115999"/>
                  </a:lnTo>
                  <a:lnTo>
                    <a:pt x="7559992" y="0"/>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5" name="object 5"/>
          <p:cNvSpPr txBox="1"/>
          <p:nvPr/>
        </p:nvSpPr>
        <p:spPr>
          <a:xfrm>
            <a:off x="372702" y="1222051"/>
            <a:ext cx="1295399" cy="320600"/>
          </a:xfrm>
          <a:prstGeom prst="rect">
            <a:avLst/>
          </a:prstGeom>
        </p:spPr>
        <p:txBody>
          <a:bodyPr vert="horz" wrap="square" lIns="0" tIns="12699" rIns="0" bIns="0" rtlCol="0">
            <a:spAutoFit/>
          </a:bodyPr>
          <a:lstStyle/>
          <a:p>
            <a:pPr marL="12702">
              <a:spcBef>
                <a:spcPts val="100"/>
              </a:spcBef>
            </a:pPr>
            <a:r>
              <a:rPr sz="2000" b="1" spc="-10" dirty="0">
                <a:solidFill>
                  <a:srgbClr val="FFFFFF"/>
                </a:solidFill>
                <a:latin typeface="微軟正黑體" panose="020B0604030504040204" pitchFamily="34" charset="-120"/>
                <a:ea typeface="微軟正黑體" panose="020B0604030504040204" pitchFamily="34" charset="-120"/>
                <a:cs typeface="Noto Sans HK"/>
              </a:rPr>
              <a:t>實驗數據表</a:t>
            </a:r>
            <a:endParaRPr sz="2000" dirty="0">
              <a:latin typeface="微軟正黑體" panose="020B0604030504040204" pitchFamily="34" charset="-120"/>
              <a:ea typeface="微軟正黑體" panose="020B0604030504040204" pitchFamily="34" charset="-120"/>
              <a:cs typeface="Noto Sans HK"/>
            </a:endParaRPr>
          </a:p>
        </p:txBody>
      </p:sp>
      <p:grpSp>
        <p:nvGrpSpPr>
          <p:cNvPr id="6" name="object 6"/>
          <p:cNvGrpSpPr/>
          <p:nvPr/>
        </p:nvGrpSpPr>
        <p:grpSpPr>
          <a:xfrm>
            <a:off x="396000" y="2005631"/>
            <a:ext cx="939165" cy="4345013"/>
            <a:chOff x="395998" y="2008802"/>
            <a:chExt cx="939165" cy="4088129"/>
          </a:xfrm>
        </p:grpSpPr>
        <p:sp>
          <p:nvSpPr>
            <p:cNvPr id="7" name="object 7"/>
            <p:cNvSpPr/>
            <p:nvPr/>
          </p:nvSpPr>
          <p:spPr>
            <a:xfrm>
              <a:off x="395998" y="2013559"/>
              <a:ext cx="934085" cy="4083050"/>
            </a:xfrm>
            <a:custGeom>
              <a:avLst/>
              <a:gdLst/>
              <a:ahLst/>
              <a:cxnLst/>
              <a:rect l="l" t="t" r="r" b="b"/>
              <a:pathLst>
                <a:path w="934085" h="4083050">
                  <a:moveTo>
                    <a:pt x="934021" y="1202448"/>
                  </a:moveTo>
                  <a:lnTo>
                    <a:pt x="0" y="1202448"/>
                  </a:lnTo>
                  <a:lnTo>
                    <a:pt x="0" y="4082923"/>
                  </a:lnTo>
                  <a:lnTo>
                    <a:pt x="934021" y="4082923"/>
                  </a:lnTo>
                  <a:lnTo>
                    <a:pt x="934021" y="1202448"/>
                  </a:lnTo>
                  <a:close/>
                </a:path>
                <a:path w="934085" h="4083050">
                  <a:moveTo>
                    <a:pt x="934021" y="0"/>
                  </a:moveTo>
                  <a:lnTo>
                    <a:pt x="0" y="0"/>
                  </a:lnTo>
                  <a:lnTo>
                    <a:pt x="0" y="1202436"/>
                  </a:lnTo>
                  <a:lnTo>
                    <a:pt x="934021" y="1202436"/>
                  </a:lnTo>
                  <a:lnTo>
                    <a:pt x="934021"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8" name="object 8"/>
            <p:cNvSpPr/>
            <p:nvPr/>
          </p:nvSpPr>
          <p:spPr>
            <a:xfrm>
              <a:off x="1330016" y="2756580"/>
              <a:ext cx="0" cy="454659"/>
            </a:xfrm>
            <a:custGeom>
              <a:avLst/>
              <a:gdLst/>
              <a:ahLst/>
              <a:cxnLst/>
              <a:rect l="l" t="t" r="r" b="b"/>
              <a:pathLst>
                <a:path h="454660">
                  <a:moveTo>
                    <a:pt x="0" y="454659"/>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9" name="object 9"/>
            <p:cNvSpPr/>
            <p:nvPr/>
          </p:nvSpPr>
          <p:spPr>
            <a:xfrm>
              <a:off x="1330016" y="3220762"/>
              <a:ext cx="0" cy="469900"/>
            </a:xfrm>
            <a:custGeom>
              <a:avLst/>
              <a:gdLst/>
              <a:ahLst/>
              <a:cxnLst/>
              <a:rect l="l" t="t" r="r" b="b"/>
              <a:pathLst>
                <a:path h="469900">
                  <a:moveTo>
                    <a:pt x="0" y="469646"/>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 name="object 10"/>
            <p:cNvSpPr/>
            <p:nvPr/>
          </p:nvSpPr>
          <p:spPr>
            <a:xfrm>
              <a:off x="1330016" y="3699934"/>
              <a:ext cx="0" cy="432434"/>
            </a:xfrm>
            <a:custGeom>
              <a:avLst/>
              <a:gdLst/>
              <a:ahLst/>
              <a:cxnLst/>
              <a:rect l="l" t="t" r="r" b="b"/>
              <a:pathLst>
                <a:path h="432435">
                  <a:moveTo>
                    <a:pt x="0" y="432257"/>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 name="object 11"/>
            <p:cNvSpPr/>
            <p:nvPr/>
          </p:nvSpPr>
          <p:spPr>
            <a:xfrm>
              <a:off x="1330016" y="4141714"/>
              <a:ext cx="0" cy="469900"/>
            </a:xfrm>
            <a:custGeom>
              <a:avLst/>
              <a:gdLst/>
              <a:ahLst/>
              <a:cxnLst/>
              <a:rect l="l" t="t" r="r" b="b"/>
              <a:pathLst>
                <a:path h="469900">
                  <a:moveTo>
                    <a:pt x="0" y="469646"/>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 name="object 12"/>
            <p:cNvSpPr/>
            <p:nvPr/>
          </p:nvSpPr>
          <p:spPr>
            <a:xfrm>
              <a:off x="1330016" y="4620882"/>
              <a:ext cx="0" cy="479425"/>
            </a:xfrm>
            <a:custGeom>
              <a:avLst/>
              <a:gdLst/>
              <a:ahLst/>
              <a:cxnLst/>
              <a:rect l="l" t="t" r="r" b="b"/>
              <a:pathLst>
                <a:path h="479425">
                  <a:moveTo>
                    <a:pt x="0" y="479158"/>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p:nvPr/>
          </p:nvSpPr>
          <p:spPr>
            <a:xfrm>
              <a:off x="1330016" y="5109572"/>
              <a:ext cx="0" cy="394970"/>
            </a:xfrm>
            <a:custGeom>
              <a:avLst/>
              <a:gdLst/>
              <a:ahLst/>
              <a:cxnLst/>
              <a:rect l="l" t="t" r="r" b="b"/>
              <a:pathLst>
                <a:path h="394970">
                  <a:moveTo>
                    <a:pt x="0" y="394868"/>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4" name="object 14"/>
            <p:cNvSpPr/>
            <p:nvPr/>
          </p:nvSpPr>
          <p:spPr>
            <a:xfrm>
              <a:off x="1330016" y="5513959"/>
              <a:ext cx="0" cy="577850"/>
            </a:xfrm>
            <a:custGeom>
              <a:avLst/>
              <a:gdLst/>
              <a:ahLst/>
              <a:cxnLst/>
              <a:rect l="l" t="t" r="r" b="b"/>
              <a:pathLst>
                <a:path h="577850">
                  <a:moveTo>
                    <a:pt x="0" y="577761"/>
                  </a:moveTo>
                  <a:lnTo>
                    <a:pt x="0"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5" name="object 15"/>
            <p:cNvSpPr/>
            <p:nvPr/>
          </p:nvSpPr>
          <p:spPr>
            <a:xfrm>
              <a:off x="395999" y="2013564"/>
              <a:ext cx="934085" cy="0"/>
            </a:xfrm>
            <a:custGeom>
              <a:avLst/>
              <a:gdLst/>
              <a:ahLst/>
              <a:cxnLst/>
              <a:rect l="l" t="t" r="r" b="b"/>
              <a:pathLst>
                <a:path w="934085">
                  <a:moveTo>
                    <a:pt x="0" y="0"/>
                  </a:moveTo>
                  <a:lnTo>
                    <a:pt x="934021"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graphicFrame>
        <p:nvGraphicFramePr>
          <p:cNvPr id="16" name="object 16"/>
          <p:cNvGraphicFramePr>
            <a:graphicFrameLocks noGrp="1"/>
          </p:cNvGraphicFramePr>
          <p:nvPr>
            <p:extLst>
              <p:ext uri="{D42A27DB-BD31-4B8C-83A1-F6EECF244321}">
                <p14:modId xmlns:p14="http://schemas.microsoft.com/office/powerpoint/2010/main" val="216400074"/>
              </p:ext>
            </p:extLst>
          </p:nvPr>
        </p:nvGraphicFramePr>
        <p:xfrm>
          <a:off x="391238" y="2000867"/>
          <a:ext cx="6727824" cy="4349776"/>
        </p:xfrm>
        <a:graphic>
          <a:graphicData uri="http://schemas.openxmlformats.org/drawingml/2006/table">
            <a:tbl>
              <a:tblPr firstRow="1" bandRow="1">
                <a:tableStyleId>{2D5ABB26-0587-4C30-8999-92F81FD0307C}</a:tableStyleId>
              </a:tblPr>
              <a:tblGrid>
                <a:gridCol w="934085">
                  <a:extLst>
                    <a:ext uri="{9D8B030D-6E8A-4147-A177-3AD203B41FA5}">
                      <a16:colId xmlns:a16="http://schemas.microsoft.com/office/drawing/2014/main" val="20000"/>
                    </a:ext>
                  </a:extLst>
                </a:gridCol>
                <a:gridCol w="1538526">
                  <a:extLst>
                    <a:ext uri="{9D8B030D-6E8A-4147-A177-3AD203B41FA5}">
                      <a16:colId xmlns:a16="http://schemas.microsoft.com/office/drawing/2014/main" val="20001"/>
                    </a:ext>
                  </a:extLst>
                </a:gridCol>
                <a:gridCol w="1358343">
                  <a:extLst>
                    <a:ext uri="{9D8B030D-6E8A-4147-A177-3AD203B41FA5}">
                      <a16:colId xmlns:a16="http://schemas.microsoft.com/office/drawing/2014/main" val="20002"/>
                    </a:ext>
                  </a:extLst>
                </a:gridCol>
                <a:gridCol w="1448435">
                  <a:extLst>
                    <a:ext uri="{9D8B030D-6E8A-4147-A177-3AD203B41FA5}">
                      <a16:colId xmlns:a16="http://schemas.microsoft.com/office/drawing/2014/main" val="20003"/>
                    </a:ext>
                  </a:extLst>
                </a:gridCol>
                <a:gridCol w="1448435">
                  <a:extLst>
                    <a:ext uri="{9D8B030D-6E8A-4147-A177-3AD203B41FA5}">
                      <a16:colId xmlns:a16="http://schemas.microsoft.com/office/drawing/2014/main" val="20004"/>
                    </a:ext>
                  </a:extLst>
                </a:gridCol>
              </a:tblGrid>
              <a:tr h="374015">
                <a:tc rowSpan="2">
                  <a:txBody>
                    <a:bodyPr/>
                    <a:lstStyle/>
                    <a:p>
                      <a:pPr>
                        <a:lnSpc>
                          <a:spcPct val="100000"/>
                        </a:lnSpc>
                        <a:spcBef>
                          <a:spcPts val="819"/>
                        </a:spcBef>
                      </a:pPr>
                      <a:endParaRPr sz="1100" dirty="0">
                        <a:latin typeface="微軟正黑體" panose="020B0604030504040204" pitchFamily="34" charset="-120"/>
                        <a:ea typeface="微軟正黑體" panose="020B0604030504040204" pitchFamily="34" charset="-120"/>
                        <a:cs typeface="Times New Roman"/>
                      </a:endParaRPr>
                    </a:p>
                    <a:p>
                      <a:pPr algn="ctr">
                        <a:lnSpc>
                          <a:spcPct val="100000"/>
                        </a:lnSpc>
                      </a:pPr>
                      <a:r>
                        <a:rPr sz="1100" b="1" spc="-25" dirty="0">
                          <a:solidFill>
                            <a:srgbClr val="FFFFFF"/>
                          </a:solidFill>
                          <a:latin typeface="微軟正黑體" panose="020B0604030504040204" pitchFamily="34" charset="-120"/>
                          <a:ea typeface="微軟正黑體" panose="020B0604030504040204" pitchFamily="34" charset="-120"/>
                          <a:cs typeface="Noto Sans HK"/>
                        </a:rPr>
                        <a:t>組別</a:t>
                      </a:r>
                      <a:endParaRPr sz="1100" dirty="0">
                        <a:latin typeface="微軟正黑體" panose="020B0604030504040204" pitchFamily="34" charset="-120"/>
                        <a:ea typeface="微軟正黑體" panose="020B0604030504040204" pitchFamily="34" charset="-120"/>
                        <a:cs typeface="Noto Sans HK"/>
                      </a:endParaRPr>
                    </a:p>
                  </a:txBody>
                  <a:tcPr marL="0" marR="0" marT="104139" marB="0">
                    <a:lnR w="9525">
                      <a:solidFill>
                        <a:srgbClr val="FFFFFF"/>
                      </a:solidFill>
                      <a:prstDash val="solid"/>
                    </a:lnR>
                    <a:lnB w="9525">
                      <a:solidFill>
                        <a:srgbClr val="FFFFFF"/>
                      </a:solidFill>
                      <a:prstDash val="solid"/>
                    </a:lnB>
                    <a:solidFill>
                      <a:srgbClr val="72CBC9"/>
                    </a:solidFill>
                  </a:tcPr>
                </a:tc>
                <a:tc rowSpan="2">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FFFFFF"/>
                      </a:solidFill>
                      <a:prstDash val="solid"/>
                    </a:lnL>
                    <a:lnR w="9525">
                      <a:solidFill>
                        <a:srgbClr val="FFFFFF"/>
                      </a:solidFill>
                      <a:prstDash val="solid"/>
                    </a:lnR>
                    <a:solidFill>
                      <a:srgbClr val="3777BC"/>
                    </a:solidFill>
                  </a:tcPr>
                </a:tc>
                <a:tc>
                  <a:txBody>
                    <a:bodyPr/>
                    <a:lstStyle/>
                    <a:p>
                      <a:pPr algn="ctr">
                        <a:lnSpc>
                          <a:spcPct val="100000"/>
                        </a:lnSpc>
                        <a:spcBef>
                          <a:spcPts val="750"/>
                        </a:spcBef>
                      </a:pPr>
                      <a:r>
                        <a:rPr sz="1100" b="1" spc="-20" dirty="0">
                          <a:solidFill>
                            <a:srgbClr val="FFFFFF"/>
                          </a:solidFill>
                          <a:latin typeface="微軟正黑體" panose="020B0604030504040204" pitchFamily="34" charset="-120"/>
                          <a:ea typeface="微軟正黑體" panose="020B0604030504040204" pitchFamily="34" charset="-120"/>
                          <a:cs typeface="Noto Sans HK"/>
                        </a:rPr>
                        <a:t>測試一</a:t>
                      </a:r>
                      <a:endParaRPr sz="1100" dirty="0">
                        <a:latin typeface="微軟正黑體" panose="020B0604030504040204" pitchFamily="34" charset="-120"/>
                        <a:ea typeface="微軟正黑體" panose="020B0604030504040204" pitchFamily="34" charset="-120"/>
                        <a:cs typeface="Noto Sans HK"/>
                      </a:endParaRPr>
                    </a:p>
                  </a:txBody>
                  <a:tcPr marL="0" marR="0" marT="95249" marB="0">
                    <a:lnL w="9525">
                      <a:solidFill>
                        <a:srgbClr val="FFFFFF"/>
                      </a:solidFill>
                      <a:prstDash val="solid"/>
                    </a:lnL>
                    <a:lnR w="9525">
                      <a:solidFill>
                        <a:srgbClr val="FFFFFF"/>
                      </a:solidFill>
                      <a:prstDash val="solid"/>
                    </a:lnR>
                    <a:lnB w="9525">
                      <a:solidFill>
                        <a:srgbClr val="FFFFFF"/>
                      </a:solidFill>
                      <a:prstDash val="solid"/>
                    </a:lnB>
                    <a:solidFill>
                      <a:srgbClr val="3777BC"/>
                    </a:solidFill>
                  </a:tcPr>
                </a:tc>
                <a:tc>
                  <a:txBody>
                    <a:bodyPr/>
                    <a:lstStyle/>
                    <a:p>
                      <a:pPr algn="ctr">
                        <a:lnSpc>
                          <a:spcPct val="100000"/>
                        </a:lnSpc>
                        <a:spcBef>
                          <a:spcPts val="750"/>
                        </a:spcBef>
                      </a:pPr>
                      <a:r>
                        <a:rPr sz="1100" b="1" spc="-20" dirty="0">
                          <a:solidFill>
                            <a:srgbClr val="FFFFFF"/>
                          </a:solidFill>
                          <a:latin typeface="微軟正黑體" panose="020B0604030504040204" pitchFamily="34" charset="-120"/>
                          <a:ea typeface="微軟正黑體" panose="020B0604030504040204" pitchFamily="34" charset="-120"/>
                          <a:cs typeface="Noto Sans HK"/>
                        </a:rPr>
                        <a:t>測試二</a:t>
                      </a:r>
                      <a:endParaRPr sz="1100" dirty="0">
                        <a:latin typeface="微軟正黑體" panose="020B0604030504040204" pitchFamily="34" charset="-120"/>
                        <a:ea typeface="微軟正黑體" panose="020B0604030504040204" pitchFamily="34" charset="-120"/>
                        <a:cs typeface="Noto Sans HK"/>
                      </a:endParaRPr>
                    </a:p>
                  </a:txBody>
                  <a:tcPr marL="0" marR="0" marT="95249" marB="0">
                    <a:lnL w="9525">
                      <a:solidFill>
                        <a:srgbClr val="FFFFFF"/>
                      </a:solidFill>
                      <a:prstDash val="solid"/>
                    </a:lnL>
                    <a:lnR w="9525">
                      <a:solidFill>
                        <a:srgbClr val="FFFFFF"/>
                      </a:solidFill>
                      <a:prstDash val="solid"/>
                    </a:lnR>
                    <a:lnB w="9525">
                      <a:solidFill>
                        <a:srgbClr val="FFFFFF"/>
                      </a:solidFill>
                      <a:prstDash val="solid"/>
                    </a:lnB>
                    <a:solidFill>
                      <a:srgbClr val="3777BC"/>
                    </a:solidFill>
                  </a:tcPr>
                </a:tc>
                <a:tc>
                  <a:txBody>
                    <a:bodyPr/>
                    <a:lstStyle/>
                    <a:p>
                      <a:pPr algn="ctr">
                        <a:lnSpc>
                          <a:spcPct val="100000"/>
                        </a:lnSpc>
                        <a:spcBef>
                          <a:spcPts val="750"/>
                        </a:spcBef>
                      </a:pPr>
                      <a:r>
                        <a:rPr sz="1100" b="1" spc="-20" dirty="0">
                          <a:solidFill>
                            <a:srgbClr val="FFFFFF"/>
                          </a:solidFill>
                          <a:latin typeface="微軟正黑體" panose="020B0604030504040204" pitchFamily="34" charset="-120"/>
                          <a:ea typeface="微軟正黑體" panose="020B0604030504040204" pitchFamily="34" charset="-120"/>
                          <a:cs typeface="Noto Sans HK"/>
                        </a:rPr>
                        <a:t>測試三</a:t>
                      </a:r>
                      <a:endParaRPr sz="1100" dirty="0">
                        <a:latin typeface="微軟正黑體" panose="020B0604030504040204" pitchFamily="34" charset="-120"/>
                        <a:ea typeface="微軟正黑體" panose="020B0604030504040204" pitchFamily="34" charset="-120"/>
                        <a:cs typeface="Noto Sans HK"/>
                      </a:endParaRPr>
                    </a:p>
                  </a:txBody>
                  <a:tcPr marL="0" marR="0" marT="95249" marB="0">
                    <a:lnL w="9525">
                      <a:solidFill>
                        <a:srgbClr val="FFFFFF"/>
                      </a:solidFill>
                      <a:prstDash val="solid"/>
                    </a:lnL>
                    <a:lnR w="9525">
                      <a:solidFill>
                        <a:srgbClr val="FFFFFF"/>
                      </a:solidFill>
                      <a:prstDash val="solid"/>
                    </a:lnR>
                    <a:lnB w="9525">
                      <a:solidFill>
                        <a:srgbClr val="FFFFFF"/>
                      </a:solidFill>
                      <a:prstDash val="solid"/>
                    </a:lnB>
                    <a:solidFill>
                      <a:srgbClr val="3777BC"/>
                    </a:solidFill>
                  </a:tcPr>
                </a:tc>
                <a:extLst>
                  <a:ext uri="{0D108BD9-81ED-4DB2-BD59-A6C34878D82A}">
                    <a16:rowId xmlns:a16="http://schemas.microsoft.com/office/drawing/2014/main" val="10000"/>
                  </a:ext>
                </a:extLst>
              </a:tr>
              <a:tr h="368301">
                <a:tc vMerge="1">
                  <a:txBody>
                    <a:bodyPr/>
                    <a:lstStyle/>
                    <a:p>
                      <a:endParaRPr/>
                    </a:p>
                  </a:txBody>
                  <a:tcPr marL="0" marR="0" marT="104139" marB="0">
                    <a:lnR w="9525">
                      <a:solidFill>
                        <a:srgbClr val="FFFFFF"/>
                      </a:solidFill>
                      <a:prstDash val="solid"/>
                    </a:lnR>
                    <a:lnB w="9525">
                      <a:solidFill>
                        <a:srgbClr val="FFFFFF"/>
                      </a:solidFill>
                      <a:prstDash val="solid"/>
                    </a:lnB>
                    <a:solidFill>
                      <a:srgbClr val="72CBC9"/>
                    </a:solidFill>
                  </a:tcPr>
                </a:tc>
                <a:tc vMerge="1">
                  <a:txBody>
                    <a:bodyPr/>
                    <a:lstStyle/>
                    <a:p>
                      <a:endParaRPr/>
                    </a:p>
                  </a:txBody>
                  <a:tcPr marL="0" marR="0" marT="0" marB="0">
                    <a:lnL w="9525">
                      <a:solidFill>
                        <a:srgbClr val="FFFFFF"/>
                      </a:solidFill>
                      <a:prstDash val="solid"/>
                    </a:lnL>
                    <a:lnR w="9525">
                      <a:solidFill>
                        <a:srgbClr val="FFFFFF"/>
                      </a:solidFill>
                      <a:prstDash val="solid"/>
                    </a:lnR>
                    <a:solidFill>
                      <a:srgbClr val="3777BC"/>
                    </a:solidFill>
                  </a:tcPr>
                </a:tc>
                <a:tc>
                  <a:txBody>
                    <a:bodyPr/>
                    <a:lstStyle/>
                    <a:p>
                      <a:pPr algn="ctr">
                        <a:lnSpc>
                          <a:spcPct val="100000"/>
                        </a:lnSpc>
                        <a:spcBef>
                          <a:spcPts val="705"/>
                        </a:spcBef>
                      </a:pPr>
                      <a:r>
                        <a:rPr sz="1100" b="1" dirty="0">
                          <a:solidFill>
                            <a:srgbClr val="FFFFFF"/>
                          </a:solidFill>
                          <a:latin typeface="微軟正黑體" panose="020B0604030504040204" pitchFamily="34" charset="-120"/>
                          <a:ea typeface="微軟正黑體" panose="020B0604030504040204" pitchFamily="34" charset="-120"/>
                          <a:cs typeface="Noto Sans HK"/>
                        </a:rPr>
                        <a:t>音量（分貝</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endParaRPr sz="1100" dirty="0">
                        <a:latin typeface="微軟正黑體" panose="020B0604030504040204" pitchFamily="34" charset="-120"/>
                        <a:ea typeface="微軟正黑體" panose="020B0604030504040204" pitchFamily="34" charset="-120"/>
                        <a:cs typeface="Noto Sans HK"/>
                      </a:endParaRPr>
                    </a:p>
                  </a:txBody>
                  <a:tcPr marL="0" marR="0" marT="89535" marB="0">
                    <a:lnL w="9525">
                      <a:solidFill>
                        <a:srgbClr val="FFFFFF"/>
                      </a:solidFill>
                      <a:prstDash val="solid"/>
                    </a:lnL>
                    <a:lnR w="9525">
                      <a:solidFill>
                        <a:srgbClr val="FFFFFF"/>
                      </a:solidFill>
                      <a:prstDash val="solid"/>
                    </a:lnR>
                    <a:lnT w="9525">
                      <a:solidFill>
                        <a:srgbClr val="FFFFFF"/>
                      </a:solidFill>
                      <a:prstDash val="solid"/>
                    </a:lnT>
                    <a:solidFill>
                      <a:srgbClr val="3777BC"/>
                    </a:solidFill>
                  </a:tcPr>
                </a:tc>
                <a:tc>
                  <a:txBody>
                    <a:bodyPr/>
                    <a:lstStyle/>
                    <a:p>
                      <a:pPr algn="ctr">
                        <a:lnSpc>
                          <a:spcPct val="100000"/>
                        </a:lnSpc>
                        <a:spcBef>
                          <a:spcPts val="705"/>
                        </a:spcBef>
                      </a:pPr>
                      <a:r>
                        <a:rPr sz="1100" b="1" dirty="0">
                          <a:solidFill>
                            <a:srgbClr val="FFFFFF"/>
                          </a:solidFill>
                          <a:latin typeface="微軟正黑體" panose="020B0604030504040204" pitchFamily="34" charset="-120"/>
                          <a:ea typeface="微軟正黑體" panose="020B0604030504040204" pitchFamily="34" charset="-120"/>
                          <a:cs typeface="Noto Sans HK"/>
                        </a:rPr>
                        <a:t>音量（分貝</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endParaRPr sz="1100" dirty="0">
                        <a:latin typeface="微軟正黑體" panose="020B0604030504040204" pitchFamily="34" charset="-120"/>
                        <a:ea typeface="微軟正黑體" panose="020B0604030504040204" pitchFamily="34" charset="-120"/>
                        <a:cs typeface="Noto Sans HK"/>
                      </a:endParaRPr>
                    </a:p>
                  </a:txBody>
                  <a:tcPr marL="0" marR="0" marT="89535" marB="0">
                    <a:lnL w="9525">
                      <a:solidFill>
                        <a:srgbClr val="FFFFFF"/>
                      </a:solidFill>
                      <a:prstDash val="solid"/>
                    </a:lnL>
                    <a:lnR w="9525">
                      <a:solidFill>
                        <a:srgbClr val="FFFFFF"/>
                      </a:solidFill>
                      <a:prstDash val="solid"/>
                    </a:lnR>
                    <a:lnT w="9525">
                      <a:solidFill>
                        <a:srgbClr val="FFFFFF"/>
                      </a:solidFill>
                      <a:prstDash val="solid"/>
                    </a:lnT>
                    <a:solidFill>
                      <a:srgbClr val="3777BC"/>
                    </a:solidFill>
                  </a:tcPr>
                </a:tc>
                <a:tc>
                  <a:txBody>
                    <a:bodyPr/>
                    <a:lstStyle/>
                    <a:p>
                      <a:pPr algn="ctr">
                        <a:lnSpc>
                          <a:spcPct val="100000"/>
                        </a:lnSpc>
                        <a:spcBef>
                          <a:spcPts val="705"/>
                        </a:spcBef>
                      </a:pPr>
                      <a:r>
                        <a:rPr sz="1100" b="1" dirty="0">
                          <a:solidFill>
                            <a:srgbClr val="FFFFFF"/>
                          </a:solidFill>
                          <a:latin typeface="微軟正黑體" panose="020B0604030504040204" pitchFamily="34" charset="-120"/>
                          <a:ea typeface="微軟正黑體" panose="020B0604030504040204" pitchFamily="34" charset="-120"/>
                          <a:cs typeface="Noto Sans HK"/>
                        </a:rPr>
                        <a:t>音量（分貝</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endParaRPr sz="1100" dirty="0">
                        <a:latin typeface="微軟正黑體" panose="020B0604030504040204" pitchFamily="34" charset="-120"/>
                        <a:ea typeface="微軟正黑體" panose="020B0604030504040204" pitchFamily="34" charset="-120"/>
                        <a:cs typeface="Noto Sans HK"/>
                      </a:endParaRPr>
                    </a:p>
                  </a:txBody>
                  <a:tcPr marL="0" marR="0" marT="89535" marB="0">
                    <a:lnL w="9525">
                      <a:solidFill>
                        <a:srgbClr val="FFFFFF"/>
                      </a:solidFill>
                      <a:prstDash val="solid"/>
                    </a:lnL>
                    <a:lnR w="9525">
                      <a:solidFill>
                        <a:srgbClr val="FFFFFF"/>
                      </a:solidFill>
                      <a:prstDash val="solid"/>
                    </a:lnR>
                    <a:lnT w="9525">
                      <a:solidFill>
                        <a:srgbClr val="FFFFFF"/>
                      </a:solidFill>
                      <a:prstDash val="solid"/>
                    </a:lnT>
                    <a:solidFill>
                      <a:srgbClr val="3777BC"/>
                    </a:solidFill>
                  </a:tcPr>
                </a:tc>
                <a:extLst>
                  <a:ext uri="{0D108BD9-81ED-4DB2-BD59-A6C34878D82A}">
                    <a16:rowId xmlns:a16="http://schemas.microsoft.com/office/drawing/2014/main" val="10001"/>
                  </a:ext>
                </a:extLst>
              </a:tr>
              <a:tr h="482224">
                <a:tc gridSpan="2">
                  <a:txBody>
                    <a:bodyPr/>
                    <a:lstStyle/>
                    <a:p>
                      <a:pPr marL="390525" algn="l">
                        <a:lnSpc>
                          <a:spcPct val="100000"/>
                        </a:lnSpc>
                        <a:spcBef>
                          <a:spcPts val="1080"/>
                        </a:spcBef>
                        <a:tabLst>
                          <a:tab pos="1214120" algn="l"/>
                        </a:tabLst>
                      </a:pPr>
                      <a:r>
                        <a:rPr sz="1100" b="1" spc="-50" dirty="0">
                          <a:solidFill>
                            <a:srgbClr val="FFFFFF"/>
                          </a:solidFill>
                          <a:latin typeface="微軟正黑體" panose="020B0604030504040204" pitchFamily="34" charset="-120"/>
                          <a:ea typeface="微軟正黑體" panose="020B0604030504040204" pitchFamily="34" charset="-120"/>
                          <a:cs typeface="Noto Sans HK"/>
                        </a:rPr>
                        <a:t>一</a:t>
                      </a:r>
                      <a:r>
                        <a:rPr sz="1100" b="1"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Medium"/>
                      </a:endParaRPr>
                    </a:p>
                  </a:txBody>
                  <a:tcPr marL="0" marR="0" marT="137160" marB="0">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extLst>
                  <a:ext uri="{0D108BD9-81ED-4DB2-BD59-A6C34878D82A}">
                    <a16:rowId xmlns:a16="http://schemas.microsoft.com/office/drawing/2014/main" val="10002"/>
                  </a:ext>
                </a:extLst>
              </a:tr>
              <a:tr h="478790">
                <a:tc>
                  <a:txBody>
                    <a:bodyPr/>
                    <a:lstStyle/>
                    <a:p>
                      <a:pPr algn="ctr">
                        <a:lnSpc>
                          <a:spcPct val="100000"/>
                        </a:lnSpc>
                        <a:spcBef>
                          <a:spcPts val="114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二</a:t>
                      </a:r>
                      <a:endParaRPr sz="1100" dirty="0">
                        <a:latin typeface="微軟正黑體" panose="020B0604030504040204" pitchFamily="34" charset="-120"/>
                        <a:ea typeface="微軟正黑體" panose="020B0604030504040204" pitchFamily="34" charset="-120"/>
                        <a:cs typeface="Noto Sans HK"/>
                      </a:endParaRPr>
                    </a:p>
                  </a:txBody>
                  <a:tcPr marL="0" marR="0" marT="144780" marB="0">
                    <a:lnT w="9525" cap="flat" cmpd="sng" algn="ctr">
                      <a:solidFill>
                        <a:srgbClr val="72CBC9"/>
                      </a:solidFill>
                      <a:prstDash val="solid"/>
                      <a:round/>
                      <a:headEnd type="none" w="med" len="med"/>
                      <a:tailEnd type="none" w="med" len="med"/>
                    </a:lnT>
                    <a:lnB w="9525">
                      <a:solidFill>
                        <a:srgbClr val="FFFFFF"/>
                      </a:solidFill>
                      <a:prstDash val="solid"/>
                    </a:lnB>
                  </a:tcPr>
                </a:tc>
                <a:tc>
                  <a:txBody>
                    <a:bodyPr/>
                    <a:lstStyle/>
                    <a:p>
                      <a:pPr algn="ctr">
                        <a:lnSpc>
                          <a:spcPct val="100000"/>
                        </a:lnSpc>
                        <a:spcBef>
                          <a:spcPts val="1140"/>
                        </a:spcBef>
                      </a:pPr>
                      <a:endParaRPr sz="1100" dirty="0">
                        <a:latin typeface="微軟正黑體" panose="020B0604030504040204" pitchFamily="34" charset="-120"/>
                        <a:ea typeface="微軟正黑體" panose="020B0604030504040204" pitchFamily="34" charset="-120"/>
                        <a:cs typeface="Noto Sans HK Medium"/>
                      </a:endParaRPr>
                    </a:p>
                  </a:txBody>
                  <a:tcPr marL="0" marR="0" marT="144780"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3"/>
                  </a:ext>
                </a:extLst>
              </a:tr>
              <a:tr h="471428">
                <a:tc gridSpan="2">
                  <a:txBody>
                    <a:bodyPr/>
                    <a:lstStyle/>
                    <a:p>
                      <a:pPr marL="390525">
                        <a:lnSpc>
                          <a:spcPct val="100000"/>
                        </a:lnSpc>
                        <a:spcBef>
                          <a:spcPts val="994"/>
                        </a:spcBef>
                        <a:tabLst>
                          <a:tab pos="1214120" algn="l"/>
                        </a:tabLst>
                      </a:pPr>
                      <a:r>
                        <a:rPr sz="1100" b="1" spc="-50" dirty="0">
                          <a:solidFill>
                            <a:srgbClr val="FFFFFF"/>
                          </a:solidFill>
                          <a:latin typeface="微軟正黑體" panose="020B0604030504040204" pitchFamily="34" charset="-120"/>
                          <a:ea typeface="微軟正黑體" panose="020B0604030504040204" pitchFamily="34" charset="-120"/>
                          <a:cs typeface="Noto Sans HK"/>
                        </a:rPr>
                        <a:t>三</a:t>
                      </a:r>
                      <a:r>
                        <a:rPr sz="1100" b="1"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Medium"/>
                      </a:endParaRPr>
                    </a:p>
                  </a:txBody>
                  <a:tcPr marL="0" marR="0" marT="126364" marB="0">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4"/>
                  </a:ext>
                </a:extLst>
              </a:tr>
              <a:tr h="478790">
                <a:tc>
                  <a:txBody>
                    <a:bodyPr/>
                    <a:lstStyle/>
                    <a:p>
                      <a:pPr algn="ctr">
                        <a:lnSpc>
                          <a:spcPct val="100000"/>
                        </a:lnSpc>
                        <a:spcBef>
                          <a:spcPts val="1140"/>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四</a:t>
                      </a:r>
                      <a:endParaRPr sz="1100" dirty="0">
                        <a:latin typeface="微軟正黑體" panose="020B0604030504040204" pitchFamily="34" charset="-120"/>
                        <a:ea typeface="微軟正黑體" panose="020B0604030504040204" pitchFamily="34" charset="-120"/>
                        <a:cs typeface="Noto Sans HK"/>
                      </a:endParaRPr>
                    </a:p>
                  </a:txBody>
                  <a:tcPr marL="0" marR="0" marT="144780" marB="0">
                    <a:lnT w="9525" cap="flat" cmpd="sng" algn="ctr">
                      <a:solidFill>
                        <a:srgbClr val="72CBC9"/>
                      </a:solidFill>
                      <a:prstDash val="solid"/>
                      <a:round/>
                      <a:headEnd type="none" w="med" len="med"/>
                      <a:tailEnd type="none" w="med" len="med"/>
                    </a:lnT>
                    <a:lnB w="9525">
                      <a:solidFill>
                        <a:srgbClr val="FFFFFF"/>
                      </a:solidFill>
                      <a:prstDash val="solid"/>
                    </a:lnB>
                  </a:tcPr>
                </a:tc>
                <a:tc>
                  <a:txBody>
                    <a:bodyPr/>
                    <a:lstStyle/>
                    <a:p>
                      <a:pPr algn="ctr">
                        <a:lnSpc>
                          <a:spcPct val="100000"/>
                        </a:lnSpc>
                        <a:spcBef>
                          <a:spcPts val="1140"/>
                        </a:spcBef>
                      </a:pPr>
                      <a:endParaRPr sz="1100" dirty="0">
                        <a:latin typeface="微軟正黑體" panose="020B0604030504040204" pitchFamily="34" charset="-120"/>
                        <a:ea typeface="微軟正黑體" panose="020B0604030504040204" pitchFamily="34" charset="-120"/>
                        <a:cs typeface="Noto Sans HK Medium"/>
                      </a:endParaRPr>
                    </a:p>
                  </a:txBody>
                  <a:tcPr marL="0" marR="0" marT="144780"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5"/>
                  </a:ext>
                </a:extLst>
              </a:tr>
              <a:tr h="494925">
                <a:tc gridSpan="2">
                  <a:txBody>
                    <a:bodyPr/>
                    <a:lstStyle/>
                    <a:p>
                      <a:pPr marL="390525">
                        <a:lnSpc>
                          <a:spcPct val="100000"/>
                        </a:lnSpc>
                        <a:spcBef>
                          <a:spcPts val="1180"/>
                        </a:spcBef>
                        <a:tabLst>
                          <a:tab pos="1214120" algn="l"/>
                        </a:tabLst>
                      </a:pPr>
                      <a:r>
                        <a:rPr sz="1100" b="1" spc="-50" dirty="0">
                          <a:solidFill>
                            <a:srgbClr val="FFFFFF"/>
                          </a:solidFill>
                          <a:latin typeface="微軟正黑體" panose="020B0604030504040204" pitchFamily="34" charset="-120"/>
                          <a:ea typeface="微軟正黑體" panose="020B0604030504040204" pitchFamily="34" charset="-120"/>
                          <a:cs typeface="Noto Sans HK"/>
                        </a:rPr>
                        <a:t>五</a:t>
                      </a:r>
                      <a:r>
                        <a:rPr sz="1100" b="1"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Medium"/>
                      </a:endParaRPr>
                    </a:p>
                  </a:txBody>
                  <a:tcPr marL="0" marR="0" marT="149860" marB="0">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6"/>
                  </a:ext>
                </a:extLst>
              </a:tr>
              <a:tr h="403860">
                <a:tc>
                  <a:txBody>
                    <a:bodyPr/>
                    <a:lstStyle/>
                    <a:p>
                      <a:pPr algn="ctr">
                        <a:lnSpc>
                          <a:spcPct val="100000"/>
                        </a:lnSpc>
                        <a:spcBef>
                          <a:spcPts val="844"/>
                        </a:spcBef>
                      </a:pPr>
                      <a:r>
                        <a:rPr sz="1100" b="1" spc="-50" dirty="0">
                          <a:solidFill>
                            <a:srgbClr val="FFFFFF"/>
                          </a:solidFill>
                          <a:latin typeface="微軟正黑體" panose="020B0604030504040204" pitchFamily="34" charset="-120"/>
                          <a:ea typeface="微軟正黑體" panose="020B0604030504040204" pitchFamily="34" charset="-120"/>
                          <a:cs typeface="Noto Sans HK"/>
                        </a:rPr>
                        <a:t>六</a:t>
                      </a:r>
                      <a:endParaRPr sz="1100" dirty="0">
                        <a:latin typeface="微軟正黑體" panose="020B0604030504040204" pitchFamily="34" charset="-120"/>
                        <a:ea typeface="微軟正黑體" panose="020B0604030504040204" pitchFamily="34" charset="-120"/>
                        <a:cs typeface="Noto Sans HK"/>
                      </a:endParaRPr>
                    </a:p>
                  </a:txBody>
                  <a:tcPr marL="0" marR="0" marT="107315" marB="0">
                    <a:lnT w="9525" cap="flat" cmpd="sng" algn="ctr">
                      <a:solidFill>
                        <a:srgbClr val="72CBC9"/>
                      </a:solidFill>
                      <a:prstDash val="solid"/>
                      <a:round/>
                      <a:headEnd type="none" w="med" len="med"/>
                      <a:tailEnd type="none" w="med" len="med"/>
                    </a:lnT>
                    <a:lnB w="9525">
                      <a:solidFill>
                        <a:srgbClr val="FFFFFF"/>
                      </a:solidFill>
                      <a:prstDash val="solid"/>
                    </a:lnB>
                  </a:tcPr>
                </a:tc>
                <a:tc>
                  <a:txBody>
                    <a:bodyPr/>
                    <a:lstStyle/>
                    <a:p>
                      <a:pPr algn="ctr">
                        <a:lnSpc>
                          <a:spcPct val="100000"/>
                        </a:lnSpc>
                        <a:spcBef>
                          <a:spcPts val="844"/>
                        </a:spcBef>
                      </a:pPr>
                      <a:endParaRPr sz="1100" dirty="0">
                        <a:latin typeface="微軟正黑體" panose="020B0604030504040204" pitchFamily="34" charset="-120"/>
                        <a:ea typeface="微軟正黑體" panose="020B0604030504040204" pitchFamily="34" charset="-120"/>
                        <a:cs typeface="Noto Sans HK Medium"/>
                      </a:endParaRPr>
                    </a:p>
                  </a:txBody>
                  <a:tcPr marL="0" marR="0" marT="107315"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7"/>
                  </a:ext>
                </a:extLst>
              </a:tr>
              <a:tr h="797443">
                <a:tc>
                  <a:txBody>
                    <a:bodyPr/>
                    <a:lstStyle/>
                    <a:p>
                      <a:pPr>
                        <a:lnSpc>
                          <a:spcPct val="100000"/>
                        </a:lnSpc>
                        <a:spcBef>
                          <a:spcPts val="185"/>
                        </a:spcBef>
                      </a:pPr>
                      <a:endParaRPr sz="1100" dirty="0">
                        <a:latin typeface="微軟正黑體" panose="020B0604030504040204" pitchFamily="34" charset="-120"/>
                        <a:ea typeface="微軟正黑體" panose="020B0604030504040204" pitchFamily="34" charset="-120"/>
                        <a:cs typeface="Times New Roman"/>
                      </a:endParaRPr>
                    </a:p>
                  </a:txBody>
                  <a:tcPr marL="0" marR="0" marT="23495" marB="0">
                    <a:lnT w="9525">
                      <a:solidFill>
                        <a:srgbClr val="FFFFFF"/>
                      </a:solidFill>
                      <a:prstDash val="solid"/>
                    </a:lnT>
                    <a:lnB w="9525">
                      <a:solidFill>
                        <a:srgbClr val="FFFFFF"/>
                      </a:solidFill>
                      <a:prstDash val="solid"/>
                    </a:lnB>
                  </a:tcPr>
                </a:tc>
                <a:tc>
                  <a:txBody>
                    <a:bodyPr/>
                    <a:lstStyle/>
                    <a:p>
                      <a:pPr marL="342900" marR="335280" indent="152400" algn="ctr">
                        <a:lnSpc>
                          <a:spcPct val="100000"/>
                        </a:lnSpc>
                        <a:spcBef>
                          <a:spcPts val="844"/>
                        </a:spcBef>
                      </a:pPr>
                      <a:endParaRPr sz="1000" dirty="0">
                        <a:latin typeface="微軟正黑體" panose="020B0604030504040204" pitchFamily="34" charset="-120"/>
                        <a:ea typeface="微軟正黑體" panose="020B0604030504040204" pitchFamily="34" charset="-120"/>
                        <a:cs typeface="Noto Sans HK Medium"/>
                      </a:endParaRPr>
                    </a:p>
                  </a:txBody>
                  <a:tcPr marL="0" marR="0" marT="107315"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8"/>
                  </a:ext>
                </a:extLst>
              </a:tr>
            </a:tbl>
          </a:graphicData>
        </a:graphic>
      </p:graphicFrame>
      <p:sp>
        <p:nvSpPr>
          <p:cNvPr id="17" name="object 17"/>
          <p:cNvSpPr txBox="1"/>
          <p:nvPr/>
        </p:nvSpPr>
        <p:spPr>
          <a:xfrm>
            <a:off x="421400" y="6644323"/>
            <a:ext cx="6800216" cy="1738937"/>
          </a:xfrm>
          <a:prstGeom prst="rect">
            <a:avLst/>
          </a:prstGeom>
        </p:spPr>
        <p:txBody>
          <a:bodyPr vert="horz" wrap="square" lIns="0" tIns="12699" rIns="0" bIns="0" rtlCol="0">
            <a:spAutoFit/>
          </a:bodyPr>
          <a:lstStyle/>
          <a:p>
            <a:pPr marL="12702">
              <a:spcBef>
                <a:spcPts val="100"/>
              </a:spcBef>
              <a:tabLst>
                <a:tab pos="6071222"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當沒有放置環保隔音磚時，測試錄得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分貝；</a:t>
            </a:r>
            <a:endParaRPr sz="1400" dirty="0">
              <a:latin typeface="微軟正黑體" panose="020B0604030504040204" pitchFamily="34" charset="-120"/>
              <a:ea typeface="微軟正黑體" panose="020B0604030504040204" pitchFamily="34" charset="-120"/>
              <a:cs typeface="Noto Sans HK Medium"/>
            </a:endParaRPr>
          </a:p>
          <a:p>
            <a:pPr marL="12702" marR="6351">
              <a:lnSpc>
                <a:spcPct val="200000"/>
              </a:lnSpc>
              <a:tabLst>
                <a:tab pos="2892721" algn="l"/>
                <a:tab pos="6137903" algn="l"/>
                <a:tab pos="6242053"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而當放置了環保隔音磚後，測試平均錄得</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分貝；當中最低</a:t>
            </a:r>
            <a:r>
              <a:rPr sz="1400" spc="-110" dirty="0">
                <a:solidFill>
                  <a:srgbClr val="034EA2"/>
                </a:solidFill>
                <a:latin typeface="微軟正黑體" panose="020B0604030504040204" pitchFamily="34" charset="-120"/>
                <a:ea typeface="微軟正黑體" panose="020B0604030504040204" pitchFamily="34" charset="-120"/>
                <a:cs typeface="Noto Sans HK Medium"/>
              </a:rPr>
              <a:t>是</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分</a:t>
            </a:r>
            <a:r>
              <a:rPr sz="1400" spc="-110" dirty="0">
                <a:solidFill>
                  <a:srgbClr val="034EA2"/>
                </a:solidFill>
                <a:latin typeface="微軟正黑體" panose="020B0604030504040204" pitchFamily="34" charset="-120"/>
                <a:ea typeface="微軟正黑體" panose="020B0604030504040204" pitchFamily="34" charset="-120"/>
                <a:cs typeface="Noto Sans HK Medium"/>
              </a:rPr>
              <a:t>貝；</a:t>
            </a:r>
            <a:r>
              <a:rPr sz="1400" dirty="0">
                <a:solidFill>
                  <a:srgbClr val="034EA2"/>
                </a:solidFill>
                <a:latin typeface="微軟正黑體" panose="020B0604030504040204" pitchFamily="34" charset="-120"/>
                <a:ea typeface="微軟正黑體" panose="020B0604030504040204" pitchFamily="34" charset="-120"/>
                <a:cs typeface="Noto Sans HK Medium"/>
              </a:rPr>
              <a:t>而最高</a:t>
            </a:r>
            <a:r>
              <a:rPr sz="1400" spc="-110" dirty="0">
                <a:solidFill>
                  <a:srgbClr val="034EA2"/>
                </a:solidFill>
                <a:latin typeface="微軟正黑體" panose="020B0604030504040204" pitchFamily="34" charset="-120"/>
                <a:ea typeface="微軟正黑體" panose="020B0604030504040204" pitchFamily="34" charset="-120"/>
                <a:cs typeface="Noto Sans HK Medium"/>
              </a:rPr>
              <a:t>是</a:t>
            </a:r>
            <a:r>
              <a:rPr sz="140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81" dirty="0">
                <a:solidFill>
                  <a:srgbClr val="034EA2"/>
                </a:solid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分</a:t>
            </a:r>
            <a:r>
              <a:rPr sz="1400" spc="-105" dirty="0">
                <a:solidFill>
                  <a:srgbClr val="034EA2"/>
                </a:solidFill>
                <a:latin typeface="微軟正黑體" panose="020B0604030504040204" pitchFamily="34" charset="-120"/>
                <a:ea typeface="微軟正黑體" panose="020B0604030504040204" pitchFamily="34" charset="-120"/>
                <a:cs typeface="Noto Sans HK Medium"/>
              </a:rPr>
              <a:t>貝</a:t>
            </a:r>
            <a:r>
              <a:rPr sz="1400" spc="-85" dirty="0">
                <a:solidFill>
                  <a:srgbClr val="034EA2"/>
                </a:solidFill>
                <a:latin typeface="微軟正黑體" panose="020B0604030504040204" pitchFamily="34" charset="-120"/>
                <a:ea typeface="微軟正黑體" panose="020B0604030504040204" pitchFamily="34" charset="-120"/>
                <a:cs typeface="Noto Sans HK Medium"/>
              </a:rPr>
              <a:t>；</a:t>
            </a:r>
            <a:endParaRPr sz="1400" dirty="0">
              <a:latin typeface="微軟正黑體" panose="020B0604030504040204" pitchFamily="34" charset="-120"/>
              <a:ea typeface="微軟正黑體" panose="020B0604030504040204" pitchFamily="34" charset="-120"/>
              <a:cs typeface="Noto Sans HK Medium"/>
            </a:endParaRPr>
          </a:p>
          <a:p>
            <a:pPr marL="12702" marR="29847">
              <a:spcBef>
                <a:spcPts val="1680"/>
              </a:spcBef>
            </a:pPr>
            <a:r>
              <a:rPr sz="1400" spc="16" dirty="0">
                <a:solidFill>
                  <a:srgbClr val="034EA2"/>
                </a:solidFill>
                <a:latin typeface="微軟正黑體" panose="020B0604030504040204" pitchFamily="34" charset="-120"/>
                <a:ea typeface="微軟正黑體" panose="020B0604030504040204" pitchFamily="34" charset="-120"/>
                <a:cs typeface="Noto Sans HK Medium"/>
              </a:rPr>
              <a:t>總結：根據以上測試，環保隔音磚</a:t>
            </a:r>
            <a:r>
              <a:rPr sz="1400" spc="40" dirty="0">
                <a:solidFill>
                  <a:srgbClr val="034EA2"/>
                </a:solidFill>
                <a:latin typeface="微軟正黑體" panose="020B0604030504040204" pitchFamily="34" charset="-120"/>
                <a:ea typeface="微軟正黑體" panose="020B0604030504040204" pitchFamily="34" charset="-120"/>
                <a:cs typeface="Noto Sans HK Medium"/>
              </a:rPr>
              <a:t>（有／沒有）</a:t>
            </a:r>
            <a:r>
              <a:rPr sz="1400" spc="25" dirty="0">
                <a:solidFill>
                  <a:srgbClr val="034EA2"/>
                </a:solidFill>
                <a:latin typeface="微軟正黑體" panose="020B0604030504040204" pitchFamily="34" charset="-120"/>
                <a:ea typeface="微軟正黑體" panose="020B0604030504040204" pitchFamily="34" charset="-120"/>
                <a:cs typeface="Noto Sans HK Medium"/>
              </a:rPr>
              <a:t>隔音效果，因此</a:t>
            </a:r>
            <a:r>
              <a:rPr sz="1400" spc="40" dirty="0">
                <a:solidFill>
                  <a:srgbClr val="034EA2"/>
                </a:solidFill>
                <a:latin typeface="微軟正黑體" panose="020B0604030504040204" pitchFamily="34" charset="-120"/>
                <a:ea typeface="微軟正黑體" panose="020B0604030504040204" pitchFamily="34" charset="-120"/>
                <a:cs typeface="Noto Sans HK Medium"/>
              </a:rPr>
              <a:t>（適合／不適合）用</a:t>
            </a:r>
            <a:r>
              <a:rPr sz="1400" dirty="0">
                <a:solidFill>
                  <a:srgbClr val="034EA2"/>
                </a:solidFill>
                <a:latin typeface="微軟正黑體" panose="020B0604030504040204" pitchFamily="34" charset="-120"/>
                <a:ea typeface="微軟正黑體" panose="020B0604030504040204" pitchFamily="34" charset="-120"/>
                <a:cs typeface="Noto Sans HK Medium"/>
              </a:rPr>
              <a:t>作隔音用途。</a:t>
            </a:r>
            <a:endParaRPr sz="1400" dirty="0">
              <a:latin typeface="微軟正黑體" panose="020B0604030504040204" pitchFamily="34" charset="-120"/>
              <a:ea typeface="微軟正黑體" panose="020B0604030504040204" pitchFamily="34" charset="-120"/>
              <a:cs typeface="Noto Sans HK Medium"/>
            </a:endParaRPr>
          </a:p>
        </p:txBody>
      </p:sp>
      <p:sp>
        <p:nvSpPr>
          <p:cNvPr id="18" name="object 18"/>
          <p:cNvSpPr/>
          <p:nvPr/>
        </p:nvSpPr>
        <p:spPr>
          <a:xfrm>
            <a:off x="2640920" y="336951"/>
            <a:ext cx="2351405" cy="471804"/>
          </a:xfrm>
          <a:custGeom>
            <a:avLst/>
            <a:gdLst/>
            <a:ahLst/>
            <a:cxnLst/>
            <a:rect l="l" t="t" r="r" b="b"/>
            <a:pathLst>
              <a:path w="2351404" h="471805">
                <a:moveTo>
                  <a:pt x="2115197"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2115197" y="471754"/>
                </a:lnTo>
                <a:lnTo>
                  <a:pt x="2162737" y="466962"/>
                </a:lnTo>
                <a:lnTo>
                  <a:pt x="2207015" y="453218"/>
                </a:lnTo>
                <a:lnTo>
                  <a:pt x="2247085" y="431471"/>
                </a:lnTo>
                <a:lnTo>
                  <a:pt x="2281996" y="402669"/>
                </a:lnTo>
                <a:lnTo>
                  <a:pt x="2310800" y="367760"/>
                </a:lnTo>
                <a:lnTo>
                  <a:pt x="2332549" y="327693"/>
                </a:lnTo>
                <a:lnTo>
                  <a:pt x="2346294" y="283416"/>
                </a:lnTo>
                <a:lnTo>
                  <a:pt x="2351087" y="235877"/>
                </a:lnTo>
                <a:lnTo>
                  <a:pt x="2346294" y="188341"/>
                </a:lnTo>
                <a:lnTo>
                  <a:pt x="2332549" y="144066"/>
                </a:lnTo>
                <a:lnTo>
                  <a:pt x="2310800" y="103999"/>
                </a:lnTo>
                <a:lnTo>
                  <a:pt x="2281996" y="69089"/>
                </a:lnTo>
                <a:lnTo>
                  <a:pt x="2247085" y="40286"/>
                </a:lnTo>
                <a:lnTo>
                  <a:pt x="2207015" y="18537"/>
                </a:lnTo>
                <a:lnTo>
                  <a:pt x="2162737" y="4792"/>
                </a:lnTo>
                <a:lnTo>
                  <a:pt x="2115197"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9" name="object 19"/>
          <p:cNvSpPr txBox="1"/>
          <p:nvPr/>
        </p:nvSpPr>
        <p:spPr>
          <a:xfrm>
            <a:off x="2743571" y="432962"/>
            <a:ext cx="2138680" cy="259044"/>
          </a:xfrm>
          <a:prstGeom prst="rect">
            <a:avLst/>
          </a:prstGeom>
        </p:spPr>
        <p:txBody>
          <a:bodyPr vert="horz" wrap="square" lIns="0" tIns="12699" rIns="0" bIns="0" rtlCol="0">
            <a:spAutoFit/>
          </a:bodyPr>
          <a:lstStyle/>
          <a:p>
            <a:pPr marL="12702">
              <a:spcBef>
                <a:spcPts val="100"/>
              </a:spcBef>
            </a:pPr>
            <a:r>
              <a:rPr sz="1600" b="1" spc="65" dirty="0">
                <a:solidFill>
                  <a:srgbClr val="00B9B5"/>
                </a:solidFill>
                <a:latin typeface="微軟正黑體" panose="020B0604030504040204" pitchFamily="34" charset="-120"/>
                <a:ea typeface="微軟正黑體" panose="020B0604030504040204" pitchFamily="34" charset="-120"/>
                <a:cs typeface="Noto Sans HK"/>
              </a:rPr>
              <a:t>延伸活動 - 實驗數據表</a:t>
            </a:r>
            <a:endParaRPr sz="1600" dirty="0">
              <a:latin typeface="微軟正黑體" panose="020B0604030504040204" pitchFamily="34" charset="-120"/>
              <a:ea typeface="微軟正黑體" panose="020B0604030504040204" pitchFamily="34" charset="-120"/>
              <a:cs typeface="Noto Sans HK"/>
            </a:endParaRPr>
          </a:p>
        </p:txBody>
      </p:sp>
      <p:sp>
        <p:nvSpPr>
          <p:cNvPr id="20" name="object 20"/>
          <p:cNvSpPr/>
          <p:nvPr/>
        </p:nvSpPr>
        <p:spPr>
          <a:xfrm>
            <a:off x="426705"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1" name="object 21"/>
          <p:cNvSpPr txBox="1"/>
          <p:nvPr/>
        </p:nvSpPr>
        <p:spPr>
          <a:xfrm>
            <a:off x="586926"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sp>
        <p:nvSpPr>
          <p:cNvPr id="22" name="object 22"/>
          <p:cNvSpPr txBox="1">
            <a:spLocks noGrp="1"/>
          </p:cNvSpPr>
          <p:nvPr>
            <p:ph type="sldNum" sz="quarter" idx="7"/>
          </p:nvPr>
        </p:nvSpPr>
        <p:spPr>
          <a:xfrm>
            <a:off x="5091494" y="10331913"/>
            <a:ext cx="148527" cy="261470"/>
          </a:xfrm>
          <a:prstGeom prst="rect">
            <a:avLst/>
          </a:prstGeom>
        </p:spPr>
        <p:txBody>
          <a:bodyPr vert="horz" wrap="square" lIns="0" tIns="15239" rIns="0" bIns="0" rtlCol="0">
            <a:spAutoFit/>
          </a:bodyPr>
          <a:lstStyle/>
          <a:p>
            <a:pPr marL="38104">
              <a:spcBef>
                <a:spcPts val="120"/>
              </a:spcBef>
            </a:pPr>
            <a:fld id="{81D60167-4931-47E6-BA6A-407CBD079E47}" type="slidenum">
              <a:rPr spc="-25" dirty="0">
                <a:latin typeface="微軟正黑體" panose="020B0604030504040204" pitchFamily="34" charset="-120"/>
                <a:ea typeface="微軟正黑體" panose="020B0604030504040204" pitchFamily="34" charset="-120"/>
              </a:rPr>
              <a:pPr marL="38104">
                <a:spcBef>
                  <a:spcPts val="120"/>
                </a:spcBef>
              </a:pPr>
              <a:t>15</a:t>
            </a:fld>
            <a:endParaRPr spc="-25" dirty="0">
              <a:latin typeface="微軟正黑體" panose="020B0604030504040204" pitchFamily="34" charset="-120"/>
              <a:ea typeface="微軟正黑體" panose="020B0604030504040204" pitchFamily="34" charset="-120"/>
            </a:endParaRPr>
          </a:p>
        </p:txBody>
      </p:sp>
      <p:sp>
        <p:nvSpPr>
          <p:cNvPr id="23" name="矩形 22"/>
          <p:cNvSpPr/>
          <p:nvPr/>
        </p:nvSpPr>
        <p:spPr>
          <a:xfrm>
            <a:off x="1163188" y="2835613"/>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1</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4" name="矩形 23"/>
          <p:cNvSpPr/>
          <p:nvPr/>
        </p:nvSpPr>
        <p:spPr>
          <a:xfrm>
            <a:off x="1163188" y="3315907"/>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2</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5" name="矩形 24"/>
          <p:cNvSpPr/>
          <p:nvPr/>
        </p:nvSpPr>
        <p:spPr>
          <a:xfrm>
            <a:off x="1163188" y="3809852"/>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3</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6" name="矩形 25"/>
          <p:cNvSpPr/>
          <p:nvPr/>
        </p:nvSpPr>
        <p:spPr>
          <a:xfrm>
            <a:off x="1163188" y="4291134"/>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4</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7" name="矩形 26"/>
          <p:cNvSpPr/>
          <p:nvPr/>
        </p:nvSpPr>
        <p:spPr>
          <a:xfrm>
            <a:off x="1163188" y="4762122"/>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5</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8" name="矩形 27"/>
          <p:cNvSpPr/>
          <p:nvPr/>
        </p:nvSpPr>
        <p:spPr>
          <a:xfrm>
            <a:off x="1163188" y="5213697"/>
            <a:ext cx="1472839" cy="276999"/>
          </a:xfrm>
          <a:prstGeom prst="rect">
            <a:avLst/>
          </a:prstGeom>
        </p:spPr>
        <p:txBody>
          <a:bodyPr wrap="none">
            <a:spAutoFit/>
          </a:bodyPr>
          <a:lstStyle/>
          <a:p>
            <a:pPr marL="390545" algn="l">
              <a:spcBef>
                <a:spcPts val="1080"/>
              </a:spcBef>
              <a:tabLst>
                <a:tab pos="1214183" algn="l"/>
              </a:tabLst>
            </a:pPr>
            <a:r>
              <a:rPr lang="zh-HK"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r>
              <a:rPr lang="zh-HK" altLang="en-US" sz="1200" spc="20" dirty="0">
                <a:solidFill>
                  <a:srgbClr val="231F20"/>
                </a:solidFill>
                <a:latin typeface="微軟正黑體" panose="020B0604030504040204" pitchFamily="34" charset="-120"/>
                <a:ea typeface="微軟正黑體" panose="020B0604030504040204" pitchFamily="34" charset="-120"/>
                <a:cs typeface="Noto Sans HK Medium"/>
              </a:rPr>
              <a:t> </a:t>
            </a:r>
            <a:r>
              <a:rPr lang="en-US" altLang="zh-HK" sz="1200" spc="-50" dirty="0">
                <a:solidFill>
                  <a:srgbClr val="231F20"/>
                </a:solidFill>
                <a:latin typeface="微軟正黑體" panose="020B0604030504040204" pitchFamily="34" charset="-120"/>
                <a:ea typeface="微軟正黑體" panose="020B0604030504040204" pitchFamily="34" charset="-120"/>
                <a:cs typeface="Noto Sans HK Medium"/>
              </a:rPr>
              <a:t>6</a:t>
            </a:r>
            <a:endParaRPr lang="zh-HK" altLang="en-US" sz="1200" dirty="0">
              <a:latin typeface="微軟正黑體" panose="020B0604030504040204" pitchFamily="34" charset="-120"/>
              <a:ea typeface="微軟正黑體" panose="020B0604030504040204" pitchFamily="34" charset="-120"/>
              <a:cs typeface="Noto Sans HK Medium"/>
            </a:endParaRPr>
          </a:p>
        </p:txBody>
      </p:sp>
      <p:sp>
        <p:nvSpPr>
          <p:cNvPr id="29" name="矩形 28"/>
          <p:cNvSpPr/>
          <p:nvPr/>
        </p:nvSpPr>
        <p:spPr>
          <a:xfrm>
            <a:off x="1263651" y="5733098"/>
            <a:ext cx="1348446" cy="418063"/>
          </a:xfrm>
          <a:prstGeom prst="rect">
            <a:avLst/>
          </a:prstGeom>
        </p:spPr>
        <p:txBody>
          <a:bodyPr wrap="none">
            <a:spAutoFit/>
          </a:bodyPr>
          <a:lstStyle/>
          <a:p>
            <a:pPr marL="390545" algn="ctr">
              <a:lnSpc>
                <a:spcPct val="50000"/>
              </a:lnSpc>
              <a:spcBef>
                <a:spcPts val="1080"/>
              </a:spcBef>
              <a:tabLst>
                <a:tab pos="1214183" algn="l"/>
              </a:tabLst>
            </a:pPr>
            <a:r>
              <a:rPr lang="zh-TW" altLang="en-US" sz="1200" dirty="0">
                <a:solidFill>
                  <a:srgbClr val="231F20"/>
                </a:solidFill>
                <a:latin typeface="微軟正黑體" panose="020B0604030504040204" pitchFamily="34" charset="-120"/>
                <a:ea typeface="微軟正黑體" panose="020B0604030504040204" pitchFamily="34" charset="-120"/>
                <a:cs typeface="Noto Sans HK Medium"/>
              </a:rPr>
              <a:t>沒放置</a:t>
            </a:r>
            <a:endParaRPr lang="en-US" altLang="zh-TW" sz="1200" dirty="0">
              <a:solidFill>
                <a:srgbClr val="231F20"/>
              </a:solidFill>
              <a:latin typeface="微軟正黑體" panose="020B0604030504040204" pitchFamily="34" charset="-120"/>
              <a:ea typeface="微軟正黑體" panose="020B0604030504040204" pitchFamily="34" charset="-120"/>
              <a:cs typeface="Noto Sans HK Medium"/>
            </a:endParaRPr>
          </a:p>
          <a:p>
            <a:pPr marL="390545" algn="ctr">
              <a:lnSpc>
                <a:spcPct val="50000"/>
              </a:lnSpc>
              <a:spcBef>
                <a:spcPts val="1080"/>
              </a:spcBef>
              <a:tabLst>
                <a:tab pos="1214183" algn="l"/>
              </a:tabLst>
            </a:pPr>
            <a:r>
              <a:rPr lang="zh-TW" altLang="en-US" sz="1200" dirty="0">
                <a:solidFill>
                  <a:srgbClr val="231F20"/>
                </a:solidFill>
                <a:latin typeface="微軟正黑體" panose="020B0604030504040204" pitchFamily="34" charset="-120"/>
                <a:ea typeface="微軟正黑體" panose="020B0604030504040204" pitchFamily="34" charset="-120"/>
                <a:cs typeface="Noto Sans HK Medium"/>
              </a:rPr>
              <a:t>環保隔音磚</a:t>
            </a:r>
          </a:p>
        </p:txBody>
      </p:sp>
      <p:sp>
        <p:nvSpPr>
          <p:cNvPr id="30" name="矩形 29"/>
          <p:cNvSpPr/>
          <p:nvPr/>
        </p:nvSpPr>
        <p:spPr>
          <a:xfrm>
            <a:off x="730240" y="5765630"/>
            <a:ext cx="245580" cy="276999"/>
          </a:xfrm>
          <a:prstGeom prst="rect">
            <a:avLst/>
          </a:prstGeom>
        </p:spPr>
        <p:txBody>
          <a:bodyPr wrap="none">
            <a:spAutoFit/>
          </a:bodyPr>
          <a:lstStyle/>
          <a:p>
            <a:pPr algn="ctr">
              <a:lnSpc>
                <a:spcPct val="100000"/>
              </a:lnSpc>
            </a:pPr>
            <a:r>
              <a:rPr lang="en-US" altLang="zh-HK" sz="1200" b="1" spc="-50" dirty="0">
                <a:solidFill>
                  <a:srgbClr val="FFFFFF"/>
                </a:solidFill>
                <a:latin typeface="微軟正黑體" panose="020B0604030504040204" pitchFamily="34" charset="-120"/>
                <a:ea typeface="微軟正黑體" panose="020B0604030504040204" pitchFamily="34" charset="-120"/>
                <a:cs typeface="Noto Sans HK"/>
              </a:rPr>
              <a:t>/</a:t>
            </a:r>
            <a:endParaRPr lang="zh-HK" altLang="en-US" sz="1200" dirty="0">
              <a:latin typeface="微軟正黑體" panose="020B0604030504040204" pitchFamily="34" charset="-120"/>
              <a:ea typeface="微軟正黑體" panose="020B0604030504040204" pitchFamily="34" charset="-120"/>
              <a:cs typeface="Noto Sans HK"/>
            </a:endParaRPr>
          </a:p>
        </p:txBody>
      </p:sp>
      <p:cxnSp>
        <p:nvCxnSpPr>
          <p:cNvPr id="32" name="直線接點 31"/>
          <p:cNvCxnSpPr/>
          <p:nvPr/>
        </p:nvCxnSpPr>
        <p:spPr>
          <a:xfrm flipH="1">
            <a:off x="372701" y="5118101"/>
            <a:ext cx="95725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a:xfrm flipH="1">
            <a:off x="372701" y="4175754"/>
            <a:ext cx="95725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a:xfrm>
            <a:off x="1329950" y="2000867"/>
            <a:ext cx="0" cy="434433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4427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85374" y="438354"/>
            <a:ext cx="1976756" cy="452120"/>
          </a:xfrm>
          <a:custGeom>
            <a:avLst/>
            <a:gdLst/>
            <a:ahLst/>
            <a:cxnLst/>
            <a:rect l="l" t="t" r="r" b="b"/>
            <a:pathLst>
              <a:path w="1976754" h="452119">
                <a:moveTo>
                  <a:pt x="1777364" y="451802"/>
                </a:moveTo>
                <a:lnTo>
                  <a:pt x="1822980" y="445826"/>
                </a:lnTo>
                <a:lnTo>
                  <a:pt x="1864884" y="428807"/>
                </a:lnTo>
                <a:lnTo>
                  <a:pt x="1901871" y="402112"/>
                </a:lnTo>
                <a:lnTo>
                  <a:pt x="1932736" y="367108"/>
                </a:lnTo>
                <a:lnTo>
                  <a:pt x="1956275" y="325159"/>
                </a:lnTo>
                <a:lnTo>
                  <a:pt x="1971281" y="277633"/>
                </a:lnTo>
                <a:lnTo>
                  <a:pt x="1976551" y="225894"/>
                </a:lnTo>
                <a:lnTo>
                  <a:pt x="1971281" y="174161"/>
                </a:lnTo>
                <a:lnTo>
                  <a:pt x="1956275" y="126638"/>
                </a:lnTo>
                <a:lnTo>
                  <a:pt x="1932736" y="84691"/>
                </a:lnTo>
                <a:lnTo>
                  <a:pt x="1901871" y="49688"/>
                </a:lnTo>
                <a:lnTo>
                  <a:pt x="1864884" y="22994"/>
                </a:lnTo>
                <a:lnTo>
                  <a:pt x="1822980" y="5976"/>
                </a:lnTo>
                <a:lnTo>
                  <a:pt x="1777364" y="0"/>
                </a:lnTo>
                <a:lnTo>
                  <a:pt x="199186" y="0"/>
                </a:lnTo>
                <a:lnTo>
                  <a:pt x="153571" y="5976"/>
                </a:lnTo>
                <a:lnTo>
                  <a:pt x="111667" y="22994"/>
                </a:lnTo>
                <a:lnTo>
                  <a:pt x="74680" y="49688"/>
                </a:lnTo>
                <a:lnTo>
                  <a:pt x="43815" y="84691"/>
                </a:lnTo>
                <a:lnTo>
                  <a:pt x="20276" y="126638"/>
                </a:lnTo>
                <a:lnTo>
                  <a:pt x="5270" y="174161"/>
                </a:lnTo>
                <a:lnTo>
                  <a:pt x="0" y="225894"/>
                </a:lnTo>
                <a:lnTo>
                  <a:pt x="5270" y="277633"/>
                </a:lnTo>
                <a:lnTo>
                  <a:pt x="20276" y="325159"/>
                </a:lnTo>
                <a:lnTo>
                  <a:pt x="43815" y="367108"/>
                </a:lnTo>
                <a:lnTo>
                  <a:pt x="74680" y="402112"/>
                </a:lnTo>
                <a:lnTo>
                  <a:pt x="111667" y="428807"/>
                </a:lnTo>
                <a:lnTo>
                  <a:pt x="153571" y="445826"/>
                </a:lnTo>
                <a:lnTo>
                  <a:pt x="199186" y="451802"/>
                </a:lnTo>
                <a:lnTo>
                  <a:pt x="1777364" y="451802"/>
                </a:lnTo>
                <a:close/>
              </a:path>
            </a:pathLst>
          </a:custGeom>
          <a:ln w="19050">
            <a:solidFill>
              <a:srgbClr val="00B9B5"/>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 name="object 3"/>
          <p:cNvSpPr txBox="1"/>
          <p:nvPr/>
        </p:nvSpPr>
        <p:spPr>
          <a:xfrm>
            <a:off x="3969100" y="524842"/>
            <a:ext cx="452120" cy="259044"/>
          </a:xfrm>
          <a:prstGeom prst="rect">
            <a:avLst/>
          </a:prstGeom>
        </p:spPr>
        <p:txBody>
          <a:bodyPr vert="horz" wrap="square" lIns="0" tIns="12699" rIns="0" bIns="0" rtlCol="0">
            <a:spAutoFit/>
          </a:bodyPr>
          <a:lstStyle/>
          <a:p>
            <a:pPr marL="12702">
              <a:spcBef>
                <a:spcPts val="100"/>
              </a:spcBef>
            </a:pPr>
            <a:r>
              <a:rPr sz="1600" b="1" spc="55" dirty="0">
                <a:solidFill>
                  <a:srgbClr val="00B9B5"/>
                </a:solidFill>
                <a:latin typeface="微軟正黑體" panose="020B0604030504040204" pitchFamily="34" charset="-120"/>
                <a:ea typeface="微軟正黑體" panose="020B0604030504040204" pitchFamily="34" charset="-120"/>
                <a:cs typeface="Noto Sans HK"/>
              </a:rPr>
              <a:t>姓名</a:t>
            </a:r>
            <a:endParaRPr sz="1600" dirty="0">
              <a:latin typeface="微軟正黑體" panose="020B0604030504040204" pitchFamily="34" charset="-120"/>
              <a:ea typeface="微軟正黑體" panose="020B0604030504040204" pitchFamily="34" charset="-120"/>
              <a:cs typeface="Noto Sans HK"/>
            </a:endParaRPr>
          </a:p>
        </p:txBody>
      </p:sp>
      <p:sp>
        <p:nvSpPr>
          <p:cNvPr id="4" name="object 4"/>
          <p:cNvSpPr/>
          <p:nvPr/>
        </p:nvSpPr>
        <p:spPr>
          <a:xfrm>
            <a:off x="4544336" y="443758"/>
            <a:ext cx="0" cy="441325"/>
          </a:xfrm>
          <a:custGeom>
            <a:avLst/>
            <a:gdLst/>
            <a:ahLst/>
            <a:cxnLst/>
            <a:rect l="l" t="t" r="r" b="b"/>
            <a:pathLst>
              <a:path h="441325">
                <a:moveTo>
                  <a:pt x="0" y="0"/>
                </a:moveTo>
                <a:lnTo>
                  <a:pt x="0" y="441007"/>
                </a:lnTo>
              </a:path>
            </a:pathLst>
          </a:custGeom>
          <a:ln w="19050">
            <a:solidFill>
              <a:srgbClr val="00B9B5"/>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 name="object 5"/>
          <p:cNvSpPr/>
          <p:nvPr/>
        </p:nvSpPr>
        <p:spPr>
          <a:xfrm>
            <a:off x="2607048" y="428835"/>
            <a:ext cx="1061086" cy="471804"/>
          </a:xfrm>
          <a:custGeom>
            <a:avLst/>
            <a:gdLst/>
            <a:ahLst/>
            <a:cxnLst/>
            <a:rect l="l" t="t" r="r" b="b"/>
            <a:pathLst>
              <a:path w="1061085" h="471805">
                <a:moveTo>
                  <a:pt x="816711" y="0"/>
                </a:moveTo>
                <a:lnTo>
                  <a:pt x="244093" y="0"/>
                </a:lnTo>
                <a:lnTo>
                  <a:pt x="194900" y="4791"/>
                </a:lnTo>
                <a:lnTo>
                  <a:pt x="149081" y="18535"/>
                </a:lnTo>
                <a:lnTo>
                  <a:pt x="107618" y="40282"/>
                </a:lnTo>
                <a:lnTo>
                  <a:pt x="71493" y="69084"/>
                </a:lnTo>
                <a:lnTo>
                  <a:pt x="41687" y="103993"/>
                </a:lnTo>
                <a:lnTo>
                  <a:pt x="19181" y="144060"/>
                </a:lnTo>
                <a:lnTo>
                  <a:pt x="4959" y="188338"/>
                </a:lnTo>
                <a:lnTo>
                  <a:pt x="0" y="235877"/>
                </a:lnTo>
                <a:lnTo>
                  <a:pt x="4959" y="283412"/>
                </a:lnTo>
                <a:lnTo>
                  <a:pt x="19181" y="327687"/>
                </a:lnTo>
                <a:lnTo>
                  <a:pt x="41687" y="367754"/>
                </a:lnTo>
                <a:lnTo>
                  <a:pt x="71493" y="402664"/>
                </a:lnTo>
                <a:lnTo>
                  <a:pt x="107618" y="431468"/>
                </a:lnTo>
                <a:lnTo>
                  <a:pt x="149081" y="453216"/>
                </a:lnTo>
                <a:lnTo>
                  <a:pt x="194900" y="466961"/>
                </a:lnTo>
                <a:lnTo>
                  <a:pt x="244093" y="471754"/>
                </a:lnTo>
                <a:lnTo>
                  <a:pt x="816711" y="471754"/>
                </a:lnTo>
                <a:lnTo>
                  <a:pt x="865905" y="466961"/>
                </a:lnTo>
                <a:lnTo>
                  <a:pt x="911724" y="453216"/>
                </a:lnTo>
                <a:lnTo>
                  <a:pt x="953187" y="431468"/>
                </a:lnTo>
                <a:lnTo>
                  <a:pt x="989312" y="402664"/>
                </a:lnTo>
                <a:lnTo>
                  <a:pt x="1019118" y="367754"/>
                </a:lnTo>
                <a:lnTo>
                  <a:pt x="1041623" y="327687"/>
                </a:lnTo>
                <a:lnTo>
                  <a:pt x="1055846" y="283412"/>
                </a:lnTo>
                <a:lnTo>
                  <a:pt x="1060805" y="235877"/>
                </a:lnTo>
                <a:lnTo>
                  <a:pt x="1055846" y="188338"/>
                </a:lnTo>
                <a:lnTo>
                  <a:pt x="1041623" y="144060"/>
                </a:lnTo>
                <a:lnTo>
                  <a:pt x="1019118" y="103993"/>
                </a:lnTo>
                <a:lnTo>
                  <a:pt x="989312" y="69084"/>
                </a:lnTo>
                <a:lnTo>
                  <a:pt x="953187" y="40282"/>
                </a:lnTo>
                <a:lnTo>
                  <a:pt x="911724" y="18535"/>
                </a:lnTo>
                <a:lnTo>
                  <a:pt x="865905" y="4791"/>
                </a:lnTo>
                <a:lnTo>
                  <a:pt x="816711" y="0"/>
                </a:lnTo>
                <a:close/>
              </a:path>
            </a:pathLst>
          </a:custGeom>
          <a:solidFill>
            <a:srgbClr val="00B9B5"/>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 name="object 6"/>
          <p:cNvSpPr txBox="1"/>
          <p:nvPr/>
        </p:nvSpPr>
        <p:spPr>
          <a:xfrm>
            <a:off x="2810350" y="526025"/>
            <a:ext cx="665480" cy="259044"/>
          </a:xfrm>
          <a:prstGeom prst="rect">
            <a:avLst/>
          </a:prstGeom>
        </p:spPr>
        <p:txBody>
          <a:bodyPr vert="horz" wrap="square" lIns="0" tIns="12699" rIns="0" bIns="0" rtlCol="0">
            <a:spAutoFit/>
          </a:bodyPr>
          <a:lstStyle/>
          <a:p>
            <a:pPr marL="12702">
              <a:spcBef>
                <a:spcPts val="100"/>
              </a:spcBef>
            </a:pPr>
            <a:r>
              <a:rPr sz="1600" b="1" spc="59" dirty="0">
                <a:solidFill>
                  <a:srgbClr val="FFFFFF"/>
                </a:solidFill>
                <a:latin typeface="微軟正黑體" panose="020B0604030504040204" pitchFamily="34" charset="-120"/>
                <a:ea typeface="微軟正黑體" panose="020B0604030504040204" pitchFamily="34" charset="-120"/>
                <a:cs typeface="Noto Sans HK"/>
              </a:rPr>
              <a:t>工作紙</a:t>
            </a:r>
            <a:endParaRPr sz="1600" dirty="0">
              <a:latin typeface="微軟正黑體" panose="020B0604030504040204" pitchFamily="34" charset="-120"/>
              <a:ea typeface="微軟正黑體" panose="020B0604030504040204" pitchFamily="34" charset="-120"/>
              <a:cs typeface="Noto Sans HK"/>
            </a:endParaRPr>
          </a:p>
        </p:txBody>
      </p:sp>
      <p:sp>
        <p:nvSpPr>
          <p:cNvPr id="7" name="object 7"/>
          <p:cNvSpPr/>
          <p:nvPr/>
        </p:nvSpPr>
        <p:spPr>
          <a:xfrm>
            <a:off x="425450" y="1184831"/>
            <a:ext cx="5283834" cy="706120"/>
          </a:xfrm>
          <a:custGeom>
            <a:avLst/>
            <a:gdLst/>
            <a:ahLst/>
            <a:cxnLst/>
            <a:rect l="l" t="t" r="r" b="b"/>
            <a:pathLst>
              <a:path w="5283835" h="706119">
                <a:moveTo>
                  <a:pt x="5067769" y="0"/>
                </a:moveTo>
                <a:lnTo>
                  <a:pt x="216001" y="0"/>
                </a:lnTo>
                <a:lnTo>
                  <a:pt x="166475" y="5704"/>
                </a:lnTo>
                <a:lnTo>
                  <a:pt x="121011" y="21955"/>
                </a:lnTo>
                <a:lnTo>
                  <a:pt x="80904" y="47454"/>
                </a:lnTo>
                <a:lnTo>
                  <a:pt x="47454" y="80904"/>
                </a:lnTo>
                <a:lnTo>
                  <a:pt x="21955" y="121011"/>
                </a:lnTo>
                <a:lnTo>
                  <a:pt x="5704" y="166475"/>
                </a:lnTo>
                <a:lnTo>
                  <a:pt x="0" y="216001"/>
                </a:lnTo>
                <a:lnTo>
                  <a:pt x="0" y="489597"/>
                </a:lnTo>
                <a:lnTo>
                  <a:pt x="5704" y="539123"/>
                </a:lnTo>
                <a:lnTo>
                  <a:pt x="21955" y="584588"/>
                </a:lnTo>
                <a:lnTo>
                  <a:pt x="47454" y="624694"/>
                </a:lnTo>
                <a:lnTo>
                  <a:pt x="80904" y="658145"/>
                </a:lnTo>
                <a:lnTo>
                  <a:pt x="121011" y="683644"/>
                </a:lnTo>
                <a:lnTo>
                  <a:pt x="166475" y="699894"/>
                </a:lnTo>
                <a:lnTo>
                  <a:pt x="216001" y="705599"/>
                </a:lnTo>
                <a:lnTo>
                  <a:pt x="5067769" y="705599"/>
                </a:lnTo>
                <a:lnTo>
                  <a:pt x="5117296" y="699894"/>
                </a:lnTo>
                <a:lnTo>
                  <a:pt x="5162760" y="683644"/>
                </a:lnTo>
                <a:lnTo>
                  <a:pt x="5202866" y="658145"/>
                </a:lnTo>
                <a:lnTo>
                  <a:pt x="5236317" y="624694"/>
                </a:lnTo>
                <a:lnTo>
                  <a:pt x="5261816" y="584588"/>
                </a:lnTo>
                <a:lnTo>
                  <a:pt x="5278066" y="539123"/>
                </a:lnTo>
                <a:lnTo>
                  <a:pt x="5283771" y="489597"/>
                </a:lnTo>
                <a:lnTo>
                  <a:pt x="5283771" y="216001"/>
                </a:lnTo>
                <a:lnTo>
                  <a:pt x="5278066" y="166475"/>
                </a:lnTo>
                <a:lnTo>
                  <a:pt x="5261816" y="121011"/>
                </a:lnTo>
                <a:lnTo>
                  <a:pt x="5236317" y="80904"/>
                </a:lnTo>
                <a:lnTo>
                  <a:pt x="5202866" y="47454"/>
                </a:lnTo>
                <a:lnTo>
                  <a:pt x="5162760" y="21955"/>
                </a:lnTo>
                <a:lnTo>
                  <a:pt x="5117296" y="5704"/>
                </a:lnTo>
                <a:lnTo>
                  <a:pt x="5067769"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8" name="object 8"/>
          <p:cNvSpPr txBox="1"/>
          <p:nvPr/>
        </p:nvSpPr>
        <p:spPr>
          <a:xfrm>
            <a:off x="1135751" y="1414697"/>
            <a:ext cx="3074670" cy="228267"/>
          </a:xfrm>
          <a:prstGeom prst="rect">
            <a:avLst/>
          </a:prstGeom>
        </p:spPr>
        <p:txBody>
          <a:bodyPr vert="horz" wrap="square" lIns="0" tIns="12699" rIns="0" bIns="0" rtlCol="0">
            <a:spAutoFit/>
          </a:bodyPr>
          <a:lstStyle/>
          <a:p>
            <a:pPr marL="12702">
              <a:spcBef>
                <a:spcPts val="100"/>
              </a:spcBef>
            </a:pPr>
            <a:r>
              <a:rPr sz="1400" b="1" spc="-6" dirty="0">
                <a:solidFill>
                  <a:srgbClr val="002F2F"/>
                </a:solidFill>
                <a:latin typeface="微軟正黑體" panose="020B0604030504040204" pitchFamily="34" charset="-120"/>
                <a:ea typeface="微軟正黑體" panose="020B0604030504040204" pitchFamily="34" charset="-120"/>
                <a:cs typeface="Noto Sans HK"/>
              </a:rPr>
              <a:t>選擇題：在正確答案的方格內加上</a:t>
            </a:r>
            <a:r>
              <a:rPr sz="1400" spc="-6" dirty="0">
                <a:solidFill>
                  <a:srgbClr val="002F2F"/>
                </a:solidFill>
                <a:latin typeface="細明體" panose="02020509000000000000" pitchFamily="49" charset="-120"/>
                <a:ea typeface="細明體" panose="02020509000000000000" pitchFamily="49" charset="-120"/>
                <a:cs typeface="Noto Sans HK"/>
              </a:rPr>
              <a:t>✓</a:t>
            </a:r>
            <a:r>
              <a:rPr sz="1400" b="1" spc="-6" dirty="0">
                <a:solidFill>
                  <a:srgbClr val="002F2F"/>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p:txBody>
      </p:sp>
      <p:sp>
        <p:nvSpPr>
          <p:cNvPr id="10" name="object 10"/>
          <p:cNvSpPr/>
          <p:nvPr/>
        </p:nvSpPr>
        <p:spPr>
          <a:xfrm>
            <a:off x="641458" y="1345930"/>
            <a:ext cx="383540" cy="383540"/>
          </a:xfrm>
          <a:custGeom>
            <a:avLst/>
            <a:gdLst/>
            <a:ahLst/>
            <a:cxnLst/>
            <a:rect l="l" t="t" r="r" b="b"/>
            <a:pathLst>
              <a:path w="383540" h="383539">
                <a:moveTo>
                  <a:pt x="191693" y="0"/>
                </a:moveTo>
                <a:lnTo>
                  <a:pt x="147740" y="5062"/>
                </a:lnTo>
                <a:lnTo>
                  <a:pt x="107392" y="19484"/>
                </a:lnTo>
                <a:lnTo>
                  <a:pt x="71800" y="42113"/>
                </a:lnTo>
                <a:lnTo>
                  <a:pt x="42113" y="71800"/>
                </a:lnTo>
                <a:lnTo>
                  <a:pt x="19484" y="107392"/>
                </a:lnTo>
                <a:lnTo>
                  <a:pt x="5062" y="147740"/>
                </a:lnTo>
                <a:lnTo>
                  <a:pt x="0" y="191693"/>
                </a:lnTo>
                <a:lnTo>
                  <a:pt x="5062" y="235651"/>
                </a:lnTo>
                <a:lnTo>
                  <a:pt x="19484" y="276002"/>
                </a:lnTo>
                <a:lnTo>
                  <a:pt x="42113" y="311597"/>
                </a:lnTo>
                <a:lnTo>
                  <a:pt x="71800" y="341285"/>
                </a:lnTo>
                <a:lnTo>
                  <a:pt x="107392" y="363915"/>
                </a:lnTo>
                <a:lnTo>
                  <a:pt x="147740" y="378337"/>
                </a:lnTo>
                <a:lnTo>
                  <a:pt x="191693" y="383400"/>
                </a:lnTo>
                <a:lnTo>
                  <a:pt x="235646" y="378337"/>
                </a:lnTo>
                <a:lnTo>
                  <a:pt x="275994" y="363915"/>
                </a:lnTo>
                <a:lnTo>
                  <a:pt x="311587" y="341285"/>
                </a:lnTo>
                <a:lnTo>
                  <a:pt x="341273" y="311597"/>
                </a:lnTo>
                <a:lnTo>
                  <a:pt x="363903" y="276002"/>
                </a:lnTo>
                <a:lnTo>
                  <a:pt x="378324" y="235651"/>
                </a:lnTo>
                <a:lnTo>
                  <a:pt x="383387" y="191693"/>
                </a:lnTo>
                <a:lnTo>
                  <a:pt x="378324" y="147740"/>
                </a:lnTo>
                <a:lnTo>
                  <a:pt x="363903" y="107392"/>
                </a:lnTo>
                <a:lnTo>
                  <a:pt x="341273" y="71800"/>
                </a:lnTo>
                <a:lnTo>
                  <a:pt x="311587" y="42113"/>
                </a:lnTo>
                <a:lnTo>
                  <a:pt x="275994" y="19484"/>
                </a:lnTo>
                <a:lnTo>
                  <a:pt x="235646" y="5062"/>
                </a:lnTo>
                <a:lnTo>
                  <a:pt x="191693"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11" name="object 11"/>
          <p:cNvPicPr/>
          <p:nvPr/>
        </p:nvPicPr>
        <p:blipFill>
          <a:blip r:embed="rId2" cstate="print"/>
          <a:stretch>
            <a:fillRect/>
          </a:stretch>
        </p:blipFill>
        <p:spPr>
          <a:xfrm>
            <a:off x="789053" y="1432336"/>
            <a:ext cx="74472" cy="207682"/>
          </a:xfrm>
          <a:prstGeom prst="rect">
            <a:avLst/>
          </a:prstGeom>
        </p:spPr>
      </p:pic>
      <p:pic>
        <p:nvPicPr>
          <p:cNvPr id="12" name="object 12"/>
          <p:cNvPicPr/>
          <p:nvPr/>
        </p:nvPicPr>
        <p:blipFill>
          <a:blip r:embed="rId3" cstate="print"/>
          <a:stretch>
            <a:fillRect/>
          </a:stretch>
        </p:blipFill>
        <p:spPr>
          <a:xfrm>
            <a:off x="6129314" y="1599900"/>
            <a:ext cx="990660" cy="398528"/>
          </a:xfrm>
          <a:prstGeom prst="rect">
            <a:avLst/>
          </a:prstGeom>
        </p:spPr>
      </p:pic>
      <p:sp>
        <p:nvSpPr>
          <p:cNvPr id="14" name="object 14"/>
          <p:cNvSpPr/>
          <p:nvPr/>
        </p:nvSpPr>
        <p:spPr>
          <a:xfrm>
            <a:off x="6120391" y="1044116"/>
            <a:ext cx="1018540" cy="502920"/>
          </a:xfrm>
          <a:custGeom>
            <a:avLst/>
            <a:gdLst/>
            <a:ahLst/>
            <a:cxnLst/>
            <a:rect l="l" t="t" r="r" b="b"/>
            <a:pathLst>
              <a:path w="1018540" h="502919">
                <a:moveTo>
                  <a:pt x="505790" y="106324"/>
                </a:moveTo>
                <a:lnTo>
                  <a:pt x="466775" y="70802"/>
                </a:lnTo>
                <a:lnTo>
                  <a:pt x="459308" y="110566"/>
                </a:lnTo>
                <a:lnTo>
                  <a:pt x="444106" y="90373"/>
                </a:lnTo>
                <a:lnTo>
                  <a:pt x="408114" y="55079"/>
                </a:lnTo>
                <a:lnTo>
                  <a:pt x="376339" y="33401"/>
                </a:lnTo>
                <a:lnTo>
                  <a:pt x="341147" y="16637"/>
                </a:lnTo>
                <a:lnTo>
                  <a:pt x="303314" y="5461"/>
                </a:lnTo>
                <a:lnTo>
                  <a:pt x="263486" y="330"/>
                </a:lnTo>
                <a:lnTo>
                  <a:pt x="251206" y="12"/>
                </a:lnTo>
                <a:lnTo>
                  <a:pt x="206057" y="4064"/>
                </a:lnTo>
                <a:lnTo>
                  <a:pt x="163550" y="15722"/>
                </a:lnTo>
                <a:lnTo>
                  <a:pt x="124421" y="34302"/>
                </a:lnTo>
                <a:lnTo>
                  <a:pt x="89357" y="59093"/>
                </a:lnTo>
                <a:lnTo>
                  <a:pt x="59080" y="89369"/>
                </a:lnTo>
                <a:lnTo>
                  <a:pt x="34302" y="124434"/>
                </a:lnTo>
                <a:lnTo>
                  <a:pt x="15722" y="163563"/>
                </a:lnTo>
                <a:lnTo>
                  <a:pt x="4051" y="206057"/>
                </a:lnTo>
                <a:lnTo>
                  <a:pt x="0" y="251218"/>
                </a:lnTo>
                <a:lnTo>
                  <a:pt x="4051" y="296379"/>
                </a:lnTo>
                <a:lnTo>
                  <a:pt x="15722" y="338874"/>
                </a:lnTo>
                <a:lnTo>
                  <a:pt x="34302" y="378015"/>
                </a:lnTo>
                <a:lnTo>
                  <a:pt x="59080" y="413080"/>
                </a:lnTo>
                <a:lnTo>
                  <a:pt x="89357" y="443357"/>
                </a:lnTo>
                <a:lnTo>
                  <a:pt x="124421" y="468134"/>
                </a:lnTo>
                <a:lnTo>
                  <a:pt x="163550" y="486714"/>
                </a:lnTo>
                <a:lnTo>
                  <a:pt x="206057" y="498386"/>
                </a:lnTo>
                <a:lnTo>
                  <a:pt x="251206" y="502437"/>
                </a:lnTo>
                <a:lnTo>
                  <a:pt x="283743" y="500329"/>
                </a:lnTo>
                <a:lnTo>
                  <a:pt x="315023" y="494207"/>
                </a:lnTo>
                <a:lnTo>
                  <a:pt x="344779" y="484327"/>
                </a:lnTo>
                <a:lnTo>
                  <a:pt x="372757" y="470979"/>
                </a:lnTo>
                <a:lnTo>
                  <a:pt x="372757" y="492721"/>
                </a:lnTo>
                <a:lnTo>
                  <a:pt x="493318" y="492721"/>
                </a:lnTo>
                <a:lnTo>
                  <a:pt x="493318" y="245148"/>
                </a:lnTo>
                <a:lnTo>
                  <a:pt x="246037" y="245148"/>
                </a:lnTo>
                <a:lnTo>
                  <a:pt x="246037" y="335356"/>
                </a:lnTo>
                <a:lnTo>
                  <a:pt x="244017" y="335648"/>
                </a:lnTo>
                <a:lnTo>
                  <a:pt x="190169" y="307809"/>
                </a:lnTo>
                <a:lnTo>
                  <a:pt x="168630" y="251218"/>
                </a:lnTo>
                <a:lnTo>
                  <a:pt x="175183" y="218833"/>
                </a:lnTo>
                <a:lnTo>
                  <a:pt x="193040" y="192366"/>
                </a:lnTo>
                <a:lnTo>
                  <a:pt x="219506" y="174510"/>
                </a:lnTo>
                <a:lnTo>
                  <a:pt x="251879" y="167957"/>
                </a:lnTo>
                <a:lnTo>
                  <a:pt x="277393" y="171958"/>
                </a:lnTo>
                <a:lnTo>
                  <a:pt x="299720" y="183121"/>
                </a:lnTo>
                <a:lnTo>
                  <a:pt x="317601" y="200190"/>
                </a:lnTo>
                <a:lnTo>
                  <a:pt x="329793" y="221894"/>
                </a:lnTo>
                <a:lnTo>
                  <a:pt x="372872" y="209702"/>
                </a:lnTo>
                <a:lnTo>
                  <a:pt x="354584" y="175006"/>
                </a:lnTo>
                <a:lnTo>
                  <a:pt x="326948" y="147662"/>
                </a:lnTo>
                <a:lnTo>
                  <a:pt x="292023" y="129730"/>
                </a:lnTo>
                <a:lnTo>
                  <a:pt x="251879" y="123304"/>
                </a:lnTo>
                <a:lnTo>
                  <a:pt x="202095" y="133350"/>
                </a:lnTo>
                <a:lnTo>
                  <a:pt x="161442" y="160769"/>
                </a:lnTo>
                <a:lnTo>
                  <a:pt x="134023" y="201434"/>
                </a:lnTo>
                <a:lnTo>
                  <a:pt x="123977" y="251218"/>
                </a:lnTo>
                <a:lnTo>
                  <a:pt x="134023" y="301015"/>
                </a:lnTo>
                <a:lnTo>
                  <a:pt x="161442" y="341680"/>
                </a:lnTo>
                <a:lnTo>
                  <a:pt x="202095" y="369087"/>
                </a:lnTo>
                <a:lnTo>
                  <a:pt x="251879" y="379145"/>
                </a:lnTo>
                <a:lnTo>
                  <a:pt x="279374" y="376174"/>
                </a:lnTo>
                <a:lnTo>
                  <a:pt x="304800" y="367677"/>
                </a:lnTo>
                <a:lnTo>
                  <a:pt x="327520" y="354317"/>
                </a:lnTo>
                <a:lnTo>
                  <a:pt x="346938" y="336715"/>
                </a:lnTo>
                <a:lnTo>
                  <a:pt x="290690" y="336715"/>
                </a:lnTo>
                <a:lnTo>
                  <a:pt x="290690" y="289814"/>
                </a:lnTo>
                <a:lnTo>
                  <a:pt x="448678" y="289814"/>
                </a:lnTo>
                <a:lnTo>
                  <a:pt x="448678" y="448068"/>
                </a:lnTo>
                <a:lnTo>
                  <a:pt x="404012" y="448068"/>
                </a:lnTo>
                <a:lnTo>
                  <a:pt x="404012" y="389928"/>
                </a:lnTo>
                <a:lnTo>
                  <a:pt x="372694" y="418096"/>
                </a:lnTo>
                <a:lnTo>
                  <a:pt x="336118" y="439470"/>
                </a:lnTo>
                <a:lnTo>
                  <a:pt x="295300" y="453034"/>
                </a:lnTo>
                <a:lnTo>
                  <a:pt x="251206" y="457784"/>
                </a:lnTo>
                <a:lnTo>
                  <a:pt x="203911" y="452323"/>
                </a:lnTo>
                <a:lnTo>
                  <a:pt x="160464" y="436753"/>
                </a:lnTo>
                <a:lnTo>
                  <a:pt x="122110" y="412343"/>
                </a:lnTo>
                <a:lnTo>
                  <a:pt x="90106" y="380339"/>
                </a:lnTo>
                <a:lnTo>
                  <a:pt x="65697" y="341972"/>
                </a:lnTo>
                <a:lnTo>
                  <a:pt x="50139" y="298526"/>
                </a:lnTo>
                <a:lnTo>
                  <a:pt x="44678" y="251218"/>
                </a:lnTo>
                <a:lnTo>
                  <a:pt x="50139" y="203911"/>
                </a:lnTo>
                <a:lnTo>
                  <a:pt x="65697" y="160464"/>
                </a:lnTo>
                <a:lnTo>
                  <a:pt x="90106" y="122110"/>
                </a:lnTo>
                <a:lnTo>
                  <a:pt x="122110" y="90106"/>
                </a:lnTo>
                <a:lnTo>
                  <a:pt x="160464" y="65697"/>
                </a:lnTo>
                <a:lnTo>
                  <a:pt x="203911" y="50139"/>
                </a:lnTo>
                <a:lnTo>
                  <a:pt x="251206" y="44678"/>
                </a:lnTo>
                <a:lnTo>
                  <a:pt x="269163" y="45453"/>
                </a:lnTo>
                <a:lnTo>
                  <a:pt x="308190" y="52654"/>
                </a:lnTo>
                <a:lnTo>
                  <a:pt x="344589" y="67056"/>
                </a:lnTo>
                <a:lnTo>
                  <a:pt x="385318" y="94361"/>
                </a:lnTo>
                <a:lnTo>
                  <a:pt x="416534" y="127673"/>
                </a:lnTo>
                <a:lnTo>
                  <a:pt x="429285" y="146812"/>
                </a:lnTo>
                <a:lnTo>
                  <a:pt x="386359" y="159118"/>
                </a:lnTo>
                <a:lnTo>
                  <a:pt x="425373" y="194640"/>
                </a:lnTo>
                <a:lnTo>
                  <a:pt x="493052" y="175615"/>
                </a:lnTo>
                <a:lnTo>
                  <a:pt x="505790" y="106324"/>
                </a:lnTo>
                <a:close/>
              </a:path>
              <a:path w="1018540" h="502919">
                <a:moveTo>
                  <a:pt x="895451" y="251218"/>
                </a:moveTo>
                <a:lnTo>
                  <a:pt x="885393" y="201422"/>
                </a:lnTo>
                <a:lnTo>
                  <a:pt x="862825" y="167957"/>
                </a:lnTo>
                <a:lnTo>
                  <a:pt x="857986" y="160769"/>
                </a:lnTo>
                <a:lnTo>
                  <a:pt x="850785" y="155917"/>
                </a:lnTo>
                <a:lnTo>
                  <a:pt x="850785" y="251218"/>
                </a:lnTo>
                <a:lnTo>
                  <a:pt x="844232" y="283591"/>
                </a:lnTo>
                <a:lnTo>
                  <a:pt x="826376" y="310070"/>
                </a:lnTo>
                <a:lnTo>
                  <a:pt x="799909" y="327926"/>
                </a:lnTo>
                <a:lnTo>
                  <a:pt x="767537" y="334492"/>
                </a:lnTo>
                <a:lnTo>
                  <a:pt x="735152" y="327926"/>
                </a:lnTo>
                <a:lnTo>
                  <a:pt x="708685" y="310070"/>
                </a:lnTo>
                <a:lnTo>
                  <a:pt x="690816" y="283591"/>
                </a:lnTo>
                <a:lnTo>
                  <a:pt x="684276" y="251218"/>
                </a:lnTo>
                <a:lnTo>
                  <a:pt x="690816" y="218846"/>
                </a:lnTo>
                <a:lnTo>
                  <a:pt x="708685" y="192366"/>
                </a:lnTo>
                <a:lnTo>
                  <a:pt x="735152" y="174510"/>
                </a:lnTo>
                <a:lnTo>
                  <a:pt x="767537" y="167957"/>
                </a:lnTo>
                <a:lnTo>
                  <a:pt x="799909" y="174510"/>
                </a:lnTo>
                <a:lnTo>
                  <a:pt x="826376" y="192366"/>
                </a:lnTo>
                <a:lnTo>
                  <a:pt x="844232" y="218846"/>
                </a:lnTo>
                <a:lnTo>
                  <a:pt x="850785" y="251218"/>
                </a:lnTo>
                <a:lnTo>
                  <a:pt x="850785" y="155917"/>
                </a:lnTo>
                <a:lnTo>
                  <a:pt x="817321" y="133350"/>
                </a:lnTo>
                <a:lnTo>
                  <a:pt x="767537" y="123304"/>
                </a:lnTo>
                <a:lnTo>
                  <a:pt x="717740" y="133350"/>
                </a:lnTo>
                <a:lnTo>
                  <a:pt x="677075" y="160769"/>
                </a:lnTo>
                <a:lnTo>
                  <a:pt x="649655" y="201422"/>
                </a:lnTo>
                <a:lnTo>
                  <a:pt x="639610" y="251218"/>
                </a:lnTo>
                <a:lnTo>
                  <a:pt x="649655" y="301015"/>
                </a:lnTo>
                <a:lnTo>
                  <a:pt x="677075" y="341680"/>
                </a:lnTo>
                <a:lnTo>
                  <a:pt x="717740" y="369087"/>
                </a:lnTo>
                <a:lnTo>
                  <a:pt x="767537" y="379145"/>
                </a:lnTo>
                <a:lnTo>
                  <a:pt x="817321" y="369087"/>
                </a:lnTo>
                <a:lnTo>
                  <a:pt x="857986" y="341680"/>
                </a:lnTo>
                <a:lnTo>
                  <a:pt x="862825" y="334492"/>
                </a:lnTo>
                <a:lnTo>
                  <a:pt x="885393" y="301015"/>
                </a:lnTo>
                <a:lnTo>
                  <a:pt x="895451" y="251218"/>
                </a:lnTo>
                <a:close/>
              </a:path>
              <a:path w="1018540" h="502919">
                <a:moveTo>
                  <a:pt x="1018032" y="251218"/>
                </a:moveTo>
                <a:lnTo>
                  <a:pt x="1013993" y="206070"/>
                </a:lnTo>
                <a:lnTo>
                  <a:pt x="1002322" y="163563"/>
                </a:lnTo>
                <a:lnTo>
                  <a:pt x="983742" y="124421"/>
                </a:lnTo>
                <a:lnTo>
                  <a:pt x="973391" y="109791"/>
                </a:lnTo>
                <a:lnTo>
                  <a:pt x="973391" y="251218"/>
                </a:lnTo>
                <a:lnTo>
                  <a:pt x="967930" y="298526"/>
                </a:lnTo>
                <a:lnTo>
                  <a:pt x="952373" y="341985"/>
                </a:lnTo>
                <a:lnTo>
                  <a:pt x="927963" y="380339"/>
                </a:lnTo>
                <a:lnTo>
                  <a:pt x="895959" y="412343"/>
                </a:lnTo>
                <a:lnTo>
                  <a:pt x="857605" y="436753"/>
                </a:lnTo>
                <a:lnTo>
                  <a:pt x="814158" y="452310"/>
                </a:lnTo>
                <a:lnTo>
                  <a:pt x="766851" y="457771"/>
                </a:lnTo>
                <a:lnTo>
                  <a:pt x="719556" y="452310"/>
                </a:lnTo>
                <a:lnTo>
                  <a:pt x="676109" y="436753"/>
                </a:lnTo>
                <a:lnTo>
                  <a:pt x="637755" y="412343"/>
                </a:lnTo>
                <a:lnTo>
                  <a:pt x="605751" y="380339"/>
                </a:lnTo>
                <a:lnTo>
                  <a:pt x="581342" y="341985"/>
                </a:lnTo>
                <a:lnTo>
                  <a:pt x="565785" y="298526"/>
                </a:lnTo>
                <a:lnTo>
                  <a:pt x="560311" y="251218"/>
                </a:lnTo>
                <a:lnTo>
                  <a:pt x="565785" y="203923"/>
                </a:lnTo>
                <a:lnTo>
                  <a:pt x="581342" y="160464"/>
                </a:lnTo>
                <a:lnTo>
                  <a:pt x="605751" y="122110"/>
                </a:lnTo>
                <a:lnTo>
                  <a:pt x="637755" y="90106"/>
                </a:lnTo>
                <a:lnTo>
                  <a:pt x="676109" y="65697"/>
                </a:lnTo>
                <a:lnTo>
                  <a:pt x="719556" y="50139"/>
                </a:lnTo>
                <a:lnTo>
                  <a:pt x="766851" y="44665"/>
                </a:lnTo>
                <a:lnTo>
                  <a:pt x="814158" y="50139"/>
                </a:lnTo>
                <a:lnTo>
                  <a:pt x="857605" y="65697"/>
                </a:lnTo>
                <a:lnTo>
                  <a:pt x="895959" y="90106"/>
                </a:lnTo>
                <a:lnTo>
                  <a:pt x="927963" y="122110"/>
                </a:lnTo>
                <a:lnTo>
                  <a:pt x="952373" y="160464"/>
                </a:lnTo>
                <a:lnTo>
                  <a:pt x="967930" y="203923"/>
                </a:lnTo>
                <a:lnTo>
                  <a:pt x="973391" y="251218"/>
                </a:lnTo>
                <a:lnTo>
                  <a:pt x="973391" y="109791"/>
                </a:lnTo>
                <a:lnTo>
                  <a:pt x="928687" y="59093"/>
                </a:lnTo>
                <a:lnTo>
                  <a:pt x="893635" y="34302"/>
                </a:lnTo>
                <a:lnTo>
                  <a:pt x="854494" y="15722"/>
                </a:lnTo>
                <a:lnTo>
                  <a:pt x="811999" y="4051"/>
                </a:lnTo>
                <a:lnTo>
                  <a:pt x="766851" y="0"/>
                </a:lnTo>
                <a:lnTo>
                  <a:pt x="721702" y="4051"/>
                </a:lnTo>
                <a:lnTo>
                  <a:pt x="679196" y="15722"/>
                </a:lnTo>
                <a:lnTo>
                  <a:pt x="640067" y="34302"/>
                </a:lnTo>
                <a:lnTo>
                  <a:pt x="605002" y="59093"/>
                </a:lnTo>
                <a:lnTo>
                  <a:pt x="574725" y="89369"/>
                </a:lnTo>
                <a:lnTo>
                  <a:pt x="549948" y="124421"/>
                </a:lnTo>
                <a:lnTo>
                  <a:pt x="531368" y="163563"/>
                </a:lnTo>
                <a:lnTo>
                  <a:pt x="519696" y="206070"/>
                </a:lnTo>
                <a:lnTo>
                  <a:pt x="515645" y="251218"/>
                </a:lnTo>
                <a:lnTo>
                  <a:pt x="519696" y="296379"/>
                </a:lnTo>
                <a:lnTo>
                  <a:pt x="531368" y="338874"/>
                </a:lnTo>
                <a:lnTo>
                  <a:pt x="549948" y="378015"/>
                </a:lnTo>
                <a:lnTo>
                  <a:pt x="574725" y="413067"/>
                </a:lnTo>
                <a:lnTo>
                  <a:pt x="605002" y="443344"/>
                </a:lnTo>
                <a:lnTo>
                  <a:pt x="640067" y="468134"/>
                </a:lnTo>
                <a:lnTo>
                  <a:pt x="679196" y="486714"/>
                </a:lnTo>
                <a:lnTo>
                  <a:pt x="721702" y="498386"/>
                </a:lnTo>
                <a:lnTo>
                  <a:pt x="766851" y="502424"/>
                </a:lnTo>
                <a:lnTo>
                  <a:pt x="811999" y="498386"/>
                </a:lnTo>
                <a:lnTo>
                  <a:pt x="854494" y="486714"/>
                </a:lnTo>
                <a:lnTo>
                  <a:pt x="893635" y="468134"/>
                </a:lnTo>
                <a:lnTo>
                  <a:pt x="908278" y="457771"/>
                </a:lnTo>
                <a:lnTo>
                  <a:pt x="928687" y="443344"/>
                </a:lnTo>
                <a:lnTo>
                  <a:pt x="958964" y="413067"/>
                </a:lnTo>
                <a:lnTo>
                  <a:pt x="983742" y="378015"/>
                </a:lnTo>
                <a:lnTo>
                  <a:pt x="1002322" y="338874"/>
                </a:lnTo>
                <a:lnTo>
                  <a:pt x="1013993" y="296379"/>
                </a:lnTo>
                <a:lnTo>
                  <a:pt x="1018032" y="251218"/>
                </a:lnTo>
                <a:close/>
              </a:path>
            </a:pathLst>
          </a:custGeom>
          <a:solidFill>
            <a:srgbClr val="00BBBC"/>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15" name="object 15"/>
          <p:cNvPicPr/>
          <p:nvPr/>
        </p:nvPicPr>
        <p:blipFill>
          <a:blip r:embed="rId4" cstate="print"/>
          <a:stretch>
            <a:fillRect/>
          </a:stretch>
        </p:blipFill>
        <p:spPr>
          <a:xfrm>
            <a:off x="6090914" y="398881"/>
            <a:ext cx="1138542" cy="672447"/>
          </a:xfrm>
          <a:prstGeom prst="rect">
            <a:avLst/>
          </a:prstGeom>
        </p:spPr>
      </p:pic>
      <p:pic>
        <p:nvPicPr>
          <p:cNvPr id="16" name="object 16"/>
          <p:cNvPicPr/>
          <p:nvPr/>
        </p:nvPicPr>
        <p:blipFill>
          <a:blip r:embed="rId5" cstate="print"/>
          <a:stretch>
            <a:fillRect/>
          </a:stretch>
        </p:blipFill>
        <p:spPr>
          <a:xfrm>
            <a:off x="425451" y="2174672"/>
            <a:ext cx="6696001" cy="2147397"/>
          </a:xfrm>
          <a:prstGeom prst="rect">
            <a:avLst/>
          </a:prstGeom>
        </p:spPr>
      </p:pic>
      <p:sp>
        <p:nvSpPr>
          <p:cNvPr id="17" name="object 17"/>
          <p:cNvSpPr txBox="1"/>
          <p:nvPr/>
        </p:nvSpPr>
        <p:spPr>
          <a:xfrm>
            <a:off x="592753" y="2302639"/>
            <a:ext cx="2064384"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a:t>
            </a:r>
            <a:r>
              <a:rPr sz="1400" b="1" spc="16" dirty="0">
                <a:solidFill>
                  <a:srgbClr val="002F2F"/>
                </a:solidFill>
                <a:latin typeface="微軟正黑體" panose="020B0604030504040204" pitchFamily="34" charset="-120"/>
                <a:ea typeface="微軟正黑體" panose="020B0604030504040204" pitchFamily="34" charset="-120"/>
                <a:cs typeface="Noto Sans HK"/>
              </a:rPr>
              <a:t>. 以下哪些是特殊廢物？</a:t>
            </a:r>
            <a:endParaRPr sz="1400" dirty="0">
              <a:latin typeface="微軟正黑體" panose="020B0604030504040204" pitchFamily="34" charset="-120"/>
              <a:ea typeface="微軟正黑體" panose="020B0604030504040204" pitchFamily="34" charset="-120"/>
              <a:cs typeface="Noto Sans HK"/>
            </a:endParaRPr>
          </a:p>
        </p:txBody>
      </p:sp>
      <p:graphicFrame>
        <p:nvGraphicFramePr>
          <p:cNvPr id="18" name="object 18"/>
          <p:cNvGraphicFramePr>
            <a:graphicFrameLocks noGrp="1"/>
          </p:cNvGraphicFramePr>
          <p:nvPr>
            <p:extLst>
              <p:ext uri="{D42A27DB-BD31-4B8C-83A1-F6EECF244321}">
                <p14:modId xmlns:p14="http://schemas.microsoft.com/office/powerpoint/2010/main" val="1529001526"/>
              </p:ext>
            </p:extLst>
          </p:nvPr>
        </p:nvGraphicFramePr>
        <p:xfrm>
          <a:off x="911455" y="2814214"/>
          <a:ext cx="5746112" cy="1341119"/>
        </p:xfrm>
        <a:graphic>
          <a:graphicData uri="http://schemas.openxmlformats.org/drawingml/2006/table">
            <a:tbl>
              <a:tblPr firstRow="1" bandRow="1">
                <a:tableStyleId>{2D5ABB26-0587-4C30-8999-92F81FD0307C}</a:tableStyleId>
              </a:tblPr>
              <a:tblGrid>
                <a:gridCol w="2421255">
                  <a:extLst>
                    <a:ext uri="{9D8B030D-6E8A-4147-A177-3AD203B41FA5}">
                      <a16:colId xmlns:a16="http://schemas.microsoft.com/office/drawing/2014/main" val="20000"/>
                    </a:ext>
                  </a:extLst>
                </a:gridCol>
                <a:gridCol w="1626235">
                  <a:extLst>
                    <a:ext uri="{9D8B030D-6E8A-4147-A177-3AD203B41FA5}">
                      <a16:colId xmlns:a16="http://schemas.microsoft.com/office/drawing/2014/main" val="20001"/>
                    </a:ext>
                  </a:extLst>
                </a:gridCol>
                <a:gridCol w="839470">
                  <a:extLst>
                    <a:ext uri="{9D8B030D-6E8A-4147-A177-3AD203B41FA5}">
                      <a16:colId xmlns:a16="http://schemas.microsoft.com/office/drawing/2014/main" val="20002"/>
                    </a:ext>
                  </a:extLst>
                </a:gridCol>
                <a:gridCol w="488313">
                  <a:extLst>
                    <a:ext uri="{9D8B030D-6E8A-4147-A177-3AD203B41FA5}">
                      <a16:colId xmlns:a16="http://schemas.microsoft.com/office/drawing/2014/main" val="20003"/>
                    </a:ext>
                  </a:extLst>
                </a:gridCol>
                <a:gridCol w="370839">
                  <a:extLst>
                    <a:ext uri="{9D8B030D-6E8A-4147-A177-3AD203B41FA5}">
                      <a16:colId xmlns:a16="http://schemas.microsoft.com/office/drawing/2014/main" val="20004"/>
                    </a:ext>
                  </a:extLst>
                </a:gridCol>
              </a:tblGrid>
              <a:tr h="309245">
                <a:tc>
                  <a:txBody>
                    <a:bodyPr/>
                    <a:lstStyle/>
                    <a:p>
                      <a:pPr marL="31750">
                        <a:lnSpc>
                          <a:spcPct val="100000"/>
                        </a:lnSpc>
                        <a:spcBef>
                          <a:spcPts val="225"/>
                        </a:spcBef>
                      </a:pPr>
                      <a:r>
                        <a:rPr sz="1400" b="1" spc="-15" dirty="0">
                          <a:solidFill>
                            <a:srgbClr val="034EA2"/>
                          </a:solidFill>
                          <a:latin typeface="微軟正黑體" panose="020B0604030504040204" pitchFamily="34" charset="-120"/>
                          <a:ea typeface="微軟正黑體" panose="020B0604030504040204" pitchFamily="34" charset="-120"/>
                          <a:cs typeface="Noto Sans HK"/>
                        </a:rPr>
                        <a:t>動物屍體</a:t>
                      </a:r>
                      <a:endParaRPr sz="1400" dirty="0">
                        <a:latin typeface="微軟正黑體" panose="020B0604030504040204" pitchFamily="34" charset="-120"/>
                        <a:ea typeface="微軟正黑體" panose="020B0604030504040204" pitchFamily="34" charset="-120"/>
                        <a:cs typeface="Noto Sans HK"/>
                      </a:endParaRPr>
                    </a:p>
                  </a:txBody>
                  <a:tcPr marL="0" marR="0" marT="28576" marB="0"/>
                </a:tc>
                <a:tc>
                  <a:txBody>
                    <a:bodyPr/>
                    <a:lstStyle/>
                    <a:p>
                      <a:pPr marL="384810">
                        <a:lnSpc>
                          <a:spcPct val="100000"/>
                        </a:lnSpc>
                        <a:spcBef>
                          <a:spcPts val="225"/>
                        </a:spcBef>
                      </a:pPr>
                      <a:r>
                        <a:rPr sz="1400" b="1" spc="-15" dirty="0">
                          <a:solidFill>
                            <a:srgbClr val="034EA2"/>
                          </a:solidFill>
                          <a:latin typeface="微軟正黑體" panose="020B0604030504040204" pitchFamily="34" charset="-120"/>
                          <a:ea typeface="微軟正黑體" panose="020B0604030504040204" pitchFamily="34" charset="-120"/>
                          <a:cs typeface="Noto Sans HK"/>
                        </a:rPr>
                        <a:t>園林廢物</a:t>
                      </a:r>
                      <a:endParaRPr sz="1400" dirty="0">
                        <a:latin typeface="微軟正黑體" panose="020B0604030504040204" pitchFamily="34" charset="-120"/>
                        <a:ea typeface="微軟正黑體" panose="020B0604030504040204" pitchFamily="34" charset="-120"/>
                        <a:cs typeface="Noto Sans HK"/>
                      </a:endParaRPr>
                    </a:p>
                  </a:txBody>
                  <a:tcPr marL="0" marR="0" marT="28576" marB="0"/>
                </a:tc>
                <a:tc>
                  <a:txBody>
                    <a:bodyPr/>
                    <a:lstStyle/>
                    <a:p>
                      <a:pPr marR="140970" algn="r">
                        <a:lnSpc>
                          <a:spcPct val="100000"/>
                        </a:lnSpc>
                        <a:spcBef>
                          <a:spcPts val="22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28576" marB="0"/>
                </a:tc>
                <a:tc>
                  <a:txBody>
                    <a:bodyPr/>
                    <a:lstStyle/>
                    <a:p>
                      <a:pPr marR="4445" algn="ctr">
                        <a:lnSpc>
                          <a:spcPct val="100000"/>
                        </a:lnSpc>
                        <a:spcBef>
                          <a:spcPts val="22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28576" marB="0"/>
                </a:tc>
                <a:tc>
                  <a:txBody>
                    <a:bodyPr/>
                    <a:lstStyle/>
                    <a:p>
                      <a:pPr marR="24130" algn="r">
                        <a:lnSpc>
                          <a:spcPct val="100000"/>
                        </a:lnSpc>
                        <a:spcBef>
                          <a:spcPts val="22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及</a:t>
                      </a:r>
                      <a:endParaRPr sz="1400" dirty="0">
                        <a:latin typeface="微軟正黑體" panose="020B0604030504040204" pitchFamily="34" charset="-120"/>
                        <a:ea typeface="微軟正黑體" panose="020B0604030504040204" pitchFamily="34" charset="-120"/>
                        <a:cs typeface="Noto Sans HK"/>
                      </a:endParaRPr>
                    </a:p>
                  </a:txBody>
                  <a:tcPr marL="0" marR="0" marT="28576" marB="0"/>
                </a:tc>
                <a:extLst>
                  <a:ext uri="{0D108BD9-81ED-4DB2-BD59-A6C34878D82A}">
                    <a16:rowId xmlns:a16="http://schemas.microsoft.com/office/drawing/2014/main" val="10000"/>
                  </a:ext>
                </a:extLst>
              </a:tr>
              <a:tr h="363854">
                <a:tc>
                  <a:txBody>
                    <a:bodyPr/>
                    <a:lstStyle/>
                    <a:p>
                      <a:pPr marL="31750">
                        <a:lnSpc>
                          <a:spcPct val="100000"/>
                        </a:lnSpc>
                        <a:spcBef>
                          <a:spcPts val="635"/>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輻射性廢物</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L="384810">
                        <a:lnSpc>
                          <a:spcPct val="100000"/>
                        </a:lnSpc>
                        <a:spcBef>
                          <a:spcPts val="635"/>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廚餘</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R="140970" algn="r">
                        <a:lnSpc>
                          <a:spcPct val="100000"/>
                        </a:lnSpc>
                        <a:spcBef>
                          <a:spcPts val="67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85726" marB="0"/>
                </a:tc>
                <a:tc>
                  <a:txBody>
                    <a:bodyPr/>
                    <a:lstStyle/>
                    <a:p>
                      <a:pPr marR="4445" algn="ctr">
                        <a:lnSpc>
                          <a:spcPct val="100000"/>
                        </a:lnSpc>
                        <a:spcBef>
                          <a:spcPts val="67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85726" marB="0"/>
                </a:tc>
                <a:tc>
                  <a:txBody>
                    <a:bodyPr/>
                    <a:lstStyle/>
                    <a:p>
                      <a:pPr marR="24130" algn="r">
                        <a:lnSpc>
                          <a:spcPct val="100000"/>
                        </a:lnSpc>
                        <a:spcBef>
                          <a:spcPts val="67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及</a:t>
                      </a:r>
                      <a:endParaRPr sz="1400" dirty="0">
                        <a:latin typeface="微軟正黑體" panose="020B0604030504040204" pitchFamily="34" charset="-120"/>
                        <a:ea typeface="微軟正黑體" panose="020B0604030504040204" pitchFamily="34" charset="-120"/>
                        <a:cs typeface="Noto Sans HK"/>
                      </a:endParaRPr>
                    </a:p>
                  </a:txBody>
                  <a:tcPr marL="0" marR="0" marT="85726" marB="0"/>
                </a:tc>
                <a:extLst>
                  <a:ext uri="{0D108BD9-81ED-4DB2-BD59-A6C34878D82A}">
                    <a16:rowId xmlns:a16="http://schemas.microsoft.com/office/drawing/2014/main" val="10001"/>
                  </a:ext>
                </a:extLst>
              </a:tr>
              <a:tr h="358775">
                <a:tc>
                  <a:txBody>
                    <a:bodyPr/>
                    <a:lstStyle/>
                    <a:p>
                      <a:pPr marL="31750">
                        <a:lnSpc>
                          <a:spcPct val="100000"/>
                        </a:lnSpc>
                        <a:spcBef>
                          <a:spcPts val="615"/>
                        </a:spcBef>
                      </a:pPr>
                      <a:r>
                        <a:rPr sz="1400" b="1" spc="-20" dirty="0">
                          <a:solidFill>
                            <a:srgbClr val="034EA2"/>
                          </a:solidFill>
                          <a:latin typeface="微軟正黑體" panose="020B0604030504040204" pitchFamily="34" charset="-120"/>
                          <a:ea typeface="微軟正黑體" panose="020B0604030504040204" pitchFamily="34" charset="-120"/>
                          <a:cs typeface="Noto Sans HK"/>
                        </a:rPr>
                        <a:t>熱感紙</a:t>
                      </a:r>
                      <a:endParaRPr sz="1400" dirty="0">
                        <a:latin typeface="微軟正黑體" panose="020B0604030504040204" pitchFamily="34" charset="-120"/>
                        <a:ea typeface="微軟正黑體" panose="020B0604030504040204" pitchFamily="34" charset="-120"/>
                        <a:cs typeface="Noto Sans HK"/>
                      </a:endParaRPr>
                    </a:p>
                  </a:txBody>
                  <a:tcPr marL="0" marR="0" marT="78105" marB="0"/>
                </a:tc>
                <a:tc>
                  <a:txBody>
                    <a:bodyPr/>
                    <a:lstStyle/>
                    <a:p>
                      <a:pPr marL="384810">
                        <a:lnSpc>
                          <a:spcPct val="100000"/>
                        </a:lnSpc>
                        <a:spcBef>
                          <a:spcPts val="615"/>
                        </a:spcBef>
                      </a:pPr>
                      <a:r>
                        <a:rPr sz="1400" b="1" spc="-15" dirty="0">
                          <a:solidFill>
                            <a:srgbClr val="034EA2"/>
                          </a:solidFill>
                          <a:latin typeface="微軟正黑體" panose="020B0604030504040204" pitchFamily="34" charset="-120"/>
                          <a:ea typeface="微軟正黑體" panose="020B0604030504040204" pitchFamily="34" charset="-120"/>
                          <a:cs typeface="Noto Sans HK"/>
                        </a:rPr>
                        <a:t>建築廢料</a:t>
                      </a:r>
                      <a:endParaRPr sz="1400" dirty="0">
                        <a:latin typeface="微軟正黑體" panose="020B0604030504040204" pitchFamily="34" charset="-120"/>
                        <a:ea typeface="微軟正黑體" panose="020B0604030504040204" pitchFamily="34" charset="-120"/>
                        <a:cs typeface="Noto Sans HK"/>
                      </a:endParaRPr>
                    </a:p>
                  </a:txBody>
                  <a:tcPr marL="0" marR="0" marT="78105" marB="0"/>
                </a:tc>
                <a:tc>
                  <a:txBody>
                    <a:bodyPr/>
                    <a:lstStyle/>
                    <a:p>
                      <a:pPr marR="140970" algn="r">
                        <a:lnSpc>
                          <a:spcPct val="100000"/>
                        </a:lnSpc>
                        <a:spcBef>
                          <a:spcPts val="61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78105" marB="0"/>
                </a:tc>
                <a:tc>
                  <a:txBody>
                    <a:bodyPr/>
                    <a:lstStyle/>
                    <a:p>
                      <a:pPr marR="4445" algn="ctr">
                        <a:lnSpc>
                          <a:spcPct val="100000"/>
                        </a:lnSpc>
                        <a:spcBef>
                          <a:spcPts val="61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78105" marB="0"/>
                </a:tc>
                <a:tc>
                  <a:txBody>
                    <a:bodyPr/>
                    <a:lstStyle/>
                    <a:p>
                      <a:pPr marR="24130" algn="r">
                        <a:lnSpc>
                          <a:spcPct val="100000"/>
                        </a:lnSpc>
                        <a:spcBef>
                          <a:spcPts val="61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及</a:t>
                      </a:r>
                      <a:endParaRPr sz="1400" dirty="0">
                        <a:latin typeface="微軟正黑體" panose="020B0604030504040204" pitchFamily="34" charset="-120"/>
                        <a:ea typeface="微軟正黑體" panose="020B0604030504040204" pitchFamily="34" charset="-120"/>
                        <a:cs typeface="Noto Sans HK"/>
                      </a:endParaRPr>
                    </a:p>
                  </a:txBody>
                  <a:tcPr marL="0" marR="0" marT="78105" marB="0"/>
                </a:tc>
                <a:extLst>
                  <a:ext uri="{0D108BD9-81ED-4DB2-BD59-A6C34878D82A}">
                    <a16:rowId xmlns:a16="http://schemas.microsoft.com/office/drawing/2014/main" val="10002"/>
                  </a:ext>
                </a:extLst>
              </a:tr>
              <a:tr h="309245">
                <a:tc>
                  <a:txBody>
                    <a:bodyPr/>
                    <a:lstStyle/>
                    <a:p>
                      <a:pPr marL="31750">
                        <a:lnSpc>
                          <a:spcPct val="100000"/>
                        </a:lnSpc>
                        <a:spcBef>
                          <a:spcPts val="635"/>
                        </a:spcBef>
                      </a:pPr>
                      <a:r>
                        <a:rPr sz="1400" b="1" spc="-5" dirty="0">
                          <a:solidFill>
                            <a:srgbClr val="034EA2"/>
                          </a:solidFill>
                          <a:latin typeface="微軟正黑體" panose="020B0604030504040204" pitchFamily="34" charset="-120"/>
                          <a:ea typeface="微軟正黑體" panose="020B0604030504040204" pitchFamily="34" charset="-120"/>
                          <a:cs typeface="Noto Sans HK"/>
                        </a:rPr>
                        <a:t>污水廠污泥及濾水廠污泥</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L="384810">
                        <a:lnSpc>
                          <a:spcPct val="100000"/>
                        </a:lnSpc>
                        <a:spcBef>
                          <a:spcPts val="635"/>
                        </a:spcBef>
                      </a:pPr>
                      <a:r>
                        <a:rPr sz="1400" b="1" spc="-20" dirty="0">
                          <a:solidFill>
                            <a:srgbClr val="034EA2"/>
                          </a:solidFill>
                          <a:latin typeface="微軟正黑體" panose="020B0604030504040204" pitchFamily="34" charset="-120"/>
                          <a:ea typeface="微軟正黑體" panose="020B0604030504040204" pitchFamily="34" charset="-120"/>
                          <a:cs typeface="Noto Sans HK"/>
                        </a:rPr>
                        <a:t>廢輪胎</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R="140970" algn="r">
                        <a:lnSpc>
                          <a:spcPct val="100000"/>
                        </a:lnSpc>
                        <a:spcBef>
                          <a:spcPts val="63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R="4445" algn="ctr">
                        <a:lnSpc>
                          <a:spcPct val="100000"/>
                        </a:lnSpc>
                        <a:spcBef>
                          <a:spcPts val="63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tc>
                  <a:txBody>
                    <a:bodyPr/>
                    <a:lstStyle/>
                    <a:p>
                      <a:pPr marR="24130" algn="r">
                        <a:lnSpc>
                          <a:spcPct val="100000"/>
                        </a:lnSpc>
                        <a:spcBef>
                          <a:spcPts val="635"/>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及</a:t>
                      </a:r>
                      <a:endParaRPr sz="1400" dirty="0">
                        <a:latin typeface="微軟正黑體" panose="020B0604030504040204" pitchFamily="34" charset="-120"/>
                        <a:ea typeface="微軟正黑體" panose="020B0604030504040204" pitchFamily="34" charset="-120"/>
                        <a:cs typeface="Noto Sans HK"/>
                      </a:endParaRPr>
                    </a:p>
                  </a:txBody>
                  <a:tcPr marL="0" marR="0" marT="80645" marB="0"/>
                </a:tc>
                <a:extLst>
                  <a:ext uri="{0D108BD9-81ED-4DB2-BD59-A6C34878D82A}">
                    <a16:rowId xmlns:a16="http://schemas.microsoft.com/office/drawing/2014/main" val="10003"/>
                  </a:ext>
                </a:extLst>
              </a:tr>
            </a:tbl>
          </a:graphicData>
        </a:graphic>
      </p:graphicFrame>
      <p:sp>
        <p:nvSpPr>
          <p:cNvPr id="19" name="object 19"/>
          <p:cNvSpPr txBox="1"/>
          <p:nvPr/>
        </p:nvSpPr>
        <p:spPr>
          <a:xfrm>
            <a:off x="910751" y="9680227"/>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減少不必要的物品或能源的消耗</a:t>
            </a:r>
            <a:endParaRPr sz="1400" dirty="0">
              <a:latin typeface="微軟正黑體" panose="020B0604030504040204" pitchFamily="34" charset="-120"/>
              <a:ea typeface="微軟正黑體" panose="020B0604030504040204" pitchFamily="34" charset="-120"/>
              <a:cs typeface="Noto Sans HK"/>
            </a:endParaRPr>
          </a:p>
        </p:txBody>
      </p:sp>
      <p:sp>
        <p:nvSpPr>
          <p:cNvPr id="20" name="object 20"/>
          <p:cNvSpPr/>
          <p:nvPr/>
        </p:nvSpPr>
        <p:spPr>
          <a:xfrm>
            <a:off x="425453" y="8480357"/>
            <a:ext cx="6696075" cy="494664"/>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1" name="object 21"/>
          <p:cNvSpPr txBox="1"/>
          <p:nvPr/>
        </p:nvSpPr>
        <p:spPr>
          <a:xfrm>
            <a:off x="910751" y="9102727"/>
            <a:ext cx="184785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不隨便丟棄有用的東西</a:t>
            </a:r>
            <a:endParaRPr sz="1400" dirty="0">
              <a:latin typeface="微軟正黑體" panose="020B0604030504040204" pitchFamily="34" charset="-120"/>
              <a:ea typeface="微軟正黑體" panose="020B0604030504040204" pitchFamily="34" charset="-120"/>
              <a:cs typeface="Noto Sans HK"/>
            </a:endParaRPr>
          </a:p>
        </p:txBody>
      </p:sp>
      <p:pic>
        <p:nvPicPr>
          <p:cNvPr id="23" name="object 23"/>
          <p:cNvPicPr/>
          <p:nvPr/>
        </p:nvPicPr>
        <p:blipFill>
          <a:blip r:embed="rId6" cstate="print"/>
          <a:stretch>
            <a:fillRect/>
          </a:stretch>
        </p:blipFill>
        <p:spPr>
          <a:xfrm>
            <a:off x="605454" y="9103897"/>
            <a:ext cx="243509" cy="243522"/>
          </a:xfrm>
          <a:prstGeom prst="rect">
            <a:avLst/>
          </a:prstGeom>
        </p:spPr>
      </p:pic>
      <p:pic>
        <p:nvPicPr>
          <p:cNvPr id="24" name="object 24"/>
          <p:cNvPicPr/>
          <p:nvPr/>
        </p:nvPicPr>
        <p:blipFill>
          <a:blip r:embed="rId7" cstate="print"/>
          <a:stretch>
            <a:fillRect/>
          </a:stretch>
        </p:blipFill>
        <p:spPr>
          <a:xfrm>
            <a:off x="605454" y="9681386"/>
            <a:ext cx="243509" cy="243522"/>
          </a:xfrm>
          <a:prstGeom prst="rect">
            <a:avLst/>
          </a:prstGeom>
        </p:spPr>
      </p:pic>
      <p:pic>
        <p:nvPicPr>
          <p:cNvPr id="25" name="object 25"/>
          <p:cNvPicPr/>
          <p:nvPr/>
        </p:nvPicPr>
        <p:blipFill>
          <a:blip r:embed="rId6" cstate="print"/>
          <a:stretch>
            <a:fillRect/>
          </a:stretch>
        </p:blipFill>
        <p:spPr>
          <a:xfrm>
            <a:off x="3723056" y="9103897"/>
            <a:ext cx="243509" cy="243522"/>
          </a:xfrm>
          <a:prstGeom prst="rect">
            <a:avLst/>
          </a:prstGeom>
        </p:spPr>
      </p:pic>
      <p:sp>
        <p:nvSpPr>
          <p:cNvPr id="26" name="object 26"/>
          <p:cNvSpPr txBox="1"/>
          <p:nvPr/>
        </p:nvSpPr>
        <p:spPr>
          <a:xfrm>
            <a:off x="4028352" y="9072526"/>
            <a:ext cx="2921000" cy="1089272"/>
          </a:xfrm>
          <a:prstGeom prst="rect">
            <a:avLst/>
          </a:prstGeom>
        </p:spPr>
        <p:txBody>
          <a:bodyPr vert="horz" wrap="square" lIns="0" tIns="12699" rIns="0" bIns="0" rtlCol="0">
            <a:spAutoFit/>
          </a:bodyPr>
          <a:lstStyle/>
          <a:p>
            <a:pPr marL="12702" marR="5080">
              <a:lnSpc>
                <a:spcPct val="113100"/>
              </a:lnSpc>
              <a:spcBef>
                <a:spcPts val="100"/>
              </a:spcBef>
            </a:pPr>
            <a:r>
              <a:rPr sz="1400" b="1" spc="105" dirty="0">
                <a:solidFill>
                  <a:srgbClr val="034EA2"/>
                </a:solidFill>
                <a:latin typeface="微軟正黑體" panose="020B0604030504040204" pitchFamily="34" charset="-120"/>
                <a:ea typeface="微軟正黑體" panose="020B0604030504040204" pitchFamily="34" charset="-120"/>
                <a:cs typeface="Noto Sans HK"/>
              </a:rPr>
              <a:t>把不能再用的物品分類回收，並掉</a:t>
            </a:r>
            <a:r>
              <a:rPr sz="1400" b="1" spc="-10" dirty="0">
                <a:solidFill>
                  <a:srgbClr val="034EA2"/>
                </a:solidFill>
                <a:latin typeface="微軟正黑體" panose="020B0604030504040204" pitchFamily="34" charset="-120"/>
                <a:ea typeface="微軟正黑體" panose="020B0604030504040204" pitchFamily="34" charset="-120"/>
                <a:cs typeface="Noto Sans HK"/>
              </a:rPr>
              <a:t>進相應的回收設施</a:t>
            </a:r>
            <a:endParaRPr sz="1400" dirty="0">
              <a:latin typeface="微軟正黑體" panose="020B0604030504040204" pitchFamily="34" charset="-120"/>
              <a:ea typeface="微軟正黑體" panose="020B0604030504040204" pitchFamily="34" charset="-120"/>
              <a:cs typeface="Noto Sans HK"/>
            </a:endParaRPr>
          </a:p>
          <a:p>
            <a:pPr marL="12702" marR="18418">
              <a:lnSpc>
                <a:spcPct val="113100"/>
              </a:lnSpc>
              <a:spcBef>
                <a:spcPts val="766"/>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使用一些對大自然無害的用品去取代會污染環境或造成浪費的物品</a:t>
            </a:r>
            <a:endParaRPr sz="1400" dirty="0">
              <a:latin typeface="微軟正黑體" panose="020B0604030504040204" pitchFamily="34" charset="-120"/>
              <a:ea typeface="微軟正黑體" panose="020B0604030504040204" pitchFamily="34" charset="-120"/>
              <a:cs typeface="Noto Sans HK"/>
            </a:endParaRPr>
          </a:p>
        </p:txBody>
      </p:sp>
      <p:pic>
        <p:nvPicPr>
          <p:cNvPr id="28" name="object 28"/>
          <p:cNvPicPr/>
          <p:nvPr/>
        </p:nvPicPr>
        <p:blipFill>
          <a:blip r:embed="rId7" cstate="print"/>
          <a:stretch>
            <a:fillRect/>
          </a:stretch>
        </p:blipFill>
        <p:spPr>
          <a:xfrm>
            <a:off x="3723056" y="9681383"/>
            <a:ext cx="243509" cy="243522"/>
          </a:xfrm>
          <a:prstGeom prst="rect">
            <a:avLst/>
          </a:prstGeom>
        </p:spPr>
      </p:pic>
      <p:sp>
        <p:nvSpPr>
          <p:cNvPr id="29" name="object 29"/>
          <p:cNvSpPr/>
          <p:nvPr/>
        </p:nvSpPr>
        <p:spPr>
          <a:xfrm>
            <a:off x="434976" y="8489886"/>
            <a:ext cx="6677025" cy="1770379"/>
          </a:xfrm>
          <a:custGeom>
            <a:avLst/>
            <a:gdLst/>
            <a:ahLst/>
            <a:cxnLst/>
            <a:rect l="l" t="t" r="r" b="b"/>
            <a:pathLst>
              <a:path w="6677025" h="1770379">
                <a:moveTo>
                  <a:pt x="216001" y="0"/>
                </a:moveTo>
                <a:lnTo>
                  <a:pt x="166475" y="5704"/>
                </a:lnTo>
                <a:lnTo>
                  <a:pt x="121011" y="21953"/>
                </a:lnTo>
                <a:lnTo>
                  <a:pt x="80904" y="47450"/>
                </a:lnTo>
                <a:lnTo>
                  <a:pt x="47454" y="80899"/>
                </a:lnTo>
                <a:lnTo>
                  <a:pt x="21955" y="121005"/>
                </a:lnTo>
                <a:lnTo>
                  <a:pt x="5704" y="166471"/>
                </a:lnTo>
                <a:lnTo>
                  <a:pt x="0" y="216001"/>
                </a:lnTo>
                <a:lnTo>
                  <a:pt x="0" y="1554149"/>
                </a:lnTo>
                <a:lnTo>
                  <a:pt x="5704" y="1603675"/>
                </a:lnTo>
                <a:lnTo>
                  <a:pt x="21955" y="1649140"/>
                </a:lnTo>
                <a:lnTo>
                  <a:pt x="47454" y="1689246"/>
                </a:lnTo>
                <a:lnTo>
                  <a:pt x="80904" y="1722697"/>
                </a:lnTo>
                <a:lnTo>
                  <a:pt x="121011" y="1748196"/>
                </a:lnTo>
                <a:lnTo>
                  <a:pt x="166475" y="1764446"/>
                </a:lnTo>
                <a:lnTo>
                  <a:pt x="216001" y="1770151"/>
                </a:lnTo>
                <a:lnTo>
                  <a:pt x="6460947" y="1770151"/>
                </a:lnTo>
                <a:lnTo>
                  <a:pt x="6510477" y="1764446"/>
                </a:lnTo>
                <a:lnTo>
                  <a:pt x="6555943" y="1748196"/>
                </a:lnTo>
                <a:lnTo>
                  <a:pt x="6596049" y="1722697"/>
                </a:lnTo>
                <a:lnTo>
                  <a:pt x="6629498" y="1689246"/>
                </a:lnTo>
                <a:lnTo>
                  <a:pt x="6654995" y="1649140"/>
                </a:lnTo>
                <a:lnTo>
                  <a:pt x="6671244" y="1603675"/>
                </a:lnTo>
                <a:lnTo>
                  <a:pt x="6676948" y="1554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0" name="object 30"/>
          <p:cNvSpPr txBox="1"/>
          <p:nvPr/>
        </p:nvSpPr>
        <p:spPr>
          <a:xfrm>
            <a:off x="592752" y="8608326"/>
            <a:ext cx="3909059"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4.</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以下哪項是正確的 </a:t>
            </a:r>
            <a:r>
              <a:rPr sz="1400" b="1" spc="-45" dirty="0">
                <a:solidFill>
                  <a:srgbClr val="002F2F"/>
                </a:solidFill>
                <a:latin typeface="微軟正黑體" panose="020B0604030504040204" pitchFamily="34" charset="-120"/>
                <a:ea typeface="微軟正黑體" panose="020B0604030504040204" pitchFamily="34" charset="-120"/>
                <a:cs typeface="Noto Sans HK"/>
              </a:rPr>
              <a:t>Recycle</a:t>
            </a:r>
            <a:r>
              <a:rPr sz="1400" b="1" spc="-40" dirty="0">
                <a:solidFill>
                  <a:srgbClr val="002F2F"/>
                </a:solidFill>
                <a:latin typeface="微軟正黑體" panose="020B0604030504040204" pitchFamily="34" charset="-120"/>
                <a:ea typeface="微軟正黑體" panose="020B0604030504040204" pitchFamily="34" charset="-120"/>
                <a:cs typeface="Noto Sans HK"/>
              </a:rPr>
              <a:t>「循環再用」概念？</a:t>
            </a:r>
            <a:endParaRPr sz="1400" dirty="0">
              <a:latin typeface="微軟正黑體" panose="020B0604030504040204" pitchFamily="34" charset="-120"/>
              <a:ea typeface="微軟正黑體" panose="020B0604030504040204" pitchFamily="34" charset="-120"/>
              <a:cs typeface="Noto Sans HK"/>
            </a:endParaRPr>
          </a:p>
        </p:txBody>
      </p:sp>
      <p:sp>
        <p:nvSpPr>
          <p:cNvPr id="31" name="object 31"/>
          <p:cNvSpPr txBox="1"/>
          <p:nvPr/>
        </p:nvSpPr>
        <p:spPr>
          <a:xfrm>
            <a:off x="910751" y="5701939"/>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減少不必要的物品或能源的消耗</a:t>
            </a:r>
            <a:endParaRPr sz="1400" dirty="0">
              <a:latin typeface="微軟正黑體" panose="020B0604030504040204" pitchFamily="34" charset="-120"/>
              <a:ea typeface="微軟正黑體" panose="020B0604030504040204" pitchFamily="34" charset="-120"/>
              <a:cs typeface="Noto Sans HK"/>
            </a:endParaRPr>
          </a:p>
        </p:txBody>
      </p:sp>
      <p:sp>
        <p:nvSpPr>
          <p:cNvPr id="32" name="object 32"/>
          <p:cNvSpPr/>
          <p:nvPr/>
        </p:nvSpPr>
        <p:spPr>
          <a:xfrm>
            <a:off x="425453" y="4502070"/>
            <a:ext cx="6696075" cy="494664"/>
          </a:xfrm>
          <a:custGeom>
            <a:avLst/>
            <a:gdLst/>
            <a:ahLst/>
            <a:cxnLst/>
            <a:rect l="l" t="t" r="r" b="b"/>
            <a:pathLst>
              <a:path w="6696075" h="494664">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3" name="object 33"/>
          <p:cNvSpPr txBox="1"/>
          <p:nvPr/>
        </p:nvSpPr>
        <p:spPr>
          <a:xfrm>
            <a:off x="910751" y="5124438"/>
            <a:ext cx="184785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不隨便丟棄有用的東西</a:t>
            </a:r>
            <a:endParaRPr sz="1400" dirty="0">
              <a:latin typeface="微軟正黑體" panose="020B0604030504040204" pitchFamily="34" charset="-120"/>
              <a:ea typeface="微軟正黑體" panose="020B0604030504040204" pitchFamily="34" charset="-120"/>
              <a:cs typeface="Noto Sans HK"/>
            </a:endParaRPr>
          </a:p>
        </p:txBody>
      </p:sp>
      <p:pic>
        <p:nvPicPr>
          <p:cNvPr id="35" name="object 35"/>
          <p:cNvPicPr/>
          <p:nvPr/>
        </p:nvPicPr>
        <p:blipFill>
          <a:blip r:embed="rId6" cstate="print"/>
          <a:stretch>
            <a:fillRect/>
          </a:stretch>
        </p:blipFill>
        <p:spPr>
          <a:xfrm>
            <a:off x="605454" y="5125608"/>
            <a:ext cx="243509" cy="243522"/>
          </a:xfrm>
          <a:prstGeom prst="rect">
            <a:avLst/>
          </a:prstGeom>
        </p:spPr>
      </p:pic>
      <p:pic>
        <p:nvPicPr>
          <p:cNvPr id="36" name="object 36"/>
          <p:cNvPicPr/>
          <p:nvPr/>
        </p:nvPicPr>
        <p:blipFill>
          <a:blip r:embed="rId6" cstate="print"/>
          <a:stretch>
            <a:fillRect/>
          </a:stretch>
        </p:blipFill>
        <p:spPr>
          <a:xfrm>
            <a:off x="605454" y="5703100"/>
            <a:ext cx="243509" cy="243522"/>
          </a:xfrm>
          <a:prstGeom prst="rect">
            <a:avLst/>
          </a:prstGeom>
        </p:spPr>
      </p:pic>
      <p:pic>
        <p:nvPicPr>
          <p:cNvPr id="37" name="object 37"/>
          <p:cNvPicPr/>
          <p:nvPr/>
        </p:nvPicPr>
        <p:blipFill>
          <a:blip r:embed="rId6" cstate="print"/>
          <a:stretch>
            <a:fillRect/>
          </a:stretch>
        </p:blipFill>
        <p:spPr>
          <a:xfrm>
            <a:off x="3723056" y="5125608"/>
            <a:ext cx="243509" cy="243522"/>
          </a:xfrm>
          <a:prstGeom prst="rect">
            <a:avLst/>
          </a:prstGeom>
        </p:spPr>
      </p:pic>
      <p:sp>
        <p:nvSpPr>
          <p:cNvPr id="38" name="object 38"/>
          <p:cNvSpPr txBox="1"/>
          <p:nvPr/>
        </p:nvSpPr>
        <p:spPr>
          <a:xfrm>
            <a:off x="4028352" y="5094237"/>
            <a:ext cx="2921000" cy="1089272"/>
          </a:xfrm>
          <a:prstGeom prst="rect">
            <a:avLst/>
          </a:prstGeom>
        </p:spPr>
        <p:txBody>
          <a:bodyPr vert="horz" wrap="square" lIns="0" tIns="12699" rIns="0" bIns="0" rtlCol="0">
            <a:spAutoFit/>
          </a:bodyPr>
          <a:lstStyle/>
          <a:p>
            <a:pPr marL="12702" marR="5080">
              <a:lnSpc>
                <a:spcPct val="113100"/>
              </a:lnSpc>
              <a:spcBef>
                <a:spcPts val="100"/>
              </a:spcBef>
            </a:pPr>
            <a:r>
              <a:rPr sz="1400" b="1" spc="105" dirty="0">
                <a:solidFill>
                  <a:srgbClr val="034EA2"/>
                </a:solidFill>
                <a:latin typeface="微軟正黑體" panose="020B0604030504040204" pitchFamily="34" charset="-120"/>
                <a:ea typeface="微軟正黑體" panose="020B0604030504040204" pitchFamily="34" charset="-120"/>
                <a:cs typeface="Noto Sans HK"/>
              </a:rPr>
              <a:t>把不能再用的物品分類回收，並掉</a:t>
            </a:r>
            <a:r>
              <a:rPr sz="1400" b="1" spc="-10" dirty="0">
                <a:solidFill>
                  <a:srgbClr val="034EA2"/>
                </a:solidFill>
                <a:latin typeface="微軟正黑體" panose="020B0604030504040204" pitchFamily="34" charset="-120"/>
                <a:ea typeface="微軟正黑體" panose="020B0604030504040204" pitchFamily="34" charset="-120"/>
                <a:cs typeface="Noto Sans HK"/>
              </a:rPr>
              <a:t>進相應的回收設施</a:t>
            </a:r>
            <a:endParaRPr sz="1400" dirty="0">
              <a:latin typeface="微軟正黑體" panose="020B0604030504040204" pitchFamily="34" charset="-120"/>
              <a:ea typeface="微軟正黑體" panose="020B0604030504040204" pitchFamily="34" charset="-120"/>
              <a:cs typeface="Noto Sans HK"/>
            </a:endParaRPr>
          </a:p>
          <a:p>
            <a:pPr marL="12702" marR="18418">
              <a:lnSpc>
                <a:spcPct val="113100"/>
              </a:lnSpc>
              <a:spcBef>
                <a:spcPts val="766"/>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使用一些對大自然無害的用品去取代那些會污染環境或造成浪費的物品</a:t>
            </a:r>
            <a:endParaRPr sz="1400" dirty="0">
              <a:latin typeface="微軟正黑體" panose="020B0604030504040204" pitchFamily="34" charset="-120"/>
              <a:ea typeface="微軟正黑體" panose="020B0604030504040204" pitchFamily="34" charset="-120"/>
              <a:cs typeface="Noto Sans HK"/>
            </a:endParaRPr>
          </a:p>
        </p:txBody>
      </p:sp>
      <p:pic>
        <p:nvPicPr>
          <p:cNvPr id="40" name="object 40"/>
          <p:cNvPicPr/>
          <p:nvPr/>
        </p:nvPicPr>
        <p:blipFill>
          <a:blip r:embed="rId6" cstate="print"/>
          <a:stretch>
            <a:fillRect/>
          </a:stretch>
        </p:blipFill>
        <p:spPr>
          <a:xfrm>
            <a:off x="3723056" y="5703096"/>
            <a:ext cx="243509" cy="243522"/>
          </a:xfrm>
          <a:prstGeom prst="rect">
            <a:avLst/>
          </a:prstGeom>
        </p:spPr>
      </p:pic>
      <p:sp>
        <p:nvSpPr>
          <p:cNvPr id="41" name="object 41"/>
          <p:cNvSpPr/>
          <p:nvPr/>
        </p:nvSpPr>
        <p:spPr>
          <a:xfrm>
            <a:off x="434976" y="4511599"/>
            <a:ext cx="6677025" cy="1770379"/>
          </a:xfrm>
          <a:custGeom>
            <a:avLst/>
            <a:gdLst/>
            <a:ahLst/>
            <a:cxnLst/>
            <a:rect l="l" t="t" r="r" b="b"/>
            <a:pathLst>
              <a:path w="6677025" h="1770379">
                <a:moveTo>
                  <a:pt x="216001" y="0"/>
                </a:moveTo>
                <a:lnTo>
                  <a:pt x="166475" y="5704"/>
                </a:lnTo>
                <a:lnTo>
                  <a:pt x="121011" y="21953"/>
                </a:lnTo>
                <a:lnTo>
                  <a:pt x="80904" y="47450"/>
                </a:lnTo>
                <a:lnTo>
                  <a:pt x="47454" y="80899"/>
                </a:lnTo>
                <a:lnTo>
                  <a:pt x="21955" y="121005"/>
                </a:lnTo>
                <a:lnTo>
                  <a:pt x="5704" y="166471"/>
                </a:lnTo>
                <a:lnTo>
                  <a:pt x="0" y="216001"/>
                </a:lnTo>
                <a:lnTo>
                  <a:pt x="0" y="1554149"/>
                </a:lnTo>
                <a:lnTo>
                  <a:pt x="5704" y="1603675"/>
                </a:lnTo>
                <a:lnTo>
                  <a:pt x="21955" y="1649140"/>
                </a:lnTo>
                <a:lnTo>
                  <a:pt x="47454" y="1689246"/>
                </a:lnTo>
                <a:lnTo>
                  <a:pt x="80904" y="1722697"/>
                </a:lnTo>
                <a:lnTo>
                  <a:pt x="121011" y="1748196"/>
                </a:lnTo>
                <a:lnTo>
                  <a:pt x="166475" y="1764446"/>
                </a:lnTo>
                <a:lnTo>
                  <a:pt x="216001" y="1770151"/>
                </a:lnTo>
                <a:lnTo>
                  <a:pt x="6460947" y="1770151"/>
                </a:lnTo>
                <a:lnTo>
                  <a:pt x="6510477" y="1764446"/>
                </a:lnTo>
                <a:lnTo>
                  <a:pt x="6555943" y="1748196"/>
                </a:lnTo>
                <a:lnTo>
                  <a:pt x="6596049" y="1722697"/>
                </a:lnTo>
                <a:lnTo>
                  <a:pt x="6629498" y="1689246"/>
                </a:lnTo>
                <a:lnTo>
                  <a:pt x="6654995" y="1649140"/>
                </a:lnTo>
                <a:lnTo>
                  <a:pt x="6671244" y="1603675"/>
                </a:lnTo>
                <a:lnTo>
                  <a:pt x="6676948" y="1554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2" name="object 42"/>
          <p:cNvSpPr txBox="1"/>
          <p:nvPr/>
        </p:nvSpPr>
        <p:spPr>
          <a:xfrm>
            <a:off x="592752" y="4630040"/>
            <a:ext cx="3884929"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2.</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以下哪項是正確的 </a:t>
            </a:r>
            <a:r>
              <a:rPr sz="1400" b="1" spc="-50" dirty="0">
                <a:solidFill>
                  <a:srgbClr val="002F2F"/>
                </a:solidFill>
                <a:latin typeface="微軟正黑體" panose="020B0604030504040204" pitchFamily="34" charset="-120"/>
                <a:ea typeface="微軟正黑體" panose="020B0604030504040204" pitchFamily="34" charset="-120"/>
                <a:cs typeface="Noto Sans HK"/>
              </a:rPr>
              <a:t>Reduce</a:t>
            </a:r>
            <a:r>
              <a:rPr sz="1400" b="1" spc="-40" dirty="0">
                <a:solidFill>
                  <a:srgbClr val="002F2F"/>
                </a:solidFill>
                <a:latin typeface="微軟正黑體" panose="020B0604030504040204" pitchFamily="34" charset="-120"/>
                <a:ea typeface="微軟正黑體" panose="020B0604030504040204" pitchFamily="34" charset="-120"/>
                <a:cs typeface="Noto Sans HK"/>
              </a:rPr>
              <a:t>「減少使用」概念？</a:t>
            </a:r>
            <a:endParaRPr sz="1400" dirty="0">
              <a:latin typeface="微軟正黑體" panose="020B0604030504040204" pitchFamily="34" charset="-120"/>
              <a:ea typeface="微軟正黑體" panose="020B0604030504040204" pitchFamily="34" charset="-120"/>
              <a:cs typeface="Noto Sans HK"/>
            </a:endParaRPr>
          </a:p>
        </p:txBody>
      </p:sp>
      <p:sp>
        <p:nvSpPr>
          <p:cNvPr id="43" name="object 43"/>
          <p:cNvSpPr txBox="1"/>
          <p:nvPr/>
        </p:nvSpPr>
        <p:spPr>
          <a:xfrm>
            <a:off x="910751" y="7691081"/>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減少不必要的物品或能源的消耗</a:t>
            </a:r>
            <a:endParaRPr sz="1400" dirty="0">
              <a:latin typeface="微軟正黑體" panose="020B0604030504040204" pitchFamily="34" charset="-120"/>
              <a:ea typeface="微軟正黑體" panose="020B0604030504040204" pitchFamily="34" charset="-120"/>
              <a:cs typeface="Noto Sans HK"/>
            </a:endParaRPr>
          </a:p>
        </p:txBody>
      </p:sp>
      <p:sp>
        <p:nvSpPr>
          <p:cNvPr id="44" name="object 44"/>
          <p:cNvSpPr/>
          <p:nvPr/>
        </p:nvSpPr>
        <p:spPr>
          <a:xfrm>
            <a:off x="425453" y="6491215"/>
            <a:ext cx="6696075" cy="494664"/>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5" name="object 45"/>
          <p:cNvSpPr txBox="1"/>
          <p:nvPr/>
        </p:nvSpPr>
        <p:spPr>
          <a:xfrm>
            <a:off x="910750" y="7113582"/>
            <a:ext cx="221234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在物品變成廢物前重複使用</a:t>
            </a:r>
            <a:endParaRPr sz="1400" dirty="0">
              <a:latin typeface="微軟正黑體" panose="020B0604030504040204" pitchFamily="34" charset="-120"/>
              <a:ea typeface="微軟正黑體" panose="020B0604030504040204" pitchFamily="34" charset="-120"/>
              <a:cs typeface="Noto Sans HK"/>
            </a:endParaRPr>
          </a:p>
        </p:txBody>
      </p:sp>
      <p:pic>
        <p:nvPicPr>
          <p:cNvPr id="47" name="object 47"/>
          <p:cNvPicPr/>
          <p:nvPr/>
        </p:nvPicPr>
        <p:blipFill>
          <a:blip r:embed="rId6" cstate="print"/>
          <a:stretch>
            <a:fillRect/>
          </a:stretch>
        </p:blipFill>
        <p:spPr>
          <a:xfrm>
            <a:off x="605454" y="7114748"/>
            <a:ext cx="243509" cy="243522"/>
          </a:xfrm>
          <a:prstGeom prst="rect">
            <a:avLst/>
          </a:prstGeom>
        </p:spPr>
      </p:pic>
      <p:pic>
        <p:nvPicPr>
          <p:cNvPr id="48" name="object 48"/>
          <p:cNvPicPr/>
          <p:nvPr/>
        </p:nvPicPr>
        <p:blipFill>
          <a:blip r:embed="rId6" cstate="print"/>
          <a:stretch>
            <a:fillRect/>
          </a:stretch>
        </p:blipFill>
        <p:spPr>
          <a:xfrm>
            <a:off x="605454" y="7692249"/>
            <a:ext cx="243509" cy="243522"/>
          </a:xfrm>
          <a:prstGeom prst="rect">
            <a:avLst/>
          </a:prstGeom>
        </p:spPr>
      </p:pic>
      <p:pic>
        <p:nvPicPr>
          <p:cNvPr id="49" name="object 49"/>
          <p:cNvPicPr/>
          <p:nvPr/>
        </p:nvPicPr>
        <p:blipFill>
          <a:blip r:embed="rId6" cstate="print"/>
          <a:stretch>
            <a:fillRect/>
          </a:stretch>
        </p:blipFill>
        <p:spPr>
          <a:xfrm>
            <a:off x="3723056" y="7114748"/>
            <a:ext cx="243509" cy="243522"/>
          </a:xfrm>
          <a:prstGeom prst="rect">
            <a:avLst/>
          </a:prstGeom>
        </p:spPr>
      </p:pic>
      <p:sp>
        <p:nvSpPr>
          <p:cNvPr id="50" name="object 50"/>
          <p:cNvSpPr txBox="1"/>
          <p:nvPr/>
        </p:nvSpPr>
        <p:spPr>
          <a:xfrm>
            <a:off x="4028352" y="7083381"/>
            <a:ext cx="2921000" cy="1089272"/>
          </a:xfrm>
          <a:prstGeom prst="rect">
            <a:avLst/>
          </a:prstGeom>
        </p:spPr>
        <p:txBody>
          <a:bodyPr vert="horz" wrap="square" lIns="0" tIns="12699" rIns="0" bIns="0" rtlCol="0">
            <a:spAutoFit/>
          </a:bodyPr>
          <a:lstStyle/>
          <a:p>
            <a:pPr marL="12702" marR="5080">
              <a:lnSpc>
                <a:spcPct val="113100"/>
              </a:lnSpc>
              <a:spcBef>
                <a:spcPts val="100"/>
              </a:spcBef>
            </a:pPr>
            <a:r>
              <a:rPr sz="1400" b="1" spc="105" dirty="0">
                <a:solidFill>
                  <a:srgbClr val="034EA2"/>
                </a:solidFill>
                <a:latin typeface="微軟正黑體" panose="020B0604030504040204" pitchFamily="34" charset="-120"/>
                <a:ea typeface="微軟正黑體" panose="020B0604030504040204" pitchFamily="34" charset="-120"/>
                <a:cs typeface="Noto Sans HK"/>
              </a:rPr>
              <a:t>把不能再用的物品分類回收，並掉</a:t>
            </a:r>
            <a:r>
              <a:rPr sz="1400" b="1" spc="-10" dirty="0">
                <a:solidFill>
                  <a:srgbClr val="034EA2"/>
                </a:solidFill>
                <a:latin typeface="微軟正黑體" panose="020B0604030504040204" pitchFamily="34" charset="-120"/>
                <a:ea typeface="微軟正黑體" panose="020B0604030504040204" pitchFamily="34" charset="-120"/>
                <a:cs typeface="Noto Sans HK"/>
              </a:rPr>
              <a:t>進相應的回收設施</a:t>
            </a:r>
            <a:endParaRPr sz="1400" dirty="0">
              <a:latin typeface="微軟正黑體" panose="020B0604030504040204" pitchFamily="34" charset="-120"/>
              <a:ea typeface="微軟正黑體" panose="020B0604030504040204" pitchFamily="34" charset="-120"/>
              <a:cs typeface="Noto Sans HK"/>
            </a:endParaRPr>
          </a:p>
          <a:p>
            <a:pPr marL="12702" marR="18418">
              <a:lnSpc>
                <a:spcPct val="113100"/>
              </a:lnSpc>
              <a:spcBef>
                <a:spcPts val="766"/>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使用一些對大自然無害的用品去取代那些會污染環境或造成浪費的物品</a:t>
            </a:r>
            <a:endParaRPr sz="1400" dirty="0">
              <a:latin typeface="微軟正黑體" panose="020B0604030504040204" pitchFamily="34" charset="-120"/>
              <a:ea typeface="微軟正黑體" panose="020B0604030504040204" pitchFamily="34" charset="-120"/>
              <a:cs typeface="Noto Sans HK"/>
            </a:endParaRPr>
          </a:p>
        </p:txBody>
      </p:sp>
      <p:pic>
        <p:nvPicPr>
          <p:cNvPr id="52" name="object 52"/>
          <p:cNvPicPr/>
          <p:nvPr/>
        </p:nvPicPr>
        <p:blipFill>
          <a:blip r:embed="rId6" cstate="print"/>
          <a:stretch>
            <a:fillRect/>
          </a:stretch>
        </p:blipFill>
        <p:spPr>
          <a:xfrm>
            <a:off x="3723056" y="7692245"/>
            <a:ext cx="243509" cy="243522"/>
          </a:xfrm>
          <a:prstGeom prst="rect">
            <a:avLst/>
          </a:prstGeom>
        </p:spPr>
      </p:pic>
      <p:sp>
        <p:nvSpPr>
          <p:cNvPr id="53" name="object 53"/>
          <p:cNvSpPr/>
          <p:nvPr/>
        </p:nvSpPr>
        <p:spPr>
          <a:xfrm>
            <a:off x="434976" y="6500743"/>
            <a:ext cx="6677025" cy="1770379"/>
          </a:xfrm>
          <a:custGeom>
            <a:avLst/>
            <a:gdLst/>
            <a:ahLst/>
            <a:cxnLst/>
            <a:rect l="l" t="t" r="r" b="b"/>
            <a:pathLst>
              <a:path w="6677025" h="1770379">
                <a:moveTo>
                  <a:pt x="216001" y="0"/>
                </a:moveTo>
                <a:lnTo>
                  <a:pt x="166475" y="5704"/>
                </a:lnTo>
                <a:lnTo>
                  <a:pt x="121011" y="21953"/>
                </a:lnTo>
                <a:lnTo>
                  <a:pt x="80904" y="47450"/>
                </a:lnTo>
                <a:lnTo>
                  <a:pt x="47454" y="80899"/>
                </a:lnTo>
                <a:lnTo>
                  <a:pt x="21955" y="121005"/>
                </a:lnTo>
                <a:lnTo>
                  <a:pt x="5704" y="166471"/>
                </a:lnTo>
                <a:lnTo>
                  <a:pt x="0" y="216001"/>
                </a:lnTo>
                <a:lnTo>
                  <a:pt x="0" y="1554149"/>
                </a:lnTo>
                <a:lnTo>
                  <a:pt x="5704" y="1603675"/>
                </a:lnTo>
                <a:lnTo>
                  <a:pt x="21955" y="1649140"/>
                </a:lnTo>
                <a:lnTo>
                  <a:pt x="47454" y="1689246"/>
                </a:lnTo>
                <a:lnTo>
                  <a:pt x="80904" y="1722697"/>
                </a:lnTo>
                <a:lnTo>
                  <a:pt x="121011" y="1748196"/>
                </a:lnTo>
                <a:lnTo>
                  <a:pt x="166475" y="1764446"/>
                </a:lnTo>
                <a:lnTo>
                  <a:pt x="216001" y="1770151"/>
                </a:lnTo>
                <a:lnTo>
                  <a:pt x="6460947" y="1770151"/>
                </a:lnTo>
                <a:lnTo>
                  <a:pt x="6510477" y="1764446"/>
                </a:lnTo>
                <a:lnTo>
                  <a:pt x="6555943" y="1748196"/>
                </a:lnTo>
                <a:lnTo>
                  <a:pt x="6596049" y="1722697"/>
                </a:lnTo>
                <a:lnTo>
                  <a:pt x="6629498" y="1689246"/>
                </a:lnTo>
                <a:lnTo>
                  <a:pt x="6654995" y="1649140"/>
                </a:lnTo>
                <a:lnTo>
                  <a:pt x="6671244" y="1603675"/>
                </a:lnTo>
                <a:lnTo>
                  <a:pt x="6676948" y="1554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4" name="object 54"/>
          <p:cNvSpPr txBox="1"/>
          <p:nvPr/>
        </p:nvSpPr>
        <p:spPr>
          <a:xfrm>
            <a:off x="592752" y="6619182"/>
            <a:ext cx="3764915"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3.</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以下哪項是正確的 </a:t>
            </a:r>
            <a:r>
              <a:rPr sz="1400" b="1" spc="-59" dirty="0">
                <a:solidFill>
                  <a:srgbClr val="002F2F"/>
                </a:solidFill>
                <a:latin typeface="微軟正黑體" panose="020B0604030504040204" pitchFamily="34" charset="-120"/>
                <a:ea typeface="微軟正黑體" panose="020B0604030504040204" pitchFamily="34" charset="-120"/>
                <a:cs typeface="Noto Sans HK"/>
              </a:rPr>
              <a:t>Reuse</a:t>
            </a:r>
            <a:r>
              <a:rPr sz="1400" b="1" spc="-40" dirty="0">
                <a:solidFill>
                  <a:srgbClr val="002F2F"/>
                </a:solidFill>
                <a:latin typeface="微軟正黑體" panose="020B0604030504040204" pitchFamily="34" charset="-120"/>
                <a:ea typeface="微軟正黑體" panose="020B0604030504040204" pitchFamily="34" charset="-120"/>
                <a:cs typeface="Noto Sans HK"/>
              </a:rPr>
              <a:t>「物盡其用」概念？</a:t>
            </a:r>
            <a:endParaRPr sz="1400" dirty="0">
              <a:latin typeface="微軟正黑體" panose="020B0604030504040204" pitchFamily="34" charset="-120"/>
              <a:ea typeface="微軟正黑體" panose="020B0604030504040204" pitchFamily="34" charset="-120"/>
              <a:cs typeface="Noto Sans HK"/>
            </a:endParaRPr>
          </a:p>
        </p:txBody>
      </p:sp>
      <p:sp>
        <p:nvSpPr>
          <p:cNvPr id="55" name="object 55"/>
          <p:cNvSpPr/>
          <p:nvPr/>
        </p:nvSpPr>
        <p:spPr>
          <a:xfrm>
            <a:off x="444506" y="428835"/>
            <a:ext cx="2052321" cy="471804"/>
          </a:xfrm>
          <a:prstGeom prst="roundRect">
            <a:avLst>
              <a:gd name="adj" fmla="val 50000"/>
            </a:avLst>
          </a:pr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6" name="object 56"/>
          <p:cNvSpPr txBox="1"/>
          <p:nvPr/>
        </p:nvSpPr>
        <p:spPr>
          <a:xfrm>
            <a:off x="604729" y="52602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2170669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0215" y="2417973"/>
            <a:ext cx="6696075" cy="494664"/>
          </a:xfrm>
          <a:custGeom>
            <a:avLst/>
            <a:gdLst/>
            <a:ahLst/>
            <a:cxnLst/>
            <a:rect l="l" t="t" r="r" b="b"/>
            <a:pathLst>
              <a:path w="6696075" h="494664">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 name="object 3"/>
          <p:cNvSpPr txBox="1"/>
          <p:nvPr/>
        </p:nvSpPr>
        <p:spPr>
          <a:xfrm>
            <a:off x="915512" y="3023797"/>
            <a:ext cx="2679066" cy="499751"/>
          </a:xfrm>
          <a:prstGeom prst="rect">
            <a:avLst/>
          </a:prstGeom>
        </p:spPr>
        <p:txBody>
          <a:bodyPr vert="horz" wrap="square" lIns="0" tIns="12699" rIns="0" bIns="0" rtlCol="0">
            <a:spAutoFit/>
          </a:bodyPr>
          <a:lstStyle/>
          <a:p>
            <a:pPr marL="12702" marR="5080">
              <a:lnSpc>
                <a:spcPct val="113100"/>
              </a:lnSpc>
              <a:spcBef>
                <a:spcPts val="100"/>
              </a:spcBef>
            </a:pPr>
            <a:r>
              <a:rPr sz="1400" b="1" spc="75" dirty="0">
                <a:solidFill>
                  <a:srgbClr val="034EA2"/>
                </a:solidFill>
                <a:latin typeface="微軟正黑體" panose="020B0604030504040204" pitchFamily="34" charset="-120"/>
                <a:ea typeface="微軟正黑體" panose="020B0604030504040204" pitchFamily="34" charset="-120"/>
                <a:cs typeface="Noto Sans HK"/>
              </a:rPr>
              <a:t>把廢物作為原材料，注入創意以</a:t>
            </a:r>
            <a:r>
              <a:rPr sz="1400" b="1" spc="-6" dirty="0">
                <a:solidFill>
                  <a:srgbClr val="034EA2"/>
                </a:solidFill>
                <a:latin typeface="微軟正黑體" panose="020B0604030504040204" pitchFamily="34" charset="-120"/>
                <a:ea typeface="微軟正黑體" panose="020B0604030504040204" pitchFamily="34" charset="-120"/>
                <a:cs typeface="Noto Sans HK"/>
              </a:rPr>
              <a:t>製造出新物品，賦予舊物新價值</a:t>
            </a:r>
            <a:endParaRPr sz="1400" dirty="0">
              <a:latin typeface="微軟正黑體" panose="020B0604030504040204" pitchFamily="34" charset="-120"/>
              <a:ea typeface="微軟正黑體" panose="020B0604030504040204" pitchFamily="34" charset="-120"/>
              <a:cs typeface="Noto Sans HK"/>
            </a:endParaRPr>
          </a:p>
        </p:txBody>
      </p:sp>
      <p:sp>
        <p:nvSpPr>
          <p:cNvPr id="4" name="object 4"/>
          <p:cNvSpPr txBox="1"/>
          <p:nvPr/>
        </p:nvSpPr>
        <p:spPr>
          <a:xfrm>
            <a:off x="915514" y="3864774"/>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減少不必要的物品或能源的消耗</a:t>
            </a:r>
            <a:endParaRPr sz="1400" dirty="0">
              <a:latin typeface="微軟正黑體" panose="020B0604030504040204" pitchFamily="34" charset="-120"/>
              <a:ea typeface="微軟正黑體" panose="020B0604030504040204" pitchFamily="34" charset="-120"/>
              <a:cs typeface="Noto Sans HK"/>
            </a:endParaRPr>
          </a:p>
        </p:txBody>
      </p:sp>
      <p:sp>
        <p:nvSpPr>
          <p:cNvPr id="5" name="object 5"/>
          <p:cNvSpPr txBox="1"/>
          <p:nvPr/>
        </p:nvSpPr>
        <p:spPr>
          <a:xfrm>
            <a:off x="4033113" y="3023798"/>
            <a:ext cx="2921000" cy="499751"/>
          </a:xfrm>
          <a:prstGeom prst="rect">
            <a:avLst/>
          </a:prstGeom>
        </p:spPr>
        <p:txBody>
          <a:bodyPr vert="horz" wrap="square" lIns="0" tIns="12699" rIns="0" bIns="0" rtlCol="0">
            <a:spAutoFit/>
          </a:bodyPr>
          <a:lstStyle/>
          <a:p>
            <a:pPr marL="12702" marR="5080">
              <a:lnSpc>
                <a:spcPct val="113100"/>
              </a:lnSpc>
              <a:spcBef>
                <a:spcPts val="100"/>
              </a:spcBef>
            </a:pPr>
            <a:r>
              <a:rPr sz="1400" b="1" spc="105" dirty="0">
                <a:solidFill>
                  <a:srgbClr val="034EA2"/>
                </a:solidFill>
                <a:latin typeface="微軟正黑體" panose="020B0604030504040204" pitchFamily="34" charset="-120"/>
                <a:ea typeface="微軟正黑體" panose="020B0604030504040204" pitchFamily="34" charset="-120"/>
                <a:cs typeface="Noto Sans HK"/>
              </a:rPr>
              <a:t>把不能再用的物品分類，並掉進相</a:t>
            </a:r>
            <a:r>
              <a:rPr sz="1400" b="1" spc="-10" dirty="0">
                <a:solidFill>
                  <a:srgbClr val="034EA2"/>
                </a:solidFill>
                <a:latin typeface="微軟正黑體" panose="020B0604030504040204" pitchFamily="34" charset="-120"/>
                <a:ea typeface="微軟正黑體" panose="020B0604030504040204" pitchFamily="34" charset="-120"/>
                <a:cs typeface="Noto Sans HK"/>
              </a:rPr>
              <a:t>應的回收設施</a:t>
            </a:r>
            <a:endParaRPr sz="1400" dirty="0">
              <a:latin typeface="微軟正黑體" panose="020B0604030504040204" pitchFamily="34" charset="-120"/>
              <a:ea typeface="微軟正黑體" panose="020B0604030504040204" pitchFamily="34" charset="-120"/>
              <a:cs typeface="Noto Sans HK"/>
            </a:endParaRPr>
          </a:p>
        </p:txBody>
      </p:sp>
      <p:sp>
        <p:nvSpPr>
          <p:cNvPr id="6" name="object 6"/>
          <p:cNvSpPr txBox="1"/>
          <p:nvPr/>
        </p:nvSpPr>
        <p:spPr>
          <a:xfrm>
            <a:off x="4033117" y="3834384"/>
            <a:ext cx="2907665" cy="499751"/>
          </a:xfrm>
          <a:prstGeom prst="rect">
            <a:avLst/>
          </a:prstGeom>
        </p:spPr>
        <p:txBody>
          <a:bodyPr vert="horz" wrap="square" lIns="0" tIns="12699" rIns="0" bIns="0" rtlCol="0">
            <a:spAutoFit/>
          </a:bodyPr>
          <a:lstStyle/>
          <a:p>
            <a:pPr marL="12702" marR="5080">
              <a:lnSpc>
                <a:spcPct val="113100"/>
              </a:lnSpc>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使用一些對大自然無害的用品去取代會污染環境或造成浪費的物品</a:t>
            </a:r>
            <a:endParaRPr sz="1400" dirty="0">
              <a:latin typeface="微軟正黑體" panose="020B0604030504040204" pitchFamily="34" charset="-120"/>
              <a:ea typeface="微軟正黑體" panose="020B0604030504040204" pitchFamily="34" charset="-120"/>
              <a:cs typeface="Noto Sans HK"/>
            </a:endParaRPr>
          </a:p>
        </p:txBody>
      </p:sp>
      <p:grpSp>
        <p:nvGrpSpPr>
          <p:cNvPr id="7" name="object 7"/>
          <p:cNvGrpSpPr/>
          <p:nvPr/>
        </p:nvGrpSpPr>
        <p:grpSpPr>
          <a:xfrm>
            <a:off x="430214" y="2417982"/>
            <a:ext cx="6696075" cy="2035175"/>
            <a:chOff x="431998" y="2421153"/>
            <a:chExt cx="6696075" cy="2035175"/>
          </a:xfrm>
        </p:grpSpPr>
        <p:pic>
          <p:nvPicPr>
            <p:cNvPr id="8" name="object 8"/>
            <p:cNvPicPr/>
            <p:nvPr/>
          </p:nvPicPr>
          <p:blipFill>
            <a:blip r:embed="rId2" cstate="print"/>
            <a:stretch>
              <a:fillRect/>
            </a:stretch>
          </p:blipFill>
          <p:spPr>
            <a:xfrm>
              <a:off x="612002" y="3044677"/>
              <a:ext cx="243509" cy="243522"/>
            </a:xfrm>
            <a:prstGeom prst="rect">
              <a:avLst/>
            </a:prstGeom>
          </p:spPr>
        </p:pic>
        <p:pic>
          <p:nvPicPr>
            <p:cNvPr id="9" name="object 9"/>
            <p:cNvPicPr/>
            <p:nvPr/>
          </p:nvPicPr>
          <p:blipFill>
            <a:blip r:embed="rId2" cstate="print"/>
            <a:stretch>
              <a:fillRect/>
            </a:stretch>
          </p:blipFill>
          <p:spPr>
            <a:xfrm>
              <a:off x="612002" y="3866668"/>
              <a:ext cx="243509" cy="243522"/>
            </a:xfrm>
            <a:prstGeom prst="rect">
              <a:avLst/>
            </a:prstGeom>
          </p:spPr>
        </p:pic>
        <p:pic>
          <p:nvPicPr>
            <p:cNvPr id="10" name="object 10"/>
            <p:cNvPicPr/>
            <p:nvPr/>
          </p:nvPicPr>
          <p:blipFill>
            <a:blip r:embed="rId2" cstate="print"/>
            <a:stretch>
              <a:fillRect/>
            </a:stretch>
          </p:blipFill>
          <p:spPr>
            <a:xfrm>
              <a:off x="3729603" y="3044677"/>
              <a:ext cx="243509" cy="243522"/>
            </a:xfrm>
            <a:prstGeom prst="rect">
              <a:avLst/>
            </a:prstGeom>
          </p:spPr>
        </p:pic>
        <p:pic>
          <p:nvPicPr>
            <p:cNvPr id="11" name="object 11"/>
            <p:cNvPicPr/>
            <p:nvPr/>
          </p:nvPicPr>
          <p:blipFill>
            <a:blip r:embed="rId2" cstate="print"/>
            <a:stretch>
              <a:fillRect/>
            </a:stretch>
          </p:blipFill>
          <p:spPr>
            <a:xfrm>
              <a:off x="3729603" y="3866668"/>
              <a:ext cx="243509" cy="243522"/>
            </a:xfrm>
            <a:prstGeom prst="rect">
              <a:avLst/>
            </a:prstGeom>
          </p:spPr>
        </p:pic>
        <p:sp>
          <p:nvSpPr>
            <p:cNvPr id="12" name="object 12"/>
            <p:cNvSpPr/>
            <p:nvPr/>
          </p:nvSpPr>
          <p:spPr>
            <a:xfrm>
              <a:off x="441523" y="2430678"/>
              <a:ext cx="6677025" cy="2016125"/>
            </a:xfrm>
            <a:custGeom>
              <a:avLst/>
              <a:gdLst/>
              <a:ahLst/>
              <a:cxnLst/>
              <a:rect l="l" t="t" r="r" b="b"/>
              <a:pathLst>
                <a:path w="6677025" h="2016125">
                  <a:moveTo>
                    <a:pt x="216001" y="0"/>
                  </a:moveTo>
                  <a:lnTo>
                    <a:pt x="166475" y="5704"/>
                  </a:lnTo>
                  <a:lnTo>
                    <a:pt x="121011" y="21953"/>
                  </a:lnTo>
                  <a:lnTo>
                    <a:pt x="80904" y="47450"/>
                  </a:lnTo>
                  <a:lnTo>
                    <a:pt x="47454" y="80899"/>
                  </a:lnTo>
                  <a:lnTo>
                    <a:pt x="21955" y="121005"/>
                  </a:lnTo>
                  <a:lnTo>
                    <a:pt x="5704" y="166471"/>
                  </a:lnTo>
                  <a:lnTo>
                    <a:pt x="0" y="216001"/>
                  </a:lnTo>
                  <a:lnTo>
                    <a:pt x="0" y="1799704"/>
                  </a:lnTo>
                  <a:lnTo>
                    <a:pt x="5704" y="1849230"/>
                  </a:lnTo>
                  <a:lnTo>
                    <a:pt x="21955" y="1894694"/>
                  </a:lnTo>
                  <a:lnTo>
                    <a:pt x="47454" y="1934800"/>
                  </a:lnTo>
                  <a:lnTo>
                    <a:pt x="80904" y="1968251"/>
                  </a:lnTo>
                  <a:lnTo>
                    <a:pt x="121011" y="1993750"/>
                  </a:lnTo>
                  <a:lnTo>
                    <a:pt x="166475" y="2010000"/>
                  </a:lnTo>
                  <a:lnTo>
                    <a:pt x="216001" y="2015705"/>
                  </a:lnTo>
                  <a:lnTo>
                    <a:pt x="6460947" y="2015705"/>
                  </a:lnTo>
                  <a:lnTo>
                    <a:pt x="6510477" y="2010000"/>
                  </a:lnTo>
                  <a:lnTo>
                    <a:pt x="6555943" y="1993750"/>
                  </a:lnTo>
                  <a:lnTo>
                    <a:pt x="6596049" y="1968251"/>
                  </a:lnTo>
                  <a:lnTo>
                    <a:pt x="6629498" y="1934800"/>
                  </a:lnTo>
                  <a:lnTo>
                    <a:pt x="6654995" y="1894694"/>
                  </a:lnTo>
                  <a:lnTo>
                    <a:pt x="6671244" y="1849230"/>
                  </a:lnTo>
                  <a:lnTo>
                    <a:pt x="6676948" y="1799704"/>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13" name="object 13"/>
          <p:cNvSpPr txBox="1"/>
          <p:nvPr/>
        </p:nvSpPr>
        <p:spPr>
          <a:xfrm>
            <a:off x="597516" y="2545943"/>
            <a:ext cx="4102735"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6.</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以下哪個是正確的 </a:t>
            </a:r>
            <a:r>
              <a:rPr sz="1400" b="1" spc="-35" dirty="0">
                <a:solidFill>
                  <a:srgbClr val="002F2F"/>
                </a:solidFill>
                <a:latin typeface="微軟正黑體" panose="020B0604030504040204" pitchFamily="34" charset="-120"/>
                <a:ea typeface="微軟正黑體" panose="020B0604030504040204" pitchFamily="34" charset="-120"/>
                <a:cs typeface="Noto Sans HK"/>
              </a:rPr>
              <a:t>Upcycling</a:t>
            </a:r>
            <a:r>
              <a:rPr sz="1400" b="1" spc="-40" dirty="0">
                <a:solidFill>
                  <a:srgbClr val="002F2F"/>
                </a:solidFill>
                <a:latin typeface="微軟正黑體" panose="020B0604030504040204" pitchFamily="34" charset="-120"/>
                <a:ea typeface="微軟正黑體" panose="020B0604030504040204" pitchFamily="34" charset="-120"/>
                <a:cs typeface="Noto Sans HK"/>
              </a:rPr>
              <a:t>「升級再造」概念？</a:t>
            </a:r>
            <a:endParaRPr sz="1400" dirty="0">
              <a:latin typeface="微軟正黑體" panose="020B0604030504040204" pitchFamily="34" charset="-120"/>
              <a:ea typeface="微軟正黑體" panose="020B0604030504040204" pitchFamily="34" charset="-120"/>
              <a:cs typeface="Noto Sans HK"/>
            </a:endParaRPr>
          </a:p>
        </p:txBody>
      </p:sp>
      <p:sp>
        <p:nvSpPr>
          <p:cNvPr id="14" name="object 14"/>
          <p:cNvSpPr txBox="1"/>
          <p:nvPr/>
        </p:nvSpPr>
        <p:spPr>
          <a:xfrm>
            <a:off x="915514" y="1628696"/>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減少不必要的物品或能源的消耗</a:t>
            </a:r>
            <a:endParaRPr sz="1400" dirty="0">
              <a:latin typeface="微軟正黑體" panose="020B0604030504040204" pitchFamily="34" charset="-120"/>
              <a:ea typeface="微軟正黑體" panose="020B0604030504040204" pitchFamily="34" charset="-120"/>
              <a:cs typeface="Noto Sans HK"/>
            </a:endParaRPr>
          </a:p>
        </p:txBody>
      </p:sp>
      <p:sp>
        <p:nvSpPr>
          <p:cNvPr id="15" name="object 15"/>
          <p:cNvSpPr/>
          <p:nvPr/>
        </p:nvSpPr>
        <p:spPr>
          <a:xfrm>
            <a:off x="430215" y="428829"/>
            <a:ext cx="6696075" cy="494664"/>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6" name="object 16"/>
          <p:cNvSpPr txBox="1"/>
          <p:nvPr/>
        </p:nvSpPr>
        <p:spPr>
          <a:xfrm>
            <a:off x="915513" y="1051198"/>
            <a:ext cx="184785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不隨便丟棄有用的東西</a:t>
            </a:r>
            <a:endParaRPr sz="1400" dirty="0">
              <a:latin typeface="微軟正黑體" panose="020B0604030504040204" pitchFamily="34" charset="-120"/>
              <a:ea typeface="微軟正黑體" panose="020B0604030504040204" pitchFamily="34" charset="-120"/>
              <a:cs typeface="Noto Sans HK"/>
            </a:endParaRPr>
          </a:p>
        </p:txBody>
      </p:sp>
      <p:grpSp>
        <p:nvGrpSpPr>
          <p:cNvPr id="17" name="object 17"/>
          <p:cNvGrpSpPr/>
          <p:nvPr/>
        </p:nvGrpSpPr>
        <p:grpSpPr>
          <a:xfrm>
            <a:off x="610216" y="1052369"/>
            <a:ext cx="3361690" cy="821055"/>
            <a:chOff x="612002" y="1055540"/>
            <a:chExt cx="3361690" cy="821055"/>
          </a:xfrm>
        </p:grpSpPr>
        <p:pic>
          <p:nvPicPr>
            <p:cNvPr id="18" name="object 18"/>
            <p:cNvPicPr/>
            <p:nvPr/>
          </p:nvPicPr>
          <p:blipFill>
            <a:blip r:embed="rId2" cstate="print"/>
            <a:stretch>
              <a:fillRect/>
            </a:stretch>
          </p:blipFill>
          <p:spPr>
            <a:xfrm>
              <a:off x="612002" y="1055540"/>
              <a:ext cx="243509" cy="243522"/>
            </a:xfrm>
            <a:prstGeom prst="rect">
              <a:avLst/>
            </a:prstGeom>
          </p:spPr>
        </p:pic>
        <p:pic>
          <p:nvPicPr>
            <p:cNvPr id="19" name="object 19"/>
            <p:cNvPicPr/>
            <p:nvPr/>
          </p:nvPicPr>
          <p:blipFill>
            <a:blip r:embed="rId2" cstate="print"/>
            <a:stretch>
              <a:fillRect/>
            </a:stretch>
          </p:blipFill>
          <p:spPr>
            <a:xfrm>
              <a:off x="612002" y="1633030"/>
              <a:ext cx="243509" cy="243522"/>
            </a:xfrm>
            <a:prstGeom prst="rect">
              <a:avLst/>
            </a:prstGeom>
          </p:spPr>
        </p:pic>
        <p:pic>
          <p:nvPicPr>
            <p:cNvPr id="20" name="object 20"/>
            <p:cNvPicPr/>
            <p:nvPr/>
          </p:nvPicPr>
          <p:blipFill>
            <a:blip r:embed="rId2" cstate="print"/>
            <a:stretch>
              <a:fillRect/>
            </a:stretch>
          </p:blipFill>
          <p:spPr>
            <a:xfrm>
              <a:off x="3729603" y="1055540"/>
              <a:ext cx="243509" cy="243522"/>
            </a:xfrm>
            <a:prstGeom prst="rect">
              <a:avLst/>
            </a:prstGeom>
          </p:spPr>
        </p:pic>
      </p:grpSp>
      <p:sp>
        <p:nvSpPr>
          <p:cNvPr id="21" name="object 21"/>
          <p:cNvSpPr txBox="1"/>
          <p:nvPr/>
        </p:nvSpPr>
        <p:spPr>
          <a:xfrm>
            <a:off x="4033113" y="1020994"/>
            <a:ext cx="2921000" cy="1089272"/>
          </a:xfrm>
          <a:prstGeom prst="rect">
            <a:avLst/>
          </a:prstGeom>
        </p:spPr>
        <p:txBody>
          <a:bodyPr vert="horz" wrap="square" lIns="0" tIns="12699" rIns="0" bIns="0" rtlCol="0">
            <a:spAutoFit/>
          </a:bodyPr>
          <a:lstStyle/>
          <a:p>
            <a:pPr marL="12702" marR="5080">
              <a:lnSpc>
                <a:spcPct val="113100"/>
              </a:lnSpc>
              <a:spcBef>
                <a:spcPts val="100"/>
              </a:spcBef>
            </a:pPr>
            <a:r>
              <a:rPr sz="1400" b="1" spc="105" dirty="0">
                <a:solidFill>
                  <a:srgbClr val="034EA2"/>
                </a:solidFill>
                <a:latin typeface="微軟正黑體" panose="020B0604030504040204" pitchFamily="34" charset="-120"/>
                <a:ea typeface="微軟正黑體" panose="020B0604030504040204" pitchFamily="34" charset="-120"/>
                <a:cs typeface="Noto Sans HK"/>
              </a:rPr>
              <a:t>把不能再用的物品分類回收，並掉</a:t>
            </a:r>
            <a:r>
              <a:rPr sz="1400" b="1" spc="-10" dirty="0">
                <a:solidFill>
                  <a:srgbClr val="034EA2"/>
                </a:solidFill>
                <a:latin typeface="微軟正黑體" panose="020B0604030504040204" pitchFamily="34" charset="-120"/>
                <a:ea typeface="微軟正黑體" panose="020B0604030504040204" pitchFamily="34" charset="-120"/>
                <a:cs typeface="Noto Sans HK"/>
              </a:rPr>
              <a:t>進相應的回收設施</a:t>
            </a:r>
            <a:endParaRPr sz="1400" dirty="0">
              <a:latin typeface="微軟正黑體" panose="020B0604030504040204" pitchFamily="34" charset="-120"/>
              <a:ea typeface="微軟正黑體" panose="020B0604030504040204" pitchFamily="34" charset="-120"/>
              <a:cs typeface="Noto Sans HK"/>
            </a:endParaRPr>
          </a:p>
          <a:p>
            <a:pPr marL="12702" marR="18418">
              <a:lnSpc>
                <a:spcPct val="113100"/>
              </a:lnSpc>
              <a:spcBef>
                <a:spcPts val="766"/>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使用一些對大自然無害的用品去取代會污染環境或造成浪費的物品</a:t>
            </a:r>
            <a:endParaRPr sz="1400" dirty="0">
              <a:latin typeface="微軟正黑體" panose="020B0604030504040204" pitchFamily="34" charset="-120"/>
              <a:ea typeface="微軟正黑體" panose="020B0604030504040204" pitchFamily="34" charset="-120"/>
              <a:cs typeface="Noto Sans HK"/>
            </a:endParaRPr>
          </a:p>
        </p:txBody>
      </p:sp>
      <p:grpSp>
        <p:nvGrpSpPr>
          <p:cNvPr id="22" name="object 22"/>
          <p:cNvGrpSpPr/>
          <p:nvPr/>
        </p:nvGrpSpPr>
        <p:grpSpPr>
          <a:xfrm>
            <a:off x="430214" y="428834"/>
            <a:ext cx="6696075" cy="1789430"/>
            <a:chOff x="431998" y="432009"/>
            <a:chExt cx="6696075" cy="1789430"/>
          </a:xfrm>
        </p:grpSpPr>
        <p:pic>
          <p:nvPicPr>
            <p:cNvPr id="23" name="object 23"/>
            <p:cNvPicPr/>
            <p:nvPr/>
          </p:nvPicPr>
          <p:blipFill>
            <a:blip r:embed="rId2" cstate="print"/>
            <a:stretch>
              <a:fillRect/>
            </a:stretch>
          </p:blipFill>
          <p:spPr>
            <a:xfrm>
              <a:off x="3729603" y="1633030"/>
              <a:ext cx="243509" cy="243522"/>
            </a:xfrm>
            <a:prstGeom prst="rect">
              <a:avLst/>
            </a:prstGeom>
          </p:spPr>
        </p:pic>
        <p:sp>
          <p:nvSpPr>
            <p:cNvPr id="24" name="object 24"/>
            <p:cNvSpPr/>
            <p:nvPr/>
          </p:nvSpPr>
          <p:spPr>
            <a:xfrm>
              <a:off x="441523" y="441534"/>
              <a:ext cx="6677025" cy="1770380"/>
            </a:xfrm>
            <a:custGeom>
              <a:avLst/>
              <a:gdLst/>
              <a:ahLst/>
              <a:cxnLst/>
              <a:rect l="l" t="t" r="r" b="b"/>
              <a:pathLst>
                <a:path w="6677025" h="1770380">
                  <a:moveTo>
                    <a:pt x="216001" y="0"/>
                  </a:moveTo>
                  <a:lnTo>
                    <a:pt x="166475" y="5704"/>
                  </a:lnTo>
                  <a:lnTo>
                    <a:pt x="121011" y="21953"/>
                  </a:lnTo>
                  <a:lnTo>
                    <a:pt x="80904" y="47450"/>
                  </a:lnTo>
                  <a:lnTo>
                    <a:pt x="47454" y="80899"/>
                  </a:lnTo>
                  <a:lnTo>
                    <a:pt x="21955" y="121005"/>
                  </a:lnTo>
                  <a:lnTo>
                    <a:pt x="5704" y="166471"/>
                  </a:lnTo>
                  <a:lnTo>
                    <a:pt x="0" y="216001"/>
                  </a:lnTo>
                  <a:lnTo>
                    <a:pt x="0" y="1554149"/>
                  </a:lnTo>
                  <a:lnTo>
                    <a:pt x="5704" y="1603675"/>
                  </a:lnTo>
                  <a:lnTo>
                    <a:pt x="21955" y="1649140"/>
                  </a:lnTo>
                  <a:lnTo>
                    <a:pt x="47454" y="1689246"/>
                  </a:lnTo>
                  <a:lnTo>
                    <a:pt x="80904" y="1722697"/>
                  </a:lnTo>
                  <a:lnTo>
                    <a:pt x="121011" y="1748196"/>
                  </a:lnTo>
                  <a:lnTo>
                    <a:pt x="166475" y="1764446"/>
                  </a:lnTo>
                  <a:lnTo>
                    <a:pt x="216001" y="1770151"/>
                  </a:lnTo>
                  <a:lnTo>
                    <a:pt x="6460947" y="1770151"/>
                  </a:lnTo>
                  <a:lnTo>
                    <a:pt x="6510477" y="1764446"/>
                  </a:lnTo>
                  <a:lnTo>
                    <a:pt x="6555943" y="1748196"/>
                  </a:lnTo>
                  <a:lnTo>
                    <a:pt x="6596049" y="1722697"/>
                  </a:lnTo>
                  <a:lnTo>
                    <a:pt x="6629498" y="1689246"/>
                  </a:lnTo>
                  <a:lnTo>
                    <a:pt x="6654995" y="1649140"/>
                  </a:lnTo>
                  <a:lnTo>
                    <a:pt x="6671244" y="1603675"/>
                  </a:lnTo>
                  <a:lnTo>
                    <a:pt x="6676948" y="1554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25" name="object 25"/>
          <p:cNvSpPr txBox="1"/>
          <p:nvPr/>
        </p:nvSpPr>
        <p:spPr>
          <a:xfrm>
            <a:off x="597514" y="556798"/>
            <a:ext cx="3933190"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5.</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以下哪項是正確的 </a:t>
            </a:r>
            <a:r>
              <a:rPr sz="1400" b="1" spc="-45" dirty="0">
                <a:solidFill>
                  <a:srgbClr val="002F2F"/>
                </a:solidFill>
                <a:latin typeface="微軟正黑體" panose="020B0604030504040204" pitchFamily="34" charset="-120"/>
                <a:ea typeface="微軟正黑體" panose="020B0604030504040204" pitchFamily="34" charset="-120"/>
                <a:cs typeface="Noto Sans HK"/>
              </a:rPr>
              <a:t>Replace</a:t>
            </a:r>
            <a:r>
              <a:rPr sz="1400" b="1" spc="-40" dirty="0">
                <a:solidFill>
                  <a:srgbClr val="002F2F"/>
                </a:solidFill>
                <a:latin typeface="微軟正黑體" panose="020B0604030504040204" pitchFamily="34" charset="-120"/>
                <a:ea typeface="微軟正黑體" panose="020B0604030504040204" pitchFamily="34" charset="-120"/>
                <a:cs typeface="Noto Sans HK"/>
              </a:rPr>
              <a:t>「替代使用」概念？</a:t>
            </a:r>
            <a:endParaRPr sz="1400" dirty="0">
              <a:latin typeface="微軟正黑體" panose="020B0604030504040204" pitchFamily="34" charset="-120"/>
              <a:ea typeface="微軟正黑體" panose="020B0604030504040204" pitchFamily="34" charset="-120"/>
              <a:cs typeface="Noto Sans HK"/>
            </a:endParaRPr>
          </a:p>
        </p:txBody>
      </p:sp>
      <p:sp>
        <p:nvSpPr>
          <p:cNvPr id="26" name="object 26"/>
          <p:cNvSpPr/>
          <p:nvPr/>
        </p:nvSpPr>
        <p:spPr>
          <a:xfrm>
            <a:off x="430215" y="4632730"/>
            <a:ext cx="6696075" cy="494664"/>
          </a:xfrm>
          <a:custGeom>
            <a:avLst/>
            <a:gdLst/>
            <a:ahLst/>
            <a:cxnLst/>
            <a:rect l="l" t="t" r="r" b="b"/>
            <a:pathLst>
              <a:path w="6696075" h="494664">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7" name="object 27"/>
          <p:cNvSpPr txBox="1"/>
          <p:nvPr/>
        </p:nvSpPr>
        <p:spPr>
          <a:xfrm>
            <a:off x="915514" y="5255092"/>
            <a:ext cx="2576830" cy="597598"/>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將剩餘布料創作成新的布料單品</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將剩餘的牆紙製成錢包</a:t>
            </a:r>
            <a:endParaRPr sz="1400" dirty="0">
              <a:latin typeface="微軟正黑體" panose="020B0604030504040204" pitchFamily="34" charset="-120"/>
              <a:ea typeface="微軟正黑體" panose="020B0604030504040204" pitchFamily="34" charset="-120"/>
              <a:cs typeface="Noto Sans HK"/>
            </a:endParaRPr>
          </a:p>
        </p:txBody>
      </p:sp>
      <p:sp>
        <p:nvSpPr>
          <p:cNvPr id="28" name="object 28"/>
          <p:cNvSpPr txBox="1"/>
          <p:nvPr/>
        </p:nvSpPr>
        <p:spPr>
          <a:xfrm>
            <a:off x="4033111" y="5255092"/>
            <a:ext cx="2212340" cy="597598"/>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鋁罐製成小鳥形狀的收納筒</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以上皆是</a:t>
            </a:r>
            <a:endParaRPr sz="1400" dirty="0">
              <a:latin typeface="微軟正黑體" panose="020B0604030504040204" pitchFamily="34" charset="-120"/>
              <a:ea typeface="微軟正黑體" panose="020B0604030504040204" pitchFamily="34" charset="-120"/>
              <a:cs typeface="Noto Sans HK"/>
            </a:endParaRPr>
          </a:p>
        </p:txBody>
      </p:sp>
      <p:grpSp>
        <p:nvGrpSpPr>
          <p:cNvPr id="29" name="object 29"/>
          <p:cNvGrpSpPr/>
          <p:nvPr/>
        </p:nvGrpSpPr>
        <p:grpSpPr>
          <a:xfrm>
            <a:off x="430214" y="4632734"/>
            <a:ext cx="6696075" cy="1384934"/>
            <a:chOff x="431998" y="4635907"/>
            <a:chExt cx="6696075" cy="1384935"/>
          </a:xfrm>
        </p:grpSpPr>
        <p:pic>
          <p:nvPicPr>
            <p:cNvPr id="30" name="object 30"/>
            <p:cNvPicPr/>
            <p:nvPr/>
          </p:nvPicPr>
          <p:blipFill>
            <a:blip r:embed="rId2" cstate="print"/>
            <a:stretch>
              <a:fillRect/>
            </a:stretch>
          </p:blipFill>
          <p:spPr>
            <a:xfrm>
              <a:off x="612002" y="5259439"/>
              <a:ext cx="243509" cy="243522"/>
            </a:xfrm>
            <a:prstGeom prst="rect">
              <a:avLst/>
            </a:prstGeom>
          </p:spPr>
        </p:pic>
        <p:pic>
          <p:nvPicPr>
            <p:cNvPr id="31" name="object 31"/>
            <p:cNvPicPr/>
            <p:nvPr/>
          </p:nvPicPr>
          <p:blipFill>
            <a:blip r:embed="rId2" cstate="print"/>
            <a:stretch>
              <a:fillRect/>
            </a:stretch>
          </p:blipFill>
          <p:spPr>
            <a:xfrm>
              <a:off x="612002" y="5630529"/>
              <a:ext cx="243509" cy="243522"/>
            </a:xfrm>
            <a:prstGeom prst="rect">
              <a:avLst/>
            </a:prstGeom>
          </p:spPr>
        </p:pic>
        <p:pic>
          <p:nvPicPr>
            <p:cNvPr id="32" name="object 32"/>
            <p:cNvPicPr/>
            <p:nvPr/>
          </p:nvPicPr>
          <p:blipFill>
            <a:blip r:embed="rId2" cstate="print"/>
            <a:stretch>
              <a:fillRect/>
            </a:stretch>
          </p:blipFill>
          <p:spPr>
            <a:xfrm>
              <a:off x="3729603" y="5259439"/>
              <a:ext cx="243509" cy="243522"/>
            </a:xfrm>
            <a:prstGeom prst="rect">
              <a:avLst/>
            </a:prstGeom>
          </p:spPr>
        </p:pic>
        <p:pic>
          <p:nvPicPr>
            <p:cNvPr id="33" name="object 33"/>
            <p:cNvPicPr/>
            <p:nvPr/>
          </p:nvPicPr>
          <p:blipFill>
            <a:blip r:embed="rId2" cstate="print"/>
            <a:stretch>
              <a:fillRect/>
            </a:stretch>
          </p:blipFill>
          <p:spPr>
            <a:xfrm>
              <a:off x="3729603" y="5630529"/>
              <a:ext cx="243509" cy="243522"/>
            </a:xfrm>
            <a:prstGeom prst="rect">
              <a:avLst/>
            </a:prstGeom>
          </p:spPr>
        </p:pic>
        <p:sp>
          <p:nvSpPr>
            <p:cNvPr id="34" name="object 34"/>
            <p:cNvSpPr/>
            <p:nvPr/>
          </p:nvSpPr>
          <p:spPr>
            <a:xfrm>
              <a:off x="441523" y="4645432"/>
              <a:ext cx="6677025" cy="1365885"/>
            </a:xfrm>
            <a:custGeom>
              <a:avLst/>
              <a:gdLst/>
              <a:ahLst/>
              <a:cxnLst/>
              <a:rect l="l" t="t" r="r" b="b"/>
              <a:pathLst>
                <a:path w="6677025" h="1365885">
                  <a:moveTo>
                    <a:pt x="216001" y="0"/>
                  </a:moveTo>
                  <a:lnTo>
                    <a:pt x="166475" y="5704"/>
                  </a:lnTo>
                  <a:lnTo>
                    <a:pt x="121011" y="21953"/>
                  </a:lnTo>
                  <a:lnTo>
                    <a:pt x="80904" y="47450"/>
                  </a:lnTo>
                  <a:lnTo>
                    <a:pt x="47454" y="80899"/>
                  </a:lnTo>
                  <a:lnTo>
                    <a:pt x="21955" y="121005"/>
                  </a:lnTo>
                  <a:lnTo>
                    <a:pt x="5704" y="166471"/>
                  </a:lnTo>
                  <a:lnTo>
                    <a:pt x="0" y="216001"/>
                  </a:lnTo>
                  <a:lnTo>
                    <a:pt x="0" y="1149540"/>
                  </a:lnTo>
                  <a:lnTo>
                    <a:pt x="5704" y="1199066"/>
                  </a:lnTo>
                  <a:lnTo>
                    <a:pt x="21955" y="1244531"/>
                  </a:lnTo>
                  <a:lnTo>
                    <a:pt x="47454" y="1284637"/>
                  </a:lnTo>
                  <a:lnTo>
                    <a:pt x="80904" y="1318087"/>
                  </a:lnTo>
                  <a:lnTo>
                    <a:pt x="121011" y="1343586"/>
                  </a:lnTo>
                  <a:lnTo>
                    <a:pt x="166475" y="1359837"/>
                  </a:lnTo>
                  <a:lnTo>
                    <a:pt x="216001" y="1365542"/>
                  </a:lnTo>
                  <a:lnTo>
                    <a:pt x="6460947" y="1365542"/>
                  </a:lnTo>
                  <a:lnTo>
                    <a:pt x="6510477" y="1359837"/>
                  </a:lnTo>
                  <a:lnTo>
                    <a:pt x="6555943" y="1343586"/>
                  </a:lnTo>
                  <a:lnTo>
                    <a:pt x="6596049" y="1318087"/>
                  </a:lnTo>
                  <a:lnTo>
                    <a:pt x="6629498" y="1284637"/>
                  </a:lnTo>
                  <a:lnTo>
                    <a:pt x="6654995" y="1244531"/>
                  </a:lnTo>
                  <a:lnTo>
                    <a:pt x="6671244" y="1199066"/>
                  </a:lnTo>
                  <a:lnTo>
                    <a:pt x="6676948" y="1149540"/>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49">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35" name="object 35"/>
          <p:cNvSpPr txBox="1"/>
          <p:nvPr/>
        </p:nvSpPr>
        <p:spPr>
          <a:xfrm>
            <a:off x="597514" y="4760697"/>
            <a:ext cx="2611120"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7</a:t>
            </a:r>
            <a:r>
              <a:rPr sz="1400" b="1" spc="-6" dirty="0">
                <a:solidFill>
                  <a:srgbClr val="002F2F"/>
                </a:solidFill>
                <a:latin typeface="微軟正黑體" panose="020B0604030504040204" pitchFamily="34" charset="-120"/>
                <a:ea typeface="微軟正黑體" panose="020B0604030504040204" pitchFamily="34" charset="-120"/>
                <a:cs typeface="Noto Sans HK"/>
              </a:rPr>
              <a:t>.  以下哪些是升級再造的例子？</a:t>
            </a:r>
            <a:endParaRPr sz="1400" dirty="0">
              <a:latin typeface="微軟正黑體" panose="020B0604030504040204" pitchFamily="34" charset="-120"/>
              <a:ea typeface="微軟正黑體" panose="020B0604030504040204" pitchFamily="34" charset="-120"/>
              <a:cs typeface="Noto Sans HK"/>
            </a:endParaRPr>
          </a:p>
        </p:txBody>
      </p:sp>
      <p:sp>
        <p:nvSpPr>
          <p:cNvPr id="36" name="object 36"/>
          <p:cNvSpPr/>
          <p:nvPr/>
        </p:nvSpPr>
        <p:spPr>
          <a:xfrm>
            <a:off x="430215" y="8486131"/>
            <a:ext cx="6696075" cy="494664"/>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7" name="object 37"/>
          <p:cNvSpPr txBox="1"/>
          <p:nvPr/>
        </p:nvSpPr>
        <p:spPr>
          <a:xfrm>
            <a:off x="915515" y="9108499"/>
            <a:ext cx="936625" cy="597598"/>
          </a:xfrm>
          <a:prstGeom prst="rect">
            <a:avLst/>
          </a:prstGeom>
        </p:spPr>
        <p:txBody>
          <a:bodyPr vert="horz" wrap="square" lIns="0" tIns="12699" rIns="0" bIns="0" rtlCol="0">
            <a:spAutoFit/>
          </a:bodyPr>
          <a:lstStyle/>
          <a:p>
            <a:pPr marL="12702">
              <a:spcBef>
                <a:spcPts val="10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脫水的污泥</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廚餘</a:t>
            </a:r>
            <a:endParaRPr sz="1400" dirty="0">
              <a:latin typeface="微軟正黑體" panose="020B0604030504040204" pitchFamily="34" charset="-120"/>
              <a:ea typeface="微軟正黑體" panose="020B0604030504040204" pitchFamily="34" charset="-120"/>
              <a:cs typeface="Noto Sans HK"/>
            </a:endParaRPr>
          </a:p>
        </p:txBody>
      </p:sp>
      <p:sp>
        <p:nvSpPr>
          <p:cNvPr id="38" name="object 38"/>
          <p:cNvSpPr txBox="1"/>
          <p:nvPr/>
        </p:nvSpPr>
        <p:spPr>
          <a:xfrm>
            <a:off x="4033115" y="9108497"/>
            <a:ext cx="754380" cy="597598"/>
          </a:xfrm>
          <a:prstGeom prst="rect">
            <a:avLst/>
          </a:prstGeom>
        </p:spPr>
        <p:txBody>
          <a:bodyPr vert="horz" wrap="square" lIns="0" tIns="12699" rIns="0" bIns="0" rtlCol="0">
            <a:spAutoFit/>
          </a:bodyPr>
          <a:lstStyle/>
          <a:p>
            <a:pPr marL="12702">
              <a:spcBef>
                <a:spcPts val="10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建築廢料</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以上皆是</a:t>
            </a:r>
            <a:endParaRPr sz="1400" dirty="0">
              <a:latin typeface="微軟正黑體" panose="020B0604030504040204" pitchFamily="34" charset="-120"/>
              <a:ea typeface="微軟正黑體" panose="020B0604030504040204" pitchFamily="34" charset="-120"/>
              <a:cs typeface="Noto Sans HK"/>
            </a:endParaRPr>
          </a:p>
        </p:txBody>
      </p:sp>
      <p:grpSp>
        <p:nvGrpSpPr>
          <p:cNvPr id="39" name="object 39"/>
          <p:cNvGrpSpPr/>
          <p:nvPr/>
        </p:nvGrpSpPr>
        <p:grpSpPr>
          <a:xfrm>
            <a:off x="430214" y="8486135"/>
            <a:ext cx="6696075" cy="1384934"/>
            <a:chOff x="431998" y="8489309"/>
            <a:chExt cx="6696075" cy="1384935"/>
          </a:xfrm>
        </p:grpSpPr>
        <p:pic>
          <p:nvPicPr>
            <p:cNvPr id="40" name="object 40"/>
            <p:cNvPicPr/>
            <p:nvPr/>
          </p:nvPicPr>
          <p:blipFill>
            <a:blip r:embed="rId3" cstate="print"/>
            <a:stretch>
              <a:fillRect/>
            </a:stretch>
          </p:blipFill>
          <p:spPr>
            <a:xfrm>
              <a:off x="612002" y="9112835"/>
              <a:ext cx="243509" cy="243522"/>
            </a:xfrm>
            <a:prstGeom prst="rect">
              <a:avLst/>
            </a:prstGeom>
          </p:spPr>
        </p:pic>
        <p:pic>
          <p:nvPicPr>
            <p:cNvPr id="41" name="object 41"/>
            <p:cNvPicPr/>
            <p:nvPr/>
          </p:nvPicPr>
          <p:blipFill>
            <a:blip r:embed="rId2" cstate="print"/>
            <a:stretch>
              <a:fillRect/>
            </a:stretch>
          </p:blipFill>
          <p:spPr>
            <a:xfrm>
              <a:off x="612002" y="9483938"/>
              <a:ext cx="243509" cy="243522"/>
            </a:xfrm>
            <a:prstGeom prst="rect">
              <a:avLst/>
            </a:prstGeom>
          </p:spPr>
        </p:pic>
        <p:pic>
          <p:nvPicPr>
            <p:cNvPr id="42" name="object 42"/>
            <p:cNvPicPr/>
            <p:nvPr/>
          </p:nvPicPr>
          <p:blipFill>
            <a:blip r:embed="rId3" cstate="print"/>
            <a:stretch>
              <a:fillRect/>
            </a:stretch>
          </p:blipFill>
          <p:spPr>
            <a:xfrm>
              <a:off x="3729603" y="9112835"/>
              <a:ext cx="243509" cy="243522"/>
            </a:xfrm>
            <a:prstGeom prst="rect">
              <a:avLst/>
            </a:prstGeom>
          </p:spPr>
        </p:pic>
        <p:pic>
          <p:nvPicPr>
            <p:cNvPr id="43" name="object 43"/>
            <p:cNvPicPr/>
            <p:nvPr/>
          </p:nvPicPr>
          <p:blipFill>
            <a:blip r:embed="rId2" cstate="print"/>
            <a:stretch>
              <a:fillRect/>
            </a:stretch>
          </p:blipFill>
          <p:spPr>
            <a:xfrm>
              <a:off x="3729603" y="9483938"/>
              <a:ext cx="243509" cy="243522"/>
            </a:xfrm>
            <a:prstGeom prst="rect">
              <a:avLst/>
            </a:prstGeom>
          </p:spPr>
        </p:pic>
        <p:sp>
          <p:nvSpPr>
            <p:cNvPr id="44" name="object 44"/>
            <p:cNvSpPr/>
            <p:nvPr/>
          </p:nvSpPr>
          <p:spPr>
            <a:xfrm>
              <a:off x="441523" y="8498834"/>
              <a:ext cx="6677025" cy="1365885"/>
            </a:xfrm>
            <a:custGeom>
              <a:avLst/>
              <a:gdLst/>
              <a:ahLst/>
              <a:cxnLst/>
              <a:rect l="l" t="t" r="r" b="b"/>
              <a:pathLst>
                <a:path w="6677025" h="1365884">
                  <a:moveTo>
                    <a:pt x="216001" y="0"/>
                  </a:moveTo>
                  <a:lnTo>
                    <a:pt x="166475" y="5704"/>
                  </a:lnTo>
                  <a:lnTo>
                    <a:pt x="121011" y="21953"/>
                  </a:lnTo>
                  <a:lnTo>
                    <a:pt x="80904" y="47450"/>
                  </a:lnTo>
                  <a:lnTo>
                    <a:pt x="47454" y="80899"/>
                  </a:lnTo>
                  <a:lnTo>
                    <a:pt x="21955" y="121005"/>
                  </a:lnTo>
                  <a:lnTo>
                    <a:pt x="5704" y="166471"/>
                  </a:lnTo>
                  <a:lnTo>
                    <a:pt x="0" y="216001"/>
                  </a:lnTo>
                  <a:lnTo>
                    <a:pt x="0" y="1149540"/>
                  </a:lnTo>
                  <a:lnTo>
                    <a:pt x="5704" y="1199066"/>
                  </a:lnTo>
                  <a:lnTo>
                    <a:pt x="21955" y="1244531"/>
                  </a:lnTo>
                  <a:lnTo>
                    <a:pt x="47454" y="1284637"/>
                  </a:lnTo>
                  <a:lnTo>
                    <a:pt x="80904" y="1318087"/>
                  </a:lnTo>
                  <a:lnTo>
                    <a:pt x="121011" y="1343586"/>
                  </a:lnTo>
                  <a:lnTo>
                    <a:pt x="166475" y="1359837"/>
                  </a:lnTo>
                  <a:lnTo>
                    <a:pt x="216001" y="1365542"/>
                  </a:lnTo>
                  <a:lnTo>
                    <a:pt x="6460947" y="1365542"/>
                  </a:lnTo>
                  <a:lnTo>
                    <a:pt x="6510477" y="1359837"/>
                  </a:lnTo>
                  <a:lnTo>
                    <a:pt x="6555943" y="1343586"/>
                  </a:lnTo>
                  <a:lnTo>
                    <a:pt x="6596049" y="1318087"/>
                  </a:lnTo>
                  <a:lnTo>
                    <a:pt x="6629498" y="1284637"/>
                  </a:lnTo>
                  <a:lnTo>
                    <a:pt x="6654995" y="1244531"/>
                  </a:lnTo>
                  <a:lnTo>
                    <a:pt x="6671244" y="1199066"/>
                  </a:lnTo>
                  <a:lnTo>
                    <a:pt x="6676948" y="1149540"/>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49">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45" name="object 45"/>
          <p:cNvSpPr txBox="1"/>
          <p:nvPr/>
        </p:nvSpPr>
        <p:spPr>
          <a:xfrm>
            <a:off x="597515" y="8614101"/>
            <a:ext cx="2767965"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9</a:t>
            </a:r>
            <a:r>
              <a:rPr sz="1400" b="1" spc="105" dirty="0">
                <a:solidFill>
                  <a:srgbClr val="002F2F"/>
                </a:solidFill>
                <a:latin typeface="微軟正黑體" panose="020B0604030504040204" pitchFamily="34" charset="-120"/>
                <a:ea typeface="微軟正黑體" panose="020B0604030504040204" pitchFamily="34" charset="-120"/>
                <a:cs typeface="Noto Sans HK"/>
              </a:rPr>
              <a:t>. </a:t>
            </a:r>
            <a:r>
              <a:rPr sz="1400" b="1" spc="-100" dirty="0">
                <a:solidFill>
                  <a:srgbClr val="002F2F"/>
                </a:solidFill>
                <a:latin typeface="微軟正黑體" panose="020B0604030504040204" pitchFamily="34" charset="-120"/>
                <a:ea typeface="微軟正黑體" panose="020B0604030504040204" pitchFamily="34" charset="-120"/>
                <a:cs typeface="Noto Sans HK"/>
              </a:rPr>
              <a:t>T·PARK</a:t>
            </a:r>
            <a:r>
              <a:rPr sz="1400" b="1" spc="-10" dirty="0">
                <a:solidFill>
                  <a:srgbClr val="002F2F"/>
                </a:solidFill>
                <a:latin typeface="微軟正黑體" panose="020B0604030504040204" pitchFamily="34" charset="-120"/>
                <a:ea typeface="微軟正黑體" panose="020B0604030504040204" pitchFamily="34" charset="-120"/>
                <a:cs typeface="Noto Sans HK"/>
              </a:rPr>
              <a:t> 主要處理甚麼廢棄物？</a:t>
            </a:r>
            <a:endParaRPr sz="1400" dirty="0">
              <a:latin typeface="微軟正黑體" panose="020B0604030504040204" pitchFamily="34" charset="-120"/>
              <a:ea typeface="微軟正黑體" panose="020B0604030504040204" pitchFamily="34" charset="-120"/>
              <a:cs typeface="Noto Sans HK"/>
            </a:endParaRPr>
          </a:p>
        </p:txBody>
      </p:sp>
      <p:grpSp>
        <p:nvGrpSpPr>
          <p:cNvPr id="46" name="object 46"/>
          <p:cNvGrpSpPr/>
          <p:nvPr/>
        </p:nvGrpSpPr>
        <p:grpSpPr>
          <a:xfrm>
            <a:off x="430214" y="6197322"/>
            <a:ext cx="6696075" cy="2108835"/>
            <a:chOff x="431998" y="6200494"/>
            <a:chExt cx="6696075" cy="2108835"/>
          </a:xfrm>
        </p:grpSpPr>
        <p:sp>
          <p:nvSpPr>
            <p:cNvPr id="47" name="object 47"/>
            <p:cNvSpPr/>
            <p:nvPr/>
          </p:nvSpPr>
          <p:spPr>
            <a:xfrm>
              <a:off x="432000" y="6200494"/>
              <a:ext cx="6696075" cy="494665"/>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8" name="object 48"/>
            <p:cNvSpPr/>
            <p:nvPr/>
          </p:nvSpPr>
          <p:spPr>
            <a:xfrm>
              <a:off x="441523" y="6210025"/>
              <a:ext cx="6677025" cy="2089785"/>
            </a:xfrm>
            <a:custGeom>
              <a:avLst/>
              <a:gdLst/>
              <a:ahLst/>
              <a:cxnLst/>
              <a:rect l="l" t="t" r="r" b="b"/>
              <a:pathLst>
                <a:path w="6677025" h="2089784">
                  <a:moveTo>
                    <a:pt x="216001" y="0"/>
                  </a:moveTo>
                  <a:lnTo>
                    <a:pt x="166475" y="5704"/>
                  </a:lnTo>
                  <a:lnTo>
                    <a:pt x="121011" y="21953"/>
                  </a:lnTo>
                  <a:lnTo>
                    <a:pt x="80904" y="47450"/>
                  </a:lnTo>
                  <a:lnTo>
                    <a:pt x="47454" y="80899"/>
                  </a:lnTo>
                  <a:lnTo>
                    <a:pt x="21955" y="121005"/>
                  </a:lnTo>
                  <a:lnTo>
                    <a:pt x="5704" y="166471"/>
                  </a:lnTo>
                  <a:lnTo>
                    <a:pt x="0" y="216001"/>
                  </a:lnTo>
                  <a:lnTo>
                    <a:pt x="0" y="1873758"/>
                  </a:lnTo>
                  <a:lnTo>
                    <a:pt x="5704" y="1923284"/>
                  </a:lnTo>
                  <a:lnTo>
                    <a:pt x="21955" y="1968748"/>
                  </a:lnTo>
                  <a:lnTo>
                    <a:pt x="47454" y="2008854"/>
                  </a:lnTo>
                  <a:lnTo>
                    <a:pt x="80904" y="2042305"/>
                  </a:lnTo>
                  <a:lnTo>
                    <a:pt x="121011" y="2067804"/>
                  </a:lnTo>
                  <a:lnTo>
                    <a:pt x="166475" y="2084054"/>
                  </a:lnTo>
                  <a:lnTo>
                    <a:pt x="216001" y="2089759"/>
                  </a:lnTo>
                  <a:lnTo>
                    <a:pt x="6460947" y="2089759"/>
                  </a:lnTo>
                  <a:lnTo>
                    <a:pt x="6510477" y="2084054"/>
                  </a:lnTo>
                  <a:lnTo>
                    <a:pt x="6555943" y="2067804"/>
                  </a:lnTo>
                  <a:lnTo>
                    <a:pt x="6596049" y="2042305"/>
                  </a:lnTo>
                  <a:lnTo>
                    <a:pt x="6629498" y="2008854"/>
                  </a:lnTo>
                  <a:lnTo>
                    <a:pt x="6654995" y="1968748"/>
                  </a:lnTo>
                  <a:lnTo>
                    <a:pt x="6671244" y="1923284"/>
                  </a:lnTo>
                  <a:lnTo>
                    <a:pt x="6676948" y="1873758"/>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49" name="object 49"/>
          <p:cNvSpPr txBox="1"/>
          <p:nvPr/>
        </p:nvSpPr>
        <p:spPr>
          <a:xfrm>
            <a:off x="597514" y="6325292"/>
            <a:ext cx="4164330"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8</a:t>
            </a:r>
            <a:r>
              <a:rPr sz="1400" b="1" spc="81" dirty="0">
                <a:solidFill>
                  <a:srgbClr val="002F2F"/>
                </a:solidFill>
                <a:latin typeface="微軟正黑體" panose="020B0604030504040204" pitchFamily="34" charset="-120"/>
                <a:ea typeface="微軟正黑體" panose="020B0604030504040204" pitchFamily="34" charset="-120"/>
                <a:cs typeface="Noto Sans HK"/>
              </a:rPr>
              <a:t>. 請根據環保 4R</a:t>
            </a:r>
            <a:r>
              <a:rPr sz="1400" b="1" spc="-6" dirty="0">
                <a:solidFill>
                  <a:srgbClr val="002F2F"/>
                </a:solidFill>
                <a:latin typeface="微軟正黑體" panose="020B0604030504040204" pitchFamily="34" charset="-120"/>
                <a:ea typeface="微軟正黑體" panose="020B0604030504040204" pitchFamily="34" charset="-120"/>
                <a:cs typeface="Noto Sans HK"/>
              </a:rPr>
              <a:t>原則，排列出最理想的減廢方式。</a:t>
            </a:r>
            <a:endParaRPr sz="1400" dirty="0">
              <a:latin typeface="微軟正黑體" panose="020B0604030504040204" pitchFamily="34" charset="-120"/>
              <a:ea typeface="微軟正黑體" panose="020B0604030504040204" pitchFamily="34" charset="-120"/>
              <a:cs typeface="Noto Sans HK"/>
            </a:endParaRPr>
          </a:p>
        </p:txBody>
      </p:sp>
      <p:grpSp>
        <p:nvGrpSpPr>
          <p:cNvPr id="50" name="object 50"/>
          <p:cNvGrpSpPr/>
          <p:nvPr/>
        </p:nvGrpSpPr>
        <p:grpSpPr>
          <a:xfrm>
            <a:off x="610216" y="6806463"/>
            <a:ext cx="3541395" cy="1368425"/>
            <a:chOff x="612002" y="6809633"/>
            <a:chExt cx="3541395" cy="1368425"/>
          </a:xfrm>
        </p:grpSpPr>
        <p:pic>
          <p:nvPicPr>
            <p:cNvPr id="51" name="object 51"/>
            <p:cNvPicPr/>
            <p:nvPr/>
          </p:nvPicPr>
          <p:blipFill>
            <a:blip r:embed="rId2" cstate="print"/>
            <a:stretch>
              <a:fillRect/>
            </a:stretch>
          </p:blipFill>
          <p:spPr>
            <a:xfrm>
              <a:off x="612002" y="6809633"/>
              <a:ext cx="243509" cy="243522"/>
            </a:xfrm>
            <a:prstGeom prst="rect">
              <a:avLst/>
            </a:prstGeom>
          </p:spPr>
        </p:pic>
        <p:sp>
          <p:nvSpPr>
            <p:cNvPr id="52" name="object 52"/>
            <p:cNvSpPr/>
            <p:nvPr/>
          </p:nvSpPr>
          <p:spPr>
            <a:xfrm>
              <a:off x="1752537" y="693139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3" name="object 53"/>
            <p:cNvSpPr/>
            <p:nvPr/>
          </p:nvSpPr>
          <p:spPr>
            <a:xfrm>
              <a:off x="1858377" y="6870315"/>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4" name="object 54"/>
            <p:cNvSpPr/>
            <p:nvPr/>
          </p:nvSpPr>
          <p:spPr>
            <a:xfrm>
              <a:off x="2870335" y="693139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5" name="object 55"/>
            <p:cNvSpPr/>
            <p:nvPr/>
          </p:nvSpPr>
          <p:spPr>
            <a:xfrm>
              <a:off x="2976175" y="6870315"/>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6" name="object 56"/>
            <p:cNvSpPr/>
            <p:nvPr/>
          </p:nvSpPr>
          <p:spPr>
            <a:xfrm>
              <a:off x="3986336" y="693139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7" name="object 57"/>
            <p:cNvSpPr/>
            <p:nvPr/>
          </p:nvSpPr>
          <p:spPr>
            <a:xfrm>
              <a:off x="4092174" y="6870315"/>
              <a:ext cx="61594" cy="122555"/>
            </a:xfrm>
            <a:custGeom>
              <a:avLst/>
              <a:gdLst/>
              <a:ahLst/>
              <a:cxnLst/>
              <a:rect l="l" t="t" r="r" b="b"/>
              <a:pathLst>
                <a:path w="61595"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58" name="object 58"/>
            <p:cNvPicPr/>
            <p:nvPr/>
          </p:nvPicPr>
          <p:blipFill>
            <a:blip r:embed="rId2" cstate="print"/>
            <a:stretch>
              <a:fillRect/>
            </a:stretch>
          </p:blipFill>
          <p:spPr>
            <a:xfrm>
              <a:off x="612002" y="7559466"/>
              <a:ext cx="243509" cy="243522"/>
            </a:xfrm>
            <a:prstGeom prst="rect">
              <a:avLst/>
            </a:prstGeom>
          </p:spPr>
        </p:pic>
        <p:sp>
          <p:nvSpPr>
            <p:cNvPr id="59" name="object 59"/>
            <p:cNvSpPr/>
            <p:nvPr/>
          </p:nvSpPr>
          <p:spPr>
            <a:xfrm>
              <a:off x="1752537" y="7681231"/>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0" name="object 60"/>
            <p:cNvSpPr/>
            <p:nvPr/>
          </p:nvSpPr>
          <p:spPr>
            <a:xfrm>
              <a:off x="1858377" y="7620148"/>
              <a:ext cx="61594" cy="122555"/>
            </a:xfrm>
            <a:custGeom>
              <a:avLst/>
              <a:gdLst/>
              <a:ahLst/>
              <a:cxnLst/>
              <a:rect l="l" t="t" r="r" b="b"/>
              <a:pathLst>
                <a:path w="61594" h="122554">
                  <a:moveTo>
                    <a:pt x="0" y="0"/>
                  </a:moveTo>
                  <a:lnTo>
                    <a:pt x="0" y="122173"/>
                  </a:lnTo>
                  <a:lnTo>
                    <a:pt x="61087" y="61086"/>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1" name="object 61"/>
            <p:cNvSpPr/>
            <p:nvPr/>
          </p:nvSpPr>
          <p:spPr>
            <a:xfrm>
              <a:off x="2870335" y="7681231"/>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2" name="object 62"/>
            <p:cNvSpPr/>
            <p:nvPr/>
          </p:nvSpPr>
          <p:spPr>
            <a:xfrm>
              <a:off x="2976177" y="7620148"/>
              <a:ext cx="61594" cy="122555"/>
            </a:xfrm>
            <a:custGeom>
              <a:avLst/>
              <a:gdLst/>
              <a:ahLst/>
              <a:cxnLst/>
              <a:rect l="l" t="t" r="r" b="b"/>
              <a:pathLst>
                <a:path w="61594" h="122554">
                  <a:moveTo>
                    <a:pt x="0" y="0"/>
                  </a:moveTo>
                  <a:lnTo>
                    <a:pt x="0" y="122173"/>
                  </a:lnTo>
                  <a:lnTo>
                    <a:pt x="61087" y="61086"/>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3" name="object 63"/>
            <p:cNvSpPr/>
            <p:nvPr/>
          </p:nvSpPr>
          <p:spPr>
            <a:xfrm>
              <a:off x="3986336" y="7681231"/>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4" name="object 64"/>
            <p:cNvSpPr/>
            <p:nvPr/>
          </p:nvSpPr>
          <p:spPr>
            <a:xfrm>
              <a:off x="4092177" y="7620148"/>
              <a:ext cx="61594" cy="122555"/>
            </a:xfrm>
            <a:custGeom>
              <a:avLst/>
              <a:gdLst/>
              <a:ahLst/>
              <a:cxnLst/>
              <a:rect l="l" t="t" r="r" b="b"/>
              <a:pathLst>
                <a:path w="61595" h="122554">
                  <a:moveTo>
                    <a:pt x="0" y="0"/>
                  </a:moveTo>
                  <a:lnTo>
                    <a:pt x="0" y="122173"/>
                  </a:lnTo>
                  <a:lnTo>
                    <a:pt x="61087" y="61086"/>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65" name="object 65"/>
            <p:cNvPicPr/>
            <p:nvPr/>
          </p:nvPicPr>
          <p:blipFill>
            <a:blip r:embed="rId2" cstate="print"/>
            <a:stretch>
              <a:fillRect/>
            </a:stretch>
          </p:blipFill>
          <p:spPr>
            <a:xfrm>
              <a:off x="612002" y="7184543"/>
              <a:ext cx="243509" cy="243522"/>
            </a:xfrm>
            <a:prstGeom prst="rect">
              <a:avLst/>
            </a:prstGeom>
          </p:spPr>
        </p:pic>
        <p:sp>
          <p:nvSpPr>
            <p:cNvPr id="66" name="object 66"/>
            <p:cNvSpPr/>
            <p:nvPr/>
          </p:nvSpPr>
          <p:spPr>
            <a:xfrm>
              <a:off x="1752537" y="7306314"/>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7" name="object 67"/>
            <p:cNvSpPr/>
            <p:nvPr/>
          </p:nvSpPr>
          <p:spPr>
            <a:xfrm>
              <a:off x="1858377" y="7245231"/>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8" name="object 68"/>
            <p:cNvSpPr/>
            <p:nvPr/>
          </p:nvSpPr>
          <p:spPr>
            <a:xfrm>
              <a:off x="2870335" y="7306314"/>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9" name="object 69"/>
            <p:cNvSpPr/>
            <p:nvPr/>
          </p:nvSpPr>
          <p:spPr>
            <a:xfrm>
              <a:off x="2976177" y="7245231"/>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0" name="object 70"/>
            <p:cNvSpPr/>
            <p:nvPr/>
          </p:nvSpPr>
          <p:spPr>
            <a:xfrm>
              <a:off x="3986336" y="7306314"/>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1" name="object 71"/>
            <p:cNvSpPr/>
            <p:nvPr/>
          </p:nvSpPr>
          <p:spPr>
            <a:xfrm>
              <a:off x="4092177" y="7245231"/>
              <a:ext cx="61594" cy="122555"/>
            </a:xfrm>
            <a:custGeom>
              <a:avLst/>
              <a:gdLst/>
              <a:ahLst/>
              <a:cxnLst/>
              <a:rect l="l" t="t" r="r" b="b"/>
              <a:pathLst>
                <a:path w="61595"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72" name="object 72"/>
            <p:cNvPicPr/>
            <p:nvPr/>
          </p:nvPicPr>
          <p:blipFill>
            <a:blip r:embed="rId2" cstate="print"/>
            <a:stretch>
              <a:fillRect/>
            </a:stretch>
          </p:blipFill>
          <p:spPr>
            <a:xfrm>
              <a:off x="612002" y="7934376"/>
              <a:ext cx="243509" cy="243522"/>
            </a:xfrm>
            <a:prstGeom prst="rect">
              <a:avLst/>
            </a:prstGeom>
          </p:spPr>
        </p:pic>
        <p:sp>
          <p:nvSpPr>
            <p:cNvPr id="73" name="object 73"/>
            <p:cNvSpPr/>
            <p:nvPr/>
          </p:nvSpPr>
          <p:spPr>
            <a:xfrm>
              <a:off x="1752537" y="805614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4" name="object 74"/>
            <p:cNvSpPr/>
            <p:nvPr/>
          </p:nvSpPr>
          <p:spPr>
            <a:xfrm>
              <a:off x="1858377" y="7995065"/>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5" name="object 75"/>
            <p:cNvSpPr/>
            <p:nvPr/>
          </p:nvSpPr>
          <p:spPr>
            <a:xfrm>
              <a:off x="2870335" y="805614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6" name="object 76"/>
            <p:cNvSpPr/>
            <p:nvPr/>
          </p:nvSpPr>
          <p:spPr>
            <a:xfrm>
              <a:off x="2976175" y="7995065"/>
              <a:ext cx="61594" cy="122555"/>
            </a:xfrm>
            <a:custGeom>
              <a:avLst/>
              <a:gdLst/>
              <a:ahLst/>
              <a:cxnLst/>
              <a:rect l="l" t="t" r="r" b="b"/>
              <a:pathLst>
                <a:path w="61594"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7" name="object 77"/>
            <p:cNvSpPr/>
            <p:nvPr/>
          </p:nvSpPr>
          <p:spPr>
            <a:xfrm>
              <a:off x="3986336" y="8056148"/>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8" name="object 78"/>
            <p:cNvSpPr/>
            <p:nvPr/>
          </p:nvSpPr>
          <p:spPr>
            <a:xfrm>
              <a:off x="4092174" y="7995065"/>
              <a:ext cx="61594" cy="122555"/>
            </a:xfrm>
            <a:custGeom>
              <a:avLst/>
              <a:gdLst/>
              <a:ahLst/>
              <a:cxnLst/>
              <a:rect l="l" t="t" r="r" b="b"/>
              <a:pathLst>
                <a:path w="61595" h="122554">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79" name="object 79"/>
          <p:cNvSpPr txBox="1"/>
          <p:nvPr/>
        </p:nvSpPr>
        <p:spPr>
          <a:xfrm>
            <a:off x="2020658" y="6805289"/>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替代使用</a:t>
            </a:r>
            <a:endParaRPr sz="1400" dirty="0">
              <a:latin typeface="微軟正黑體" panose="020B0604030504040204" pitchFamily="34" charset="-120"/>
              <a:ea typeface="微軟正黑體" panose="020B0604030504040204" pitchFamily="34" charset="-120"/>
              <a:cs typeface="Noto Sans HK"/>
            </a:endParaRPr>
          </a:p>
        </p:txBody>
      </p:sp>
      <p:sp>
        <p:nvSpPr>
          <p:cNvPr id="80" name="object 80"/>
          <p:cNvSpPr txBox="1"/>
          <p:nvPr/>
        </p:nvSpPr>
        <p:spPr>
          <a:xfrm>
            <a:off x="3136086" y="6805289"/>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物盡其用</a:t>
            </a:r>
            <a:endParaRPr sz="1400" dirty="0">
              <a:latin typeface="微軟正黑體" panose="020B0604030504040204" pitchFamily="34" charset="-120"/>
              <a:ea typeface="微軟正黑體" panose="020B0604030504040204" pitchFamily="34" charset="-120"/>
              <a:cs typeface="Noto Sans HK"/>
            </a:endParaRPr>
          </a:p>
        </p:txBody>
      </p:sp>
      <p:sp>
        <p:nvSpPr>
          <p:cNvPr id="81" name="object 81"/>
          <p:cNvSpPr txBox="1"/>
          <p:nvPr/>
        </p:nvSpPr>
        <p:spPr>
          <a:xfrm>
            <a:off x="905230" y="6805289"/>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循環再造</a:t>
            </a:r>
            <a:endParaRPr sz="1400" dirty="0">
              <a:latin typeface="微軟正黑體" panose="020B0604030504040204" pitchFamily="34" charset="-120"/>
              <a:ea typeface="微軟正黑體" panose="020B0604030504040204" pitchFamily="34" charset="-120"/>
              <a:cs typeface="Noto Sans HK"/>
            </a:endParaRPr>
          </a:p>
        </p:txBody>
      </p:sp>
      <p:sp>
        <p:nvSpPr>
          <p:cNvPr id="82" name="object 82"/>
          <p:cNvSpPr txBox="1"/>
          <p:nvPr/>
        </p:nvSpPr>
        <p:spPr>
          <a:xfrm>
            <a:off x="4251513" y="6805289"/>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減少使用</a:t>
            </a:r>
            <a:endParaRPr sz="1400" dirty="0">
              <a:latin typeface="微軟正黑體" panose="020B0604030504040204" pitchFamily="34" charset="-120"/>
              <a:ea typeface="微軟正黑體" panose="020B0604030504040204" pitchFamily="34" charset="-120"/>
              <a:cs typeface="Noto Sans HK"/>
            </a:endParaRPr>
          </a:p>
        </p:txBody>
      </p:sp>
      <p:sp>
        <p:nvSpPr>
          <p:cNvPr id="97" name="object 79"/>
          <p:cNvSpPr txBox="1"/>
          <p:nvPr/>
        </p:nvSpPr>
        <p:spPr>
          <a:xfrm>
            <a:off x="2020658" y="718560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物盡其用</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98" name="object 80"/>
          <p:cNvSpPr txBox="1"/>
          <p:nvPr/>
        </p:nvSpPr>
        <p:spPr>
          <a:xfrm>
            <a:off x="3136086" y="718560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替代使用</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99" name="object 81"/>
          <p:cNvSpPr txBox="1"/>
          <p:nvPr/>
        </p:nvSpPr>
        <p:spPr>
          <a:xfrm>
            <a:off x="905230" y="718560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減少使用</a:t>
            </a:r>
            <a:endParaRPr sz="1400" dirty="0">
              <a:latin typeface="微軟正黑體" panose="020B0604030504040204" pitchFamily="34" charset="-120"/>
              <a:ea typeface="微軟正黑體" panose="020B0604030504040204" pitchFamily="34" charset="-120"/>
              <a:cs typeface="Noto Sans HK"/>
            </a:endParaRPr>
          </a:p>
        </p:txBody>
      </p:sp>
      <p:sp>
        <p:nvSpPr>
          <p:cNvPr id="100" name="object 82"/>
          <p:cNvSpPr txBox="1"/>
          <p:nvPr/>
        </p:nvSpPr>
        <p:spPr>
          <a:xfrm>
            <a:off x="4251513" y="718560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循環再造</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1" name="object 79"/>
          <p:cNvSpPr txBox="1"/>
          <p:nvPr/>
        </p:nvSpPr>
        <p:spPr>
          <a:xfrm>
            <a:off x="2020658" y="7556500"/>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循環再造</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2" name="object 80"/>
          <p:cNvSpPr txBox="1"/>
          <p:nvPr/>
        </p:nvSpPr>
        <p:spPr>
          <a:xfrm>
            <a:off x="3136086" y="7556500"/>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升級再造</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3" name="object 81"/>
          <p:cNvSpPr txBox="1"/>
          <p:nvPr/>
        </p:nvSpPr>
        <p:spPr>
          <a:xfrm>
            <a:off x="905230" y="7556500"/>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替代使用</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4" name="object 82"/>
          <p:cNvSpPr txBox="1"/>
          <p:nvPr/>
        </p:nvSpPr>
        <p:spPr>
          <a:xfrm>
            <a:off x="4251513" y="7556500"/>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減少使用</a:t>
            </a:r>
            <a:endParaRPr sz="1400" dirty="0">
              <a:latin typeface="微軟正黑體" panose="020B0604030504040204" pitchFamily="34" charset="-120"/>
              <a:ea typeface="微軟正黑體" panose="020B0604030504040204" pitchFamily="34" charset="-120"/>
              <a:cs typeface="Noto Sans HK"/>
            </a:endParaRPr>
          </a:p>
        </p:txBody>
      </p:sp>
      <p:sp>
        <p:nvSpPr>
          <p:cNvPr id="105" name="object 79"/>
          <p:cNvSpPr txBox="1"/>
          <p:nvPr/>
        </p:nvSpPr>
        <p:spPr>
          <a:xfrm>
            <a:off x="2020658" y="792694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循環再造</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6" name="object 80"/>
          <p:cNvSpPr txBox="1"/>
          <p:nvPr/>
        </p:nvSpPr>
        <p:spPr>
          <a:xfrm>
            <a:off x="3136086" y="7926946"/>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物盡其用</a:t>
            </a:r>
            <a:endParaRPr sz="1400" dirty="0">
              <a:latin typeface="微軟正黑體" panose="020B0604030504040204" pitchFamily="34" charset="-120"/>
              <a:ea typeface="微軟正黑體" panose="020B0604030504040204" pitchFamily="34" charset="-120"/>
              <a:cs typeface="Noto Sans HK"/>
            </a:endParaRPr>
          </a:p>
        </p:txBody>
      </p:sp>
      <p:sp>
        <p:nvSpPr>
          <p:cNvPr id="107" name="object 81"/>
          <p:cNvSpPr txBox="1"/>
          <p:nvPr/>
        </p:nvSpPr>
        <p:spPr>
          <a:xfrm>
            <a:off x="905230" y="7926946"/>
            <a:ext cx="754380" cy="228267"/>
          </a:xfrm>
          <a:prstGeom prst="rect">
            <a:avLst/>
          </a:prstGeom>
        </p:spPr>
        <p:txBody>
          <a:bodyPr vert="horz" wrap="square" lIns="0" tIns="12699" rIns="0" bIns="0" rtlCol="0">
            <a:spAutoFit/>
          </a:bodyPr>
          <a:lstStyle/>
          <a:p>
            <a:pPr marL="12702">
              <a:spcBef>
                <a:spcPts val="100"/>
              </a:spcBef>
            </a:pPr>
            <a:r>
              <a:rPr lang="zh-HK" altLang="en-US" sz="1400" b="1" spc="-16" dirty="0" smtClean="0">
                <a:solidFill>
                  <a:srgbClr val="034EA2"/>
                </a:solidFill>
                <a:latin typeface="微軟正黑體" panose="020B0604030504040204" pitchFamily="34" charset="-120"/>
                <a:ea typeface="微軟正黑體" panose="020B0604030504040204" pitchFamily="34" charset="-120"/>
                <a:cs typeface="Noto Sans HK"/>
              </a:rPr>
              <a:t>升級再造</a:t>
            </a:r>
            <a:endParaRPr lang="zh-HK" altLang="en-US" sz="1400" dirty="0">
              <a:latin typeface="微軟正黑體" panose="020B0604030504040204" pitchFamily="34" charset="-120"/>
              <a:ea typeface="微軟正黑體" panose="020B0604030504040204" pitchFamily="34" charset="-120"/>
              <a:cs typeface="Noto Sans HK"/>
            </a:endParaRPr>
          </a:p>
        </p:txBody>
      </p:sp>
      <p:sp>
        <p:nvSpPr>
          <p:cNvPr id="108" name="object 82"/>
          <p:cNvSpPr txBox="1"/>
          <p:nvPr/>
        </p:nvSpPr>
        <p:spPr>
          <a:xfrm>
            <a:off x="4251513" y="7926946"/>
            <a:ext cx="754380" cy="228267"/>
          </a:xfrm>
          <a:prstGeom prst="rect">
            <a:avLst/>
          </a:prstGeom>
        </p:spPr>
        <p:txBody>
          <a:bodyPr vert="horz" wrap="square" lIns="0" tIns="12699" rIns="0" bIns="0" rtlCol="0">
            <a:spAutoFit/>
          </a:bodyPr>
          <a:lstStyle/>
          <a:p>
            <a:pPr marL="12702">
              <a:spcBef>
                <a:spcPts val="100"/>
              </a:spcBef>
            </a:pPr>
            <a:r>
              <a:rPr sz="1400" b="1" spc="-16" dirty="0" err="1" smtClean="0">
                <a:solidFill>
                  <a:srgbClr val="034EA2"/>
                </a:solidFill>
                <a:latin typeface="微軟正黑體" panose="020B0604030504040204" pitchFamily="34" charset="-120"/>
                <a:ea typeface="微軟正黑體" panose="020B0604030504040204" pitchFamily="34" charset="-120"/>
                <a:cs typeface="Noto Sans HK"/>
              </a:rPr>
              <a:t>減少使用</a:t>
            </a:r>
            <a:endParaRPr sz="14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3539515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0210" y="8078446"/>
            <a:ext cx="6696075" cy="758191"/>
          </a:xfrm>
          <a:custGeom>
            <a:avLst/>
            <a:gdLst/>
            <a:ahLst/>
            <a:cxnLst/>
            <a:rect l="l" t="t" r="r" b="b"/>
            <a:pathLst>
              <a:path w="6696075" h="758190">
                <a:moveTo>
                  <a:pt x="6695999" y="494474"/>
                </a:moveTo>
                <a:lnTo>
                  <a:pt x="6686474" y="216001"/>
                </a:lnTo>
                <a:lnTo>
                  <a:pt x="6680771" y="166471"/>
                </a:lnTo>
                <a:lnTo>
                  <a:pt x="6664528" y="121005"/>
                </a:lnTo>
                <a:lnTo>
                  <a:pt x="6639026" y="80899"/>
                </a:lnTo>
                <a:lnTo>
                  <a:pt x="6605575" y="47447"/>
                </a:lnTo>
                <a:lnTo>
                  <a:pt x="6565468" y="21945"/>
                </a:lnTo>
                <a:lnTo>
                  <a:pt x="6520002" y="5702"/>
                </a:lnTo>
                <a:lnTo>
                  <a:pt x="6470472" y="0"/>
                </a:lnTo>
                <a:lnTo>
                  <a:pt x="225526" y="0"/>
                </a:lnTo>
                <a:lnTo>
                  <a:pt x="176009" y="5702"/>
                </a:lnTo>
                <a:lnTo>
                  <a:pt x="130543" y="21945"/>
                </a:lnTo>
                <a:lnTo>
                  <a:pt x="90436" y="47447"/>
                </a:lnTo>
                <a:lnTo>
                  <a:pt x="56984" y="80899"/>
                </a:lnTo>
                <a:lnTo>
                  <a:pt x="31483" y="121005"/>
                </a:lnTo>
                <a:lnTo>
                  <a:pt x="15240" y="166471"/>
                </a:lnTo>
                <a:lnTo>
                  <a:pt x="9525" y="216001"/>
                </a:lnTo>
                <a:lnTo>
                  <a:pt x="0" y="494474"/>
                </a:lnTo>
                <a:lnTo>
                  <a:pt x="4660" y="494474"/>
                </a:lnTo>
                <a:lnTo>
                  <a:pt x="0" y="757720"/>
                </a:lnTo>
                <a:lnTo>
                  <a:pt x="6695999" y="757720"/>
                </a:lnTo>
                <a:lnTo>
                  <a:pt x="6691325"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 name="object 3"/>
          <p:cNvSpPr txBox="1"/>
          <p:nvPr/>
        </p:nvSpPr>
        <p:spPr>
          <a:xfrm>
            <a:off x="597518" y="8165758"/>
            <a:ext cx="6073775" cy="525527"/>
          </a:xfrm>
          <a:prstGeom prst="rect">
            <a:avLst/>
          </a:prstGeom>
        </p:spPr>
        <p:txBody>
          <a:bodyPr vert="horz" wrap="square" lIns="0" tIns="12699" rIns="0" bIns="0" rtlCol="0">
            <a:spAutoFit/>
          </a:bodyPr>
          <a:lstStyle/>
          <a:p>
            <a:pPr marL="340394" marR="5080" indent="-328329">
              <a:lnSpc>
                <a:spcPct val="119000"/>
              </a:lnSpc>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14</a:t>
            </a:r>
            <a:r>
              <a:rPr sz="1400" b="1" spc="55" dirty="0">
                <a:solidFill>
                  <a:srgbClr val="002F2F"/>
                </a:solidFill>
                <a:latin typeface="微軟正黑體" panose="020B0604030504040204" pitchFamily="34" charset="-120"/>
                <a:ea typeface="微軟正黑體" panose="020B0604030504040204" pitchFamily="34" charset="-120"/>
                <a:cs typeface="Noto Sans HK"/>
              </a:rPr>
              <a:t>. 根據環境保護署的 </a:t>
            </a:r>
            <a:r>
              <a:rPr sz="1400" b="1" dirty="0">
                <a:solidFill>
                  <a:srgbClr val="002F2F"/>
                </a:solidFill>
                <a:latin typeface="微軟正黑體" panose="020B0604030504040204" pitchFamily="34" charset="-120"/>
                <a:ea typeface="微軟正黑體" panose="020B0604030504040204" pitchFamily="34" charset="-120"/>
                <a:cs typeface="Noto Sans HK"/>
              </a:rPr>
              <a:t>2022</a:t>
            </a:r>
            <a:r>
              <a:rPr sz="1400" b="1" spc="-35" dirty="0">
                <a:solidFill>
                  <a:srgbClr val="002F2F"/>
                </a:solidFill>
                <a:latin typeface="微軟正黑體" panose="020B0604030504040204" pitchFamily="34" charset="-120"/>
                <a:ea typeface="微軟正黑體" panose="020B0604030504040204" pitchFamily="34" charset="-120"/>
                <a:cs typeface="Noto Sans HK"/>
              </a:rPr>
              <a:t> 年香港固體廢物監察報告，以下哪種特殊廢物的</a:t>
            </a:r>
            <a:r>
              <a:rPr sz="1400" b="1" spc="-91" dirty="0">
                <a:solidFill>
                  <a:srgbClr val="002F2F"/>
                </a:solidFill>
                <a:latin typeface="微軟正黑體" panose="020B0604030504040204" pitchFamily="34" charset="-120"/>
                <a:ea typeface="微軟正黑體" panose="020B0604030504040204" pitchFamily="34" charset="-120"/>
                <a:cs typeface="Noto Sans HK"/>
              </a:rPr>
              <a:t>平均每日棄置量</a:t>
            </a:r>
            <a:r>
              <a:rPr sz="1400" b="1" spc="-30" dirty="0">
                <a:solidFill>
                  <a:srgbClr val="002F2F"/>
                </a:solidFill>
                <a:latin typeface="微軟正黑體" panose="020B0604030504040204" pitchFamily="34" charset="-120"/>
                <a:ea typeface="微軟正黑體" panose="020B0604030504040204" pitchFamily="34" charset="-120"/>
                <a:cs typeface="Noto Sans HK"/>
              </a:rPr>
              <a:t>（</a:t>
            </a:r>
            <a:r>
              <a:rPr sz="1400" b="1" spc="-6" dirty="0">
                <a:solidFill>
                  <a:srgbClr val="002F2F"/>
                </a:solidFill>
                <a:latin typeface="微軟正黑體" panose="020B0604030504040204" pitchFamily="34" charset="-120"/>
                <a:ea typeface="微軟正黑體" panose="020B0604030504040204" pitchFamily="34" charset="-120"/>
                <a:cs typeface="Noto Sans HK"/>
              </a:rPr>
              <a:t>堆填和非堆填總和</a:t>
            </a:r>
            <a:r>
              <a:rPr sz="1400" b="1" spc="-606" dirty="0">
                <a:solidFill>
                  <a:srgbClr val="002F2F"/>
                </a:solidFill>
                <a:latin typeface="微軟正黑體" panose="020B0604030504040204" pitchFamily="34" charset="-120"/>
                <a:ea typeface="微軟正黑體" panose="020B0604030504040204" pitchFamily="34" charset="-120"/>
                <a:cs typeface="Noto Sans HK"/>
              </a:rPr>
              <a:t>）</a:t>
            </a:r>
            <a:r>
              <a:rPr sz="1400" b="1" spc="-65" dirty="0">
                <a:solidFill>
                  <a:srgbClr val="002F2F"/>
                </a:solidFill>
                <a:latin typeface="微軟正黑體" panose="020B0604030504040204" pitchFamily="34" charset="-120"/>
                <a:ea typeface="微軟正黑體" panose="020B0604030504040204" pitchFamily="34" charset="-120"/>
                <a:cs typeface="Noto Sans HK"/>
              </a:rPr>
              <a:t>為最多？</a:t>
            </a:r>
            <a:endParaRPr sz="1400" dirty="0">
              <a:latin typeface="微軟正黑體" panose="020B0604030504040204" pitchFamily="34" charset="-120"/>
              <a:ea typeface="微軟正黑體" panose="020B0604030504040204" pitchFamily="34" charset="-120"/>
              <a:cs typeface="Noto Sans HK"/>
            </a:endParaRPr>
          </a:p>
        </p:txBody>
      </p:sp>
      <p:sp>
        <p:nvSpPr>
          <p:cNvPr id="4" name="object 4"/>
          <p:cNvSpPr txBox="1"/>
          <p:nvPr/>
        </p:nvSpPr>
        <p:spPr>
          <a:xfrm>
            <a:off x="915519" y="8960135"/>
            <a:ext cx="1665605" cy="610423"/>
          </a:xfrm>
          <a:prstGeom prst="rect">
            <a:avLst/>
          </a:prstGeom>
        </p:spPr>
        <p:txBody>
          <a:bodyPr vert="horz" wrap="square" lIns="0" tIns="12699" rIns="0" bIns="0" rtlCol="0">
            <a:spAutoFit/>
          </a:bodyPr>
          <a:lstStyle/>
          <a:p>
            <a:pPr marL="12702">
              <a:spcBef>
                <a:spcPts val="10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焚化灰和穩定的渣滓</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隔油池廢物</a:t>
            </a:r>
            <a:endParaRPr sz="1400" dirty="0">
              <a:latin typeface="微軟正黑體" panose="020B0604030504040204" pitchFamily="34" charset="-120"/>
              <a:ea typeface="微軟正黑體" panose="020B0604030504040204" pitchFamily="34" charset="-120"/>
              <a:cs typeface="Noto Sans HK"/>
            </a:endParaRPr>
          </a:p>
        </p:txBody>
      </p:sp>
      <p:sp>
        <p:nvSpPr>
          <p:cNvPr id="5" name="object 5"/>
          <p:cNvSpPr txBox="1"/>
          <p:nvPr/>
        </p:nvSpPr>
        <p:spPr>
          <a:xfrm>
            <a:off x="4033120" y="8960135"/>
            <a:ext cx="1118869" cy="610423"/>
          </a:xfrm>
          <a:prstGeom prst="rect">
            <a:avLst/>
          </a:prstGeom>
        </p:spPr>
        <p:txBody>
          <a:bodyPr vert="horz" wrap="square" lIns="0" tIns="12699" rIns="0" bIns="0" rtlCol="0">
            <a:spAutoFit/>
          </a:bodyPr>
          <a:lstStyle/>
          <a:p>
            <a:pPr marL="12702">
              <a:spcBef>
                <a:spcPts val="10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脫水污水污泥</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禽畜廢物</a:t>
            </a:r>
            <a:endParaRPr sz="1400" dirty="0">
              <a:latin typeface="微軟正黑體" panose="020B0604030504040204" pitchFamily="34" charset="-120"/>
              <a:ea typeface="微軟正黑體" panose="020B0604030504040204" pitchFamily="34" charset="-120"/>
              <a:cs typeface="Noto Sans HK"/>
            </a:endParaRPr>
          </a:p>
        </p:txBody>
      </p:sp>
      <p:grpSp>
        <p:nvGrpSpPr>
          <p:cNvPr id="6" name="object 6"/>
          <p:cNvGrpSpPr/>
          <p:nvPr/>
        </p:nvGrpSpPr>
        <p:grpSpPr>
          <a:xfrm>
            <a:off x="430217" y="8078435"/>
            <a:ext cx="6696075" cy="1647825"/>
            <a:chOff x="431998" y="8081606"/>
            <a:chExt cx="6696075" cy="1647825"/>
          </a:xfrm>
        </p:grpSpPr>
        <p:pic>
          <p:nvPicPr>
            <p:cNvPr id="7" name="object 7"/>
            <p:cNvPicPr/>
            <p:nvPr/>
          </p:nvPicPr>
          <p:blipFill>
            <a:blip r:embed="rId2" cstate="print"/>
            <a:stretch>
              <a:fillRect/>
            </a:stretch>
          </p:blipFill>
          <p:spPr>
            <a:xfrm>
              <a:off x="612002" y="8963743"/>
              <a:ext cx="243509" cy="248945"/>
            </a:xfrm>
            <a:prstGeom prst="rect">
              <a:avLst/>
            </a:prstGeom>
          </p:spPr>
        </p:pic>
        <p:pic>
          <p:nvPicPr>
            <p:cNvPr id="8" name="object 8"/>
            <p:cNvPicPr/>
            <p:nvPr/>
          </p:nvPicPr>
          <p:blipFill>
            <a:blip r:embed="rId3" cstate="print"/>
            <a:stretch>
              <a:fillRect/>
            </a:stretch>
          </p:blipFill>
          <p:spPr>
            <a:xfrm>
              <a:off x="612002" y="9336234"/>
              <a:ext cx="243509" cy="248945"/>
            </a:xfrm>
            <a:prstGeom prst="rect">
              <a:avLst/>
            </a:prstGeom>
          </p:spPr>
        </p:pic>
        <p:pic>
          <p:nvPicPr>
            <p:cNvPr id="9" name="object 9"/>
            <p:cNvPicPr/>
            <p:nvPr/>
          </p:nvPicPr>
          <p:blipFill>
            <a:blip r:embed="rId2" cstate="print"/>
            <a:stretch>
              <a:fillRect/>
            </a:stretch>
          </p:blipFill>
          <p:spPr>
            <a:xfrm>
              <a:off x="3729603" y="8963743"/>
              <a:ext cx="243509" cy="248945"/>
            </a:xfrm>
            <a:prstGeom prst="rect">
              <a:avLst/>
            </a:prstGeom>
          </p:spPr>
        </p:pic>
        <p:pic>
          <p:nvPicPr>
            <p:cNvPr id="10" name="object 10"/>
            <p:cNvPicPr/>
            <p:nvPr/>
          </p:nvPicPr>
          <p:blipFill>
            <a:blip r:embed="rId3" cstate="print"/>
            <a:stretch>
              <a:fillRect/>
            </a:stretch>
          </p:blipFill>
          <p:spPr>
            <a:xfrm>
              <a:off x="3729603" y="9336234"/>
              <a:ext cx="243509" cy="248945"/>
            </a:xfrm>
            <a:prstGeom prst="rect">
              <a:avLst/>
            </a:prstGeom>
          </p:spPr>
        </p:pic>
        <p:sp>
          <p:nvSpPr>
            <p:cNvPr id="11" name="object 11"/>
            <p:cNvSpPr/>
            <p:nvPr/>
          </p:nvSpPr>
          <p:spPr>
            <a:xfrm>
              <a:off x="441523" y="8091131"/>
              <a:ext cx="6677025" cy="1628775"/>
            </a:xfrm>
            <a:custGeom>
              <a:avLst/>
              <a:gdLst/>
              <a:ahLst/>
              <a:cxnLst/>
              <a:rect l="l" t="t" r="r" b="b"/>
              <a:pathLst>
                <a:path w="6677025" h="1628775">
                  <a:moveTo>
                    <a:pt x="216001" y="0"/>
                  </a:moveTo>
                  <a:lnTo>
                    <a:pt x="166475" y="5704"/>
                  </a:lnTo>
                  <a:lnTo>
                    <a:pt x="121011" y="21953"/>
                  </a:lnTo>
                  <a:lnTo>
                    <a:pt x="80904" y="47450"/>
                  </a:lnTo>
                  <a:lnTo>
                    <a:pt x="47454" y="80899"/>
                  </a:lnTo>
                  <a:lnTo>
                    <a:pt x="21955" y="121005"/>
                  </a:lnTo>
                  <a:lnTo>
                    <a:pt x="5704" y="166471"/>
                  </a:lnTo>
                  <a:lnTo>
                    <a:pt x="0" y="216001"/>
                  </a:lnTo>
                  <a:lnTo>
                    <a:pt x="0" y="1412671"/>
                  </a:lnTo>
                  <a:lnTo>
                    <a:pt x="5704" y="1462197"/>
                  </a:lnTo>
                  <a:lnTo>
                    <a:pt x="21955" y="1507662"/>
                  </a:lnTo>
                  <a:lnTo>
                    <a:pt x="47454" y="1547768"/>
                  </a:lnTo>
                  <a:lnTo>
                    <a:pt x="80904" y="1581219"/>
                  </a:lnTo>
                  <a:lnTo>
                    <a:pt x="121011" y="1606718"/>
                  </a:lnTo>
                  <a:lnTo>
                    <a:pt x="166475" y="1622968"/>
                  </a:lnTo>
                  <a:lnTo>
                    <a:pt x="216001" y="1628673"/>
                  </a:lnTo>
                  <a:lnTo>
                    <a:pt x="6460947" y="1628673"/>
                  </a:lnTo>
                  <a:lnTo>
                    <a:pt x="6510477" y="1622968"/>
                  </a:lnTo>
                  <a:lnTo>
                    <a:pt x="6555943" y="1606718"/>
                  </a:lnTo>
                  <a:lnTo>
                    <a:pt x="6596049" y="1581219"/>
                  </a:lnTo>
                  <a:lnTo>
                    <a:pt x="6629498" y="1547768"/>
                  </a:lnTo>
                  <a:lnTo>
                    <a:pt x="6654995" y="1507662"/>
                  </a:lnTo>
                  <a:lnTo>
                    <a:pt x="6671244" y="1462197"/>
                  </a:lnTo>
                  <a:lnTo>
                    <a:pt x="6676948" y="1412671"/>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12" name="object 12"/>
          <p:cNvSpPr/>
          <p:nvPr/>
        </p:nvSpPr>
        <p:spPr>
          <a:xfrm>
            <a:off x="430210" y="6251438"/>
            <a:ext cx="6696075" cy="758191"/>
          </a:xfrm>
          <a:custGeom>
            <a:avLst/>
            <a:gdLst/>
            <a:ahLst/>
            <a:cxnLst/>
            <a:rect l="l" t="t" r="r" b="b"/>
            <a:pathLst>
              <a:path w="6696075" h="758190">
                <a:moveTo>
                  <a:pt x="6695999" y="494474"/>
                </a:moveTo>
                <a:lnTo>
                  <a:pt x="6686474" y="216001"/>
                </a:lnTo>
                <a:lnTo>
                  <a:pt x="6680771" y="166484"/>
                </a:lnTo>
                <a:lnTo>
                  <a:pt x="6664528" y="121018"/>
                </a:lnTo>
                <a:lnTo>
                  <a:pt x="6639026" y="80911"/>
                </a:lnTo>
                <a:lnTo>
                  <a:pt x="6605575" y="47459"/>
                </a:lnTo>
                <a:lnTo>
                  <a:pt x="6565468" y="21958"/>
                </a:lnTo>
                <a:lnTo>
                  <a:pt x="6520002" y="5702"/>
                </a:lnTo>
                <a:lnTo>
                  <a:pt x="6470472" y="0"/>
                </a:lnTo>
                <a:lnTo>
                  <a:pt x="225526" y="0"/>
                </a:lnTo>
                <a:lnTo>
                  <a:pt x="176009" y="5702"/>
                </a:lnTo>
                <a:lnTo>
                  <a:pt x="130543" y="21958"/>
                </a:lnTo>
                <a:lnTo>
                  <a:pt x="90436" y="47459"/>
                </a:lnTo>
                <a:lnTo>
                  <a:pt x="56984" y="80911"/>
                </a:lnTo>
                <a:lnTo>
                  <a:pt x="31483" y="121018"/>
                </a:lnTo>
                <a:lnTo>
                  <a:pt x="15240" y="166484"/>
                </a:lnTo>
                <a:lnTo>
                  <a:pt x="9525" y="216001"/>
                </a:lnTo>
                <a:lnTo>
                  <a:pt x="0" y="494474"/>
                </a:lnTo>
                <a:lnTo>
                  <a:pt x="4660" y="494474"/>
                </a:lnTo>
                <a:lnTo>
                  <a:pt x="0" y="757720"/>
                </a:lnTo>
                <a:lnTo>
                  <a:pt x="6695999" y="757720"/>
                </a:lnTo>
                <a:lnTo>
                  <a:pt x="6691325"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txBox="1"/>
          <p:nvPr/>
        </p:nvSpPr>
        <p:spPr>
          <a:xfrm>
            <a:off x="597518" y="6338758"/>
            <a:ext cx="6073775" cy="525527"/>
          </a:xfrm>
          <a:prstGeom prst="rect">
            <a:avLst/>
          </a:prstGeom>
        </p:spPr>
        <p:txBody>
          <a:bodyPr vert="horz" wrap="square" lIns="0" tIns="12699" rIns="0" bIns="0" rtlCol="0">
            <a:spAutoFit/>
          </a:bodyPr>
          <a:lstStyle/>
          <a:p>
            <a:pPr marL="340394" marR="5080" indent="-328329">
              <a:lnSpc>
                <a:spcPct val="119000"/>
              </a:lnSpc>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13</a:t>
            </a:r>
            <a:r>
              <a:rPr sz="1400" b="1" spc="55" dirty="0">
                <a:solidFill>
                  <a:srgbClr val="002F2F"/>
                </a:solidFill>
                <a:latin typeface="微軟正黑體" panose="020B0604030504040204" pitchFamily="34" charset="-120"/>
                <a:ea typeface="微軟正黑體" panose="020B0604030504040204" pitchFamily="34" charset="-120"/>
                <a:cs typeface="Noto Sans HK"/>
              </a:rPr>
              <a:t>. 根據環境保護署的 </a:t>
            </a:r>
            <a:r>
              <a:rPr sz="1400" b="1" dirty="0">
                <a:solidFill>
                  <a:srgbClr val="002F2F"/>
                </a:solidFill>
                <a:latin typeface="微軟正黑體" panose="020B0604030504040204" pitchFamily="34" charset="-120"/>
                <a:ea typeface="微軟正黑體" panose="020B0604030504040204" pitchFamily="34" charset="-120"/>
                <a:cs typeface="Noto Sans HK"/>
              </a:rPr>
              <a:t>2022</a:t>
            </a:r>
            <a:r>
              <a:rPr sz="1400" b="1" spc="-35" dirty="0">
                <a:solidFill>
                  <a:srgbClr val="002F2F"/>
                </a:solidFill>
                <a:latin typeface="微軟正黑體" panose="020B0604030504040204" pitchFamily="34" charset="-120"/>
                <a:ea typeface="微軟正黑體" panose="020B0604030504040204" pitchFamily="34" charset="-120"/>
                <a:cs typeface="Noto Sans HK"/>
              </a:rPr>
              <a:t> 年香港固體廢物監察報告，特殊廢物佔堆填區的</a:t>
            </a:r>
            <a:r>
              <a:rPr sz="1400" b="1" spc="-30" dirty="0">
                <a:solidFill>
                  <a:srgbClr val="002F2F"/>
                </a:solidFill>
                <a:latin typeface="微軟正黑體" panose="020B0604030504040204" pitchFamily="34" charset="-120"/>
                <a:ea typeface="微軟正黑體" panose="020B0604030504040204" pitchFamily="34" charset="-120"/>
                <a:cs typeface="Noto Sans HK"/>
              </a:rPr>
              <a:t>棄置物多少個百分比？</a:t>
            </a:r>
            <a:endParaRPr sz="1400" dirty="0">
              <a:latin typeface="微軟正黑體" panose="020B0604030504040204" pitchFamily="34" charset="-120"/>
              <a:ea typeface="微軟正黑體" panose="020B0604030504040204" pitchFamily="34" charset="-120"/>
              <a:cs typeface="Noto Sans HK"/>
            </a:endParaRPr>
          </a:p>
        </p:txBody>
      </p:sp>
      <p:sp>
        <p:nvSpPr>
          <p:cNvPr id="14" name="object 14"/>
          <p:cNvSpPr txBox="1"/>
          <p:nvPr/>
        </p:nvSpPr>
        <p:spPr>
          <a:xfrm>
            <a:off x="915515" y="7133133"/>
            <a:ext cx="482600" cy="610423"/>
          </a:xfrm>
          <a:prstGeom prst="rect">
            <a:avLst/>
          </a:prstGeom>
        </p:spPr>
        <p:txBody>
          <a:bodyPr vert="horz" wrap="square" lIns="0" tIns="12699" rIns="0" bIns="0" rtlCol="0">
            <a:spAutoFit/>
          </a:bodyPr>
          <a:lstStyle/>
          <a:p>
            <a:pPr marL="12702">
              <a:spcBef>
                <a:spcPts val="100"/>
              </a:spcBef>
            </a:pPr>
            <a:r>
              <a:rPr sz="1400" b="1" spc="-20" dirty="0">
                <a:solidFill>
                  <a:srgbClr val="034EA2"/>
                </a:solidFill>
                <a:latin typeface="微軟正黑體" panose="020B0604030504040204" pitchFamily="34" charset="-120"/>
                <a:ea typeface="微軟正黑體" panose="020B0604030504040204" pitchFamily="34" charset="-120"/>
                <a:cs typeface="Noto Sans HK"/>
              </a:rPr>
              <a:t>0.6%</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3%</a:t>
            </a:r>
            <a:endParaRPr sz="1400" dirty="0">
              <a:latin typeface="微軟正黑體" panose="020B0604030504040204" pitchFamily="34" charset="-120"/>
              <a:ea typeface="微軟正黑體" panose="020B0604030504040204" pitchFamily="34" charset="-120"/>
              <a:cs typeface="Noto Sans HK"/>
            </a:endParaRPr>
          </a:p>
        </p:txBody>
      </p:sp>
      <p:sp>
        <p:nvSpPr>
          <p:cNvPr id="15" name="object 15"/>
          <p:cNvSpPr txBox="1"/>
          <p:nvPr/>
        </p:nvSpPr>
        <p:spPr>
          <a:xfrm>
            <a:off x="4033117" y="7133133"/>
            <a:ext cx="482600" cy="610423"/>
          </a:xfrm>
          <a:prstGeom prst="rect">
            <a:avLst/>
          </a:prstGeom>
        </p:spPr>
        <p:txBody>
          <a:bodyPr vert="horz" wrap="square" lIns="0" tIns="12699" rIns="0" bIns="0" rtlCol="0">
            <a:spAutoFit/>
          </a:bodyPr>
          <a:lstStyle/>
          <a:p>
            <a:pPr marL="12702">
              <a:spcBef>
                <a:spcPts val="100"/>
              </a:spcBef>
            </a:pPr>
            <a:r>
              <a:rPr sz="1400" b="1" spc="-20" dirty="0">
                <a:solidFill>
                  <a:srgbClr val="034EA2"/>
                </a:solidFill>
                <a:latin typeface="微軟正黑體" panose="020B0604030504040204" pitchFamily="34" charset="-120"/>
                <a:ea typeface="微軟正黑體" panose="020B0604030504040204" pitchFamily="34" charset="-120"/>
                <a:cs typeface="Noto Sans HK"/>
              </a:rPr>
              <a:t>2.5%</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5%</a:t>
            </a:r>
            <a:endParaRPr sz="1400" dirty="0">
              <a:latin typeface="微軟正黑體" panose="020B0604030504040204" pitchFamily="34" charset="-120"/>
              <a:ea typeface="微軟正黑體" panose="020B0604030504040204" pitchFamily="34" charset="-120"/>
              <a:cs typeface="Noto Sans HK"/>
            </a:endParaRPr>
          </a:p>
        </p:txBody>
      </p:sp>
      <p:grpSp>
        <p:nvGrpSpPr>
          <p:cNvPr id="16" name="object 16"/>
          <p:cNvGrpSpPr/>
          <p:nvPr/>
        </p:nvGrpSpPr>
        <p:grpSpPr>
          <a:xfrm>
            <a:off x="430217" y="6251439"/>
            <a:ext cx="6696075" cy="1647188"/>
            <a:chOff x="431998" y="6254611"/>
            <a:chExt cx="6696075" cy="1647189"/>
          </a:xfrm>
        </p:grpSpPr>
        <p:pic>
          <p:nvPicPr>
            <p:cNvPr id="17" name="object 17"/>
            <p:cNvPicPr/>
            <p:nvPr/>
          </p:nvPicPr>
          <p:blipFill>
            <a:blip r:embed="rId4" cstate="print"/>
            <a:stretch>
              <a:fillRect/>
            </a:stretch>
          </p:blipFill>
          <p:spPr>
            <a:xfrm>
              <a:off x="612002" y="7136742"/>
              <a:ext cx="243509" cy="248945"/>
            </a:xfrm>
            <a:prstGeom prst="rect">
              <a:avLst/>
            </a:prstGeom>
          </p:spPr>
        </p:pic>
        <p:pic>
          <p:nvPicPr>
            <p:cNvPr id="18" name="object 18"/>
            <p:cNvPicPr/>
            <p:nvPr/>
          </p:nvPicPr>
          <p:blipFill>
            <a:blip r:embed="rId5" cstate="print"/>
            <a:stretch>
              <a:fillRect/>
            </a:stretch>
          </p:blipFill>
          <p:spPr>
            <a:xfrm>
              <a:off x="612002" y="7509233"/>
              <a:ext cx="243509" cy="248945"/>
            </a:xfrm>
            <a:prstGeom prst="rect">
              <a:avLst/>
            </a:prstGeom>
          </p:spPr>
        </p:pic>
        <p:pic>
          <p:nvPicPr>
            <p:cNvPr id="19" name="object 19"/>
            <p:cNvPicPr/>
            <p:nvPr/>
          </p:nvPicPr>
          <p:blipFill>
            <a:blip r:embed="rId4" cstate="print"/>
            <a:stretch>
              <a:fillRect/>
            </a:stretch>
          </p:blipFill>
          <p:spPr>
            <a:xfrm>
              <a:off x="3729603" y="7136742"/>
              <a:ext cx="243509" cy="248945"/>
            </a:xfrm>
            <a:prstGeom prst="rect">
              <a:avLst/>
            </a:prstGeom>
          </p:spPr>
        </p:pic>
        <p:pic>
          <p:nvPicPr>
            <p:cNvPr id="20" name="object 20"/>
            <p:cNvPicPr/>
            <p:nvPr/>
          </p:nvPicPr>
          <p:blipFill>
            <a:blip r:embed="rId5" cstate="print"/>
            <a:stretch>
              <a:fillRect/>
            </a:stretch>
          </p:blipFill>
          <p:spPr>
            <a:xfrm>
              <a:off x="3729603" y="7509233"/>
              <a:ext cx="243509" cy="248945"/>
            </a:xfrm>
            <a:prstGeom prst="rect">
              <a:avLst/>
            </a:prstGeom>
          </p:spPr>
        </p:pic>
        <p:sp>
          <p:nvSpPr>
            <p:cNvPr id="21" name="object 21"/>
            <p:cNvSpPr/>
            <p:nvPr/>
          </p:nvSpPr>
          <p:spPr>
            <a:xfrm>
              <a:off x="441523" y="6264136"/>
              <a:ext cx="6677025" cy="1628139"/>
            </a:xfrm>
            <a:custGeom>
              <a:avLst/>
              <a:gdLst/>
              <a:ahLst/>
              <a:cxnLst/>
              <a:rect l="l" t="t" r="r" b="b"/>
              <a:pathLst>
                <a:path w="6677025" h="1628140">
                  <a:moveTo>
                    <a:pt x="216001" y="0"/>
                  </a:moveTo>
                  <a:lnTo>
                    <a:pt x="166475" y="5704"/>
                  </a:lnTo>
                  <a:lnTo>
                    <a:pt x="121011" y="21953"/>
                  </a:lnTo>
                  <a:lnTo>
                    <a:pt x="80904" y="47450"/>
                  </a:lnTo>
                  <a:lnTo>
                    <a:pt x="47454" y="80899"/>
                  </a:lnTo>
                  <a:lnTo>
                    <a:pt x="21955" y="121005"/>
                  </a:lnTo>
                  <a:lnTo>
                    <a:pt x="5704" y="166471"/>
                  </a:lnTo>
                  <a:lnTo>
                    <a:pt x="0" y="216001"/>
                  </a:lnTo>
                  <a:lnTo>
                    <a:pt x="0" y="1411947"/>
                  </a:lnTo>
                  <a:lnTo>
                    <a:pt x="5704" y="1461474"/>
                  </a:lnTo>
                  <a:lnTo>
                    <a:pt x="21955" y="1506938"/>
                  </a:lnTo>
                  <a:lnTo>
                    <a:pt x="47454" y="1547044"/>
                  </a:lnTo>
                  <a:lnTo>
                    <a:pt x="80904" y="1580495"/>
                  </a:lnTo>
                  <a:lnTo>
                    <a:pt x="121011" y="1605994"/>
                  </a:lnTo>
                  <a:lnTo>
                    <a:pt x="166475" y="1622244"/>
                  </a:lnTo>
                  <a:lnTo>
                    <a:pt x="216001" y="1627949"/>
                  </a:lnTo>
                  <a:lnTo>
                    <a:pt x="6460947" y="1627949"/>
                  </a:lnTo>
                  <a:lnTo>
                    <a:pt x="6510477" y="1622244"/>
                  </a:lnTo>
                  <a:lnTo>
                    <a:pt x="6555943" y="1605994"/>
                  </a:lnTo>
                  <a:lnTo>
                    <a:pt x="6596049" y="1580495"/>
                  </a:lnTo>
                  <a:lnTo>
                    <a:pt x="6629498" y="1547044"/>
                  </a:lnTo>
                  <a:lnTo>
                    <a:pt x="6654995" y="1506938"/>
                  </a:lnTo>
                  <a:lnTo>
                    <a:pt x="6671244" y="1461474"/>
                  </a:lnTo>
                  <a:lnTo>
                    <a:pt x="6676948" y="1411947"/>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22" name="object 22"/>
          <p:cNvSpPr/>
          <p:nvPr/>
        </p:nvSpPr>
        <p:spPr>
          <a:xfrm>
            <a:off x="430210" y="4686836"/>
            <a:ext cx="6696075" cy="494664"/>
          </a:xfrm>
          <a:custGeom>
            <a:avLst/>
            <a:gdLst/>
            <a:ahLst/>
            <a:cxnLst/>
            <a:rect l="l" t="t" r="r" b="b"/>
            <a:pathLst>
              <a:path w="6696075" h="494664">
                <a:moveTo>
                  <a:pt x="6695999" y="494474"/>
                </a:moveTo>
                <a:lnTo>
                  <a:pt x="6686474" y="216001"/>
                </a:lnTo>
                <a:lnTo>
                  <a:pt x="6680771" y="166484"/>
                </a:lnTo>
                <a:lnTo>
                  <a:pt x="6664528" y="121018"/>
                </a:lnTo>
                <a:lnTo>
                  <a:pt x="6639026" y="80911"/>
                </a:lnTo>
                <a:lnTo>
                  <a:pt x="6605575" y="47459"/>
                </a:lnTo>
                <a:lnTo>
                  <a:pt x="6565468" y="21958"/>
                </a:lnTo>
                <a:lnTo>
                  <a:pt x="6520002" y="5715"/>
                </a:lnTo>
                <a:lnTo>
                  <a:pt x="6470472" y="0"/>
                </a:lnTo>
                <a:lnTo>
                  <a:pt x="225526" y="0"/>
                </a:lnTo>
                <a:lnTo>
                  <a:pt x="176009" y="5715"/>
                </a:lnTo>
                <a:lnTo>
                  <a:pt x="130543" y="21958"/>
                </a:lnTo>
                <a:lnTo>
                  <a:pt x="90436" y="47459"/>
                </a:lnTo>
                <a:lnTo>
                  <a:pt x="56984" y="80911"/>
                </a:lnTo>
                <a:lnTo>
                  <a:pt x="31483" y="121018"/>
                </a:lnTo>
                <a:lnTo>
                  <a:pt x="15240" y="166484"/>
                </a:lnTo>
                <a:lnTo>
                  <a:pt x="9525" y="216001"/>
                </a:lnTo>
                <a:lnTo>
                  <a:pt x="0"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3" name="object 23"/>
          <p:cNvSpPr txBox="1"/>
          <p:nvPr/>
        </p:nvSpPr>
        <p:spPr>
          <a:xfrm>
            <a:off x="597518" y="4814806"/>
            <a:ext cx="5521961"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12</a:t>
            </a:r>
            <a:r>
              <a:rPr sz="1400" b="1" spc="229" dirty="0">
                <a:solidFill>
                  <a:srgbClr val="002F2F"/>
                </a:solidFill>
                <a:latin typeface="微軟正黑體" panose="020B0604030504040204" pitchFamily="34" charset="-120"/>
                <a:ea typeface="微軟正黑體" panose="020B0604030504040204" pitchFamily="34" charset="-120"/>
                <a:cs typeface="Noto Sans HK"/>
              </a:rPr>
              <a:t>. </a:t>
            </a:r>
            <a:r>
              <a:rPr sz="1400" b="1" spc="-100" dirty="0">
                <a:solidFill>
                  <a:srgbClr val="002F2F"/>
                </a:solidFill>
                <a:latin typeface="微軟正黑體" panose="020B0604030504040204" pitchFamily="34" charset="-120"/>
                <a:ea typeface="微軟正黑體" panose="020B0604030504040204" pitchFamily="34" charset="-120"/>
                <a:cs typeface="Noto Sans HK"/>
              </a:rPr>
              <a:t>T·PARK</a:t>
            </a:r>
            <a:r>
              <a:rPr sz="1400" b="1" spc="-45" dirty="0">
                <a:solidFill>
                  <a:srgbClr val="002F2F"/>
                </a:solidFill>
                <a:latin typeface="微軟正黑體" panose="020B0604030504040204" pitchFamily="34" charset="-120"/>
                <a:ea typeface="微軟正黑體" panose="020B0604030504040204" pitchFamily="34" charset="-120"/>
                <a:cs typeface="Noto Sans HK"/>
              </a:rPr>
              <a:t> 採用了甚麼焚化技術，並會在短時間內燒至高達多少度？</a:t>
            </a:r>
            <a:endParaRPr sz="1400" dirty="0">
              <a:latin typeface="微軟正黑體" panose="020B0604030504040204" pitchFamily="34" charset="-120"/>
              <a:ea typeface="微軟正黑體" panose="020B0604030504040204" pitchFamily="34" charset="-120"/>
              <a:cs typeface="Noto Sans HK"/>
            </a:endParaRPr>
          </a:p>
        </p:txBody>
      </p:sp>
      <p:sp>
        <p:nvSpPr>
          <p:cNvPr id="24" name="object 24"/>
          <p:cNvSpPr txBox="1"/>
          <p:nvPr/>
        </p:nvSpPr>
        <p:spPr>
          <a:xfrm>
            <a:off x="915516" y="5309200"/>
            <a:ext cx="2327911" cy="597598"/>
          </a:xfrm>
          <a:prstGeom prst="rect">
            <a:avLst/>
          </a:prstGeom>
        </p:spPr>
        <p:txBody>
          <a:bodyPr vert="horz" wrap="square" lIns="0" tIns="12699" rIns="0" bIns="0" rtlCol="0">
            <a:spAutoFit/>
          </a:bodyPr>
          <a:lstStyle/>
          <a:p>
            <a:pPr marL="12702">
              <a:spcBef>
                <a:spcPts val="100"/>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垃圾焚燒技術 ; </a:t>
            </a:r>
            <a:r>
              <a:rPr sz="1400" b="1" dirty="0">
                <a:solidFill>
                  <a:srgbClr val="034EA2"/>
                </a:solidFill>
                <a:latin typeface="微軟正黑體" panose="020B0604030504040204" pitchFamily="34" charset="-120"/>
                <a:ea typeface="微軟正黑體" panose="020B0604030504040204" pitchFamily="34" charset="-120"/>
                <a:cs typeface="Noto Sans HK"/>
              </a:rPr>
              <a:t>600℃</a:t>
            </a:r>
            <a:r>
              <a:rPr sz="1400" b="1" spc="-25" dirty="0">
                <a:solidFill>
                  <a:srgbClr val="034EA2"/>
                </a:solidFill>
                <a:latin typeface="微軟正黑體" panose="020B0604030504040204" pitchFamily="34" charset="-120"/>
                <a:ea typeface="微軟正黑體" panose="020B0604030504040204" pitchFamily="34" charset="-120"/>
                <a:cs typeface="Noto Sans HK"/>
              </a:rPr>
              <a:t>以上</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45" dirty="0">
                <a:solidFill>
                  <a:srgbClr val="034EA2"/>
                </a:solidFill>
                <a:latin typeface="微軟正黑體" panose="020B0604030504040204" pitchFamily="34" charset="-120"/>
                <a:ea typeface="微軟正黑體" panose="020B0604030504040204" pitchFamily="34" charset="-120"/>
                <a:cs typeface="Noto Sans HK"/>
              </a:rPr>
              <a:t>流化床焚化技術 ; </a:t>
            </a:r>
            <a:r>
              <a:rPr sz="1400" b="1" dirty="0">
                <a:solidFill>
                  <a:srgbClr val="034EA2"/>
                </a:solidFill>
                <a:latin typeface="微軟正黑體" panose="020B0604030504040204" pitchFamily="34" charset="-120"/>
                <a:ea typeface="微軟正黑體" panose="020B0604030504040204" pitchFamily="34" charset="-120"/>
                <a:cs typeface="Noto Sans HK"/>
              </a:rPr>
              <a:t>600℃</a:t>
            </a:r>
            <a:r>
              <a:rPr sz="1400" b="1" spc="-25" dirty="0">
                <a:solidFill>
                  <a:srgbClr val="034EA2"/>
                </a:solidFill>
                <a:latin typeface="微軟正黑體" panose="020B0604030504040204" pitchFamily="34" charset="-120"/>
                <a:ea typeface="微軟正黑體" panose="020B0604030504040204" pitchFamily="34" charset="-120"/>
                <a:cs typeface="Noto Sans HK"/>
              </a:rPr>
              <a:t>以上</a:t>
            </a:r>
            <a:endParaRPr sz="1400" dirty="0">
              <a:latin typeface="微軟正黑體" panose="020B0604030504040204" pitchFamily="34" charset="-120"/>
              <a:ea typeface="微軟正黑體" panose="020B0604030504040204" pitchFamily="34" charset="-120"/>
              <a:cs typeface="Noto Sans HK"/>
            </a:endParaRPr>
          </a:p>
        </p:txBody>
      </p:sp>
      <p:sp>
        <p:nvSpPr>
          <p:cNvPr id="25" name="object 25"/>
          <p:cNvSpPr txBox="1"/>
          <p:nvPr/>
        </p:nvSpPr>
        <p:spPr>
          <a:xfrm>
            <a:off x="4033118" y="5309200"/>
            <a:ext cx="2327911" cy="597598"/>
          </a:xfrm>
          <a:prstGeom prst="rect">
            <a:avLst/>
          </a:prstGeom>
        </p:spPr>
        <p:txBody>
          <a:bodyPr vert="horz" wrap="square" lIns="0" tIns="12699" rIns="0" bIns="0" rtlCol="0">
            <a:spAutoFit/>
          </a:bodyPr>
          <a:lstStyle/>
          <a:p>
            <a:pPr marL="12702">
              <a:spcBef>
                <a:spcPts val="100"/>
              </a:spcBef>
            </a:pPr>
            <a:r>
              <a:rPr sz="1400" b="1" spc="50" dirty="0">
                <a:solidFill>
                  <a:srgbClr val="034EA2"/>
                </a:solidFill>
                <a:latin typeface="微軟正黑體" panose="020B0604030504040204" pitchFamily="34" charset="-120"/>
                <a:ea typeface="微軟正黑體" panose="020B0604030504040204" pitchFamily="34" charset="-120"/>
                <a:cs typeface="Noto Sans HK"/>
              </a:rPr>
              <a:t>垃圾焚燒技術 ; </a:t>
            </a:r>
            <a:r>
              <a:rPr sz="1400" b="1" dirty="0">
                <a:solidFill>
                  <a:srgbClr val="034EA2"/>
                </a:solidFill>
                <a:latin typeface="微軟正黑體" panose="020B0604030504040204" pitchFamily="34" charset="-120"/>
                <a:ea typeface="微軟正黑體" panose="020B0604030504040204" pitchFamily="34" charset="-120"/>
                <a:cs typeface="Noto Sans HK"/>
              </a:rPr>
              <a:t>850℃</a:t>
            </a:r>
            <a:r>
              <a:rPr sz="1400" b="1" spc="-25" dirty="0">
                <a:solidFill>
                  <a:srgbClr val="034EA2"/>
                </a:solidFill>
                <a:latin typeface="微軟正黑體" panose="020B0604030504040204" pitchFamily="34" charset="-120"/>
                <a:ea typeface="微軟正黑體" panose="020B0604030504040204" pitchFamily="34" charset="-120"/>
                <a:cs typeface="Noto Sans HK"/>
              </a:rPr>
              <a:t>以上</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45" dirty="0">
                <a:solidFill>
                  <a:srgbClr val="034EA2"/>
                </a:solidFill>
                <a:latin typeface="微軟正黑體" panose="020B0604030504040204" pitchFamily="34" charset="-120"/>
                <a:ea typeface="微軟正黑體" panose="020B0604030504040204" pitchFamily="34" charset="-120"/>
                <a:cs typeface="Noto Sans HK"/>
              </a:rPr>
              <a:t>流化床焚化技術 ; </a:t>
            </a:r>
            <a:r>
              <a:rPr sz="1400" b="1" dirty="0">
                <a:solidFill>
                  <a:srgbClr val="034EA2"/>
                </a:solidFill>
                <a:latin typeface="微軟正黑體" panose="020B0604030504040204" pitchFamily="34" charset="-120"/>
                <a:ea typeface="微軟正黑體" panose="020B0604030504040204" pitchFamily="34" charset="-120"/>
                <a:cs typeface="Noto Sans HK"/>
              </a:rPr>
              <a:t>850℃</a:t>
            </a:r>
            <a:r>
              <a:rPr sz="1400" b="1" spc="-25" dirty="0">
                <a:solidFill>
                  <a:srgbClr val="034EA2"/>
                </a:solidFill>
                <a:latin typeface="微軟正黑體" panose="020B0604030504040204" pitchFamily="34" charset="-120"/>
                <a:ea typeface="微軟正黑體" panose="020B0604030504040204" pitchFamily="34" charset="-120"/>
                <a:cs typeface="Noto Sans HK"/>
              </a:rPr>
              <a:t>以上</a:t>
            </a:r>
            <a:endParaRPr sz="1400" dirty="0">
              <a:latin typeface="微軟正黑體" panose="020B0604030504040204" pitchFamily="34" charset="-120"/>
              <a:ea typeface="微軟正黑體" panose="020B0604030504040204" pitchFamily="34" charset="-120"/>
              <a:cs typeface="Noto Sans HK"/>
            </a:endParaRPr>
          </a:p>
        </p:txBody>
      </p:sp>
      <p:grpSp>
        <p:nvGrpSpPr>
          <p:cNvPr id="26" name="object 26"/>
          <p:cNvGrpSpPr/>
          <p:nvPr/>
        </p:nvGrpSpPr>
        <p:grpSpPr>
          <a:xfrm>
            <a:off x="430217" y="4686840"/>
            <a:ext cx="6696075" cy="1384934"/>
            <a:chOff x="431998" y="4690012"/>
            <a:chExt cx="6696075" cy="1384935"/>
          </a:xfrm>
        </p:grpSpPr>
        <p:pic>
          <p:nvPicPr>
            <p:cNvPr id="27" name="object 27"/>
            <p:cNvPicPr/>
            <p:nvPr/>
          </p:nvPicPr>
          <p:blipFill>
            <a:blip r:embed="rId6" cstate="print"/>
            <a:stretch>
              <a:fillRect/>
            </a:stretch>
          </p:blipFill>
          <p:spPr>
            <a:xfrm>
              <a:off x="612002" y="5313538"/>
              <a:ext cx="243509" cy="243522"/>
            </a:xfrm>
            <a:prstGeom prst="rect">
              <a:avLst/>
            </a:prstGeom>
          </p:spPr>
        </p:pic>
        <p:pic>
          <p:nvPicPr>
            <p:cNvPr id="28" name="object 28"/>
            <p:cNvPicPr/>
            <p:nvPr/>
          </p:nvPicPr>
          <p:blipFill>
            <a:blip r:embed="rId6" cstate="print"/>
            <a:stretch>
              <a:fillRect/>
            </a:stretch>
          </p:blipFill>
          <p:spPr>
            <a:xfrm>
              <a:off x="612002" y="5684641"/>
              <a:ext cx="243509" cy="243522"/>
            </a:xfrm>
            <a:prstGeom prst="rect">
              <a:avLst/>
            </a:prstGeom>
          </p:spPr>
        </p:pic>
        <p:pic>
          <p:nvPicPr>
            <p:cNvPr id="29" name="object 29"/>
            <p:cNvPicPr/>
            <p:nvPr/>
          </p:nvPicPr>
          <p:blipFill>
            <a:blip r:embed="rId6" cstate="print"/>
            <a:stretch>
              <a:fillRect/>
            </a:stretch>
          </p:blipFill>
          <p:spPr>
            <a:xfrm>
              <a:off x="3729603" y="5313538"/>
              <a:ext cx="243509" cy="243522"/>
            </a:xfrm>
            <a:prstGeom prst="rect">
              <a:avLst/>
            </a:prstGeom>
          </p:spPr>
        </p:pic>
        <p:pic>
          <p:nvPicPr>
            <p:cNvPr id="30" name="object 30"/>
            <p:cNvPicPr/>
            <p:nvPr/>
          </p:nvPicPr>
          <p:blipFill>
            <a:blip r:embed="rId6" cstate="print"/>
            <a:stretch>
              <a:fillRect/>
            </a:stretch>
          </p:blipFill>
          <p:spPr>
            <a:xfrm>
              <a:off x="3729603" y="5684641"/>
              <a:ext cx="243509" cy="243522"/>
            </a:xfrm>
            <a:prstGeom prst="rect">
              <a:avLst/>
            </a:prstGeom>
          </p:spPr>
        </p:pic>
        <p:sp>
          <p:nvSpPr>
            <p:cNvPr id="31" name="object 31"/>
            <p:cNvSpPr/>
            <p:nvPr/>
          </p:nvSpPr>
          <p:spPr>
            <a:xfrm>
              <a:off x="441523" y="4699537"/>
              <a:ext cx="6677025" cy="1365885"/>
            </a:xfrm>
            <a:custGeom>
              <a:avLst/>
              <a:gdLst/>
              <a:ahLst/>
              <a:cxnLst/>
              <a:rect l="l" t="t" r="r" b="b"/>
              <a:pathLst>
                <a:path w="6677025" h="1365885">
                  <a:moveTo>
                    <a:pt x="216001" y="0"/>
                  </a:moveTo>
                  <a:lnTo>
                    <a:pt x="166475" y="5704"/>
                  </a:lnTo>
                  <a:lnTo>
                    <a:pt x="121011" y="21953"/>
                  </a:lnTo>
                  <a:lnTo>
                    <a:pt x="80904" y="47450"/>
                  </a:lnTo>
                  <a:lnTo>
                    <a:pt x="47454" y="80899"/>
                  </a:lnTo>
                  <a:lnTo>
                    <a:pt x="21955" y="121005"/>
                  </a:lnTo>
                  <a:lnTo>
                    <a:pt x="5704" y="166471"/>
                  </a:lnTo>
                  <a:lnTo>
                    <a:pt x="0" y="216001"/>
                  </a:lnTo>
                  <a:lnTo>
                    <a:pt x="0" y="1149540"/>
                  </a:lnTo>
                  <a:lnTo>
                    <a:pt x="5704" y="1199066"/>
                  </a:lnTo>
                  <a:lnTo>
                    <a:pt x="21955" y="1244531"/>
                  </a:lnTo>
                  <a:lnTo>
                    <a:pt x="47454" y="1284637"/>
                  </a:lnTo>
                  <a:lnTo>
                    <a:pt x="80904" y="1318087"/>
                  </a:lnTo>
                  <a:lnTo>
                    <a:pt x="121011" y="1343586"/>
                  </a:lnTo>
                  <a:lnTo>
                    <a:pt x="166475" y="1359837"/>
                  </a:lnTo>
                  <a:lnTo>
                    <a:pt x="216001" y="1365542"/>
                  </a:lnTo>
                  <a:lnTo>
                    <a:pt x="6460947" y="1365542"/>
                  </a:lnTo>
                  <a:lnTo>
                    <a:pt x="6510477" y="1359837"/>
                  </a:lnTo>
                  <a:lnTo>
                    <a:pt x="6555943" y="1343586"/>
                  </a:lnTo>
                  <a:lnTo>
                    <a:pt x="6596049" y="1318087"/>
                  </a:lnTo>
                  <a:lnTo>
                    <a:pt x="6629498" y="1284637"/>
                  </a:lnTo>
                  <a:lnTo>
                    <a:pt x="6654995" y="1244531"/>
                  </a:lnTo>
                  <a:lnTo>
                    <a:pt x="6671244" y="1199066"/>
                  </a:lnTo>
                  <a:lnTo>
                    <a:pt x="6676948" y="1149540"/>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49">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grpSp>
        <p:nvGrpSpPr>
          <p:cNvPr id="32" name="object 32"/>
          <p:cNvGrpSpPr/>
          <p:nvPr/>
        </p:nvGrpSpPr>
        <p:grpSpPr>
          <a:xfrm>
            <a:off x="430217" y="428826"/>
            <a:ext cx="6696075" cy="2108835"/>
            <a:chOff x="431998" y="431997"/>
            <a:chExt cx="6696075" cy="2108835"/>
          </a:xfrm>
        </p:grpSpPr>
        <p:sp>
          <p:nvSpPr>
            <p:cNvPr id="33" name="object 33"/>
            <p:cNvSpPr/>
            <p:nvPr/>
          </p:nvSpPr>
          <p:spPr>
            <a:xfrm>
              <a:off x="432000" y="431997"/>
              <a:ext cx="6696075" cy="494665"/>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4" name="object 34"/>
            <p:cNvSpPr/>
            <p:nvPr/>
          </p:nvSpPr>
          <p:spPr>
            <a:xfrm>
              <a:off x="441523" y="441528"/>
              <a:ext cx="6677025" cy="2089785"/>
            </a:xfrm>
            <a:custGeom>
              <a:avLst/>
              <a:gdLst/>
              <a:ahLst/>
              <a:cxnLst/>
              <a:rect l="l" t="t" r="r" b="b"/>
              <a:pathLst>
                <a:path w="6677025" h="2089785">
                  <a:moveTo>
                    <a:pt x="216001" y="0"/>
                  </a:moveTo>
                  <a:lnTo>
                    <a:pt x="166475" y="5704"/>
                  </a:lnTo>
                  <a:lnTo>
                    <a:pt x="121011" y="21953"/>
                  </a:lnTo>
                  <a:lnTo>
                    <a:pt x="80904" y="47450"/>
                  </a:lnTo>
                  <a:lnTo>
                    <a:pt x="47454" y="80899"/>
                  </a:lnTo>
                  <a:lnTo>
                    <a:pt x="21955" y="121005"/>
                  </a:lnTo>
                  <a:lnTo>
                    <a:pt x="5704" y="166471"/>
                  </a:lnTo>
                  <a:lnTo>
                    <a:pt x="0" y="216001"/>
                  </a:lnTo>
                  <a:lnTo>
                    <a:pt x="0" y="1873758"/>
                  </a:lnTo>
                  <a:lnTo>
                    <a:pt x="5704" y="1923284"/>
                  </a:lnTo>
                  <a:lnTo>
                    <a:pt x="21955" y="1968748"/>
                  </a:lnTo>
                  <a:lnTo>
                    <a:pt x="47454" y="2008854"/>
                  </a:lnTo>
                  <a:lnTo>
                    <a:pt x="80904" y="2042305"/>
                  </a:lnTo>
                  <a:lnTo>
                    <a:pt x="121011" y="2067804"/>
                  </a:lnTo>
                  <a:lnTo>
                    <a:pt x="166475" y="2084054"/>
                  </a:lnTo>
                  <a:lnTo>
                    <a:pt x="216001" y="2089759"/>
                  </a:lnTo>
                  <a:lnTo>
                    <a:pt x="6460947" y="2089759"/>
                  </a:lnTo>
                  <a:lnTo>
                    <a:pt x="6510477" y="2084054"/>
                  </a:lnTo>
                  <a:lnTo>
                    <a:pt x="6555943" y="2067804"/>
                  </a:lnTo>
                  <a:lnTo>
                    <a:pt x="6596049" y="2042305"/>
                  </a:lnTo>
                  <a:lnTo>
                    <a:pt x="6629498" y="2008854"/>
                  </a:lnTo>
                  <a:lnTo>
                    <a:pt x="6654995" y="1968748"/>
                  </a:lnTo>
                  <a:lnTo>
                    <a:pt x="6671244" y="1923284"/>
                  </a:lnTo>
                  <a:lnTo>
                    <a:pt x="6676948" y="1873758"/>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5" name="object 35"/>
            <p:cNvSpPr/>
            <p:nvPr/>
          </p:nvSpPr>
          <p:spPr>
            <a:xfrm>
              <a:off x="432000" y="432003"/>
              <a:ext cx="6696075" cy="494665"/>
            </a:xfrm>
            <a:custGeom>
              <a:avLst/>
              <a:gdLst/>
              <a:ahLst/>
              <a:cxnLst/>
              <a:rect l="l" t="t" r="r" b="b"/>
              <a:pathLst>
                <a:path w="6696075" h="494665">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36" name="object 36"/>
          <p:cNvSpPr txBox="1"/>
          <p:nvPr/>
        </p:nvSpPr>
        <p:spPr>
          <a:xfrm>
            <a:off x="597518" y="556798"/>
            <a:ext cx="3375025"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10.</a:t>
            </a:r>
            <a:r>
              <a:rPr sz="1400" b="1" spc="6" dirty="0">
                <a:solidFill>
                  <a:srgbClr val="002F2F"/>
                </a:solidFill>
                <a:latin typeface="微軟正黑體" panose="020B0604030504040204" pitchFamily="34" charset="-120"/>
                <a:ea typeface="微軟正黑體" panose="020B0604030504040204" pitchFamily="34" charset="-120"/>
                <a:cs typeface="Noto Sans HK"/>
              </a:rPr>
              <a:t> 請問以下哪項是 </a:t>
            </a:r>
            <a:r>
              <a:rPr sz="1400" b="1" spc="-140" dirty="0">
                <a:solidFill>
                  <a:srgbClr val="002F2F"/>
                </a:solidFill>
                <a:latin typeface="微軟正黑體" panose="020B0604030504040204" pitchFamily="34" charset="-120"/>
                <a:ea typeface="微軟正黑體" panose="020B0604030504040204" pitchFamily="34" charset="-120"/>
                <a:cs typeface="Noto Sans HK"/>
              </a:rPr>
              <a:t>T·PARK</a:t>
            </a:r>
            <a:r>
              <a:rPr sz="1400" b="1" spc="-45" dirty="0">
                <a:solidFill>
                  <a:srgbClr val="002F2F"/>
                </a:solidFill>
                <a:latin typeface="微軟正黑體" panose="020B0604030504040204" pitchFamily="34" charset="-120"/>
                <a:ea typeface="微軟正黑體" panose="020B0604030504040204" pitchFamily="34" charset="-120"/>
                <a:cs typeface="Noto Sans HK"/>
              </a:rPr>
              <a:t> 的運作過程？</a:t>
            </a:r>
            <a:endParaRPr sz="1400" dirty="0">
              <a:latin typeface="微軟正黑體" panose="020B0604030504040204" pitchFamily="34" charset="-120"/>
              <a:ea typeface="微軟正黑體" panose="020B0604030504040204" pitchFamily="34" charset="-120"/>
              <a:cs typeface="Noto Sans HK"/>
            </a:endParaRPr>
          </a:p>
        </p:txBody>
      </p:sp>
      <p:grpSp>
        <p:nvGrpSpPr>
          <p:cNvPr id="37" name="object 37"/>
          <p:cNvGrpSpPr/>
          <p:nvPr/>
        </p:nvGrpSpPr>
        <p:grpSpPr>
          <a:xfrm>
            <a:off x="610219" y="1037970"/>
            <a:ext cx="5176520" cy="618489"/>
            <a:chOff x="612002" y="1041141"/>
            <a:chExt cx="5176520" cy="618490"/>
          </a:xfrm>
        </p:grpSpPr>
        <p:pic>
          <p:nvPicPr>
            <p:cNvPr id="38" name="object 38"/>
            <p:cNvPicPr/>
            <p:nvPr/>
          </p:nvPicPr>
          <p:blipFill>
            <a:blip r:embed="rId6" cstate="print"/>
            <a:stretch>
              <a:fillRect/>
            </a:stretch>
          </p:blipFill>
          <p:spPr>
            <a:xfrm>
              <a:off x="612002" y="1041141"/>
              <a:ext cx="243509" cy="243522"/>
            </a:xfrm>
            <a:prstGeom prst="rect">
              <a:avLst/>
            </a:prstGeom>
          </p:spPr>
        </p:pic>
        <p:sp>
          <p:nvSpPr>
            <p:cNvPr id="39" name="object 39"/>
            <p:cNvSpPr/>
            <p:nvPr/>
          </p:nvSpPr>
          <p:spPr>
            <a:xfrm>
              <a:off x="1318995" y="116290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0" name="object 40"/>
            <p:cNvSpPr/>
            <p:nvPr/>
          </p:nvSpPr>
          <p:spPr>
            <a:xfrm>
              <a:off x="1424834" y="1101817"/>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1" name="object 41"/>
            <p:cNvSpPr/>
            <p:nvPr/>
          </p:nvSpPr>
          <p:spPr>
            <a:xfrm>
              <a:off x="3017676" y="116290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2" name="object 42"/>
            <p:cNvSpPr/>
            <p:nvPr/>
          </p:nvSpPr>
          <p:spPr>
            <a:xfrm>
              <a:off x="3123517" y="1101817"/>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3" name="object 43"/>
            <p:cNvSpPr/>
            <p:nvPr/>
          </p:nvSpPr>
          <p:spPr>
            <a:xfrm>
              <a:off x="3982994" y="116290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4" name="object 44"/>
            <p:cNvSpPr/>
            <p:nvPr/>
          </p:nvSpPr>
          <p:spPr>
            <a:xfrm>
              <a:off x="4088835" y="1101817"/>
              <a:ext cx="61594" cy="122555"/>
            </a:xfrm>
            <a:custGeom>
              <a:avLst/>
              <a:gdLst/>
              <a:ahLst/>
              <a:cxnLst/>
              <a:rect l="l" t="t" r="r" b="b"/>
              <a:pathLst>
                <a:path w="61595"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45" name="object 45"/>
            <p:cNvPicPr/>
            <p:nvPr/>
          </p:nvPicPr>
          <p:blipFill>
            <a:blip r:embed="rId6" cstate="print"/>
            <a:stretch>
              <a:fillRect/>
            </a:stretch>
          </p:blipFill>
          <p:spPr>
            <a:xfrm>
              <a:off x="612002" y="1416052"/>
              <a:ext cx="243509" cy="243522"/>
            </a:xfrm>
            <a:prstGeom prst="rect">
              <a:avLst/>
            </a:prstGeom>
          </p:spPr>
        </p:pic>
        <p:sp>
          <p:nvSpPr>
            <p:cNvPr id="46" name="object 46"/>
            <p:cNvSpPr/>
            <p:nvPr/>
          </p:nvSpPr>
          <p:spPr>
            <a:xfrm>
              <a:off x="2954907" y="153782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7" name="object 47"/>
            <p:cNvSpPr/>
            <p:nvPr/>
          </p:nvSpPr>
          <p:spPr>
            <a:xfrm>
              <a:off x="3060749" y="1476734"/>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8" name="object 48"/>
            <p:cNvSpPr/>
            <p:nvPr/>
          </p:nvSpPr>
          <p:spPr>
            <a:xfrm>
              <a:off x="4652590" y="153782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9" name="object 49"/>
            <p:cNvSpPr/>
            <p:nvPr/>
          </p:nvSpPr>
          <p:spPr>
            <a:xfrm>
              <a:off x="4758434" y="1476734"/>
              <a:ext cx="61594" cy="122555"/>
            </a:xfrm>
            <a:custGeom>
              <a:avLst/>
              <a:gdLst/>
              <a:ahLst/>
              <a:cxnLst/>
              <a:rect l="l" t="t" r="r" b="b"/>
              <a:pathLst>
                <a:path w="61595"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0" name="object 50"/>
            <p:cNvSpPr/>
            <p:nvPr/>
          </p:nvSpPr>
          <p:spPr>
            <a:xfrm>
              <a:off x="5620990" y="153782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1" name="object 51"/>
            <p:cNvSpPr/>
            <p:nvPr/>
          </p:nvSpPr>
          <p:spPr>
            <a:xfrm>
              <a:off x="5726835" y="1476734"/>
              <a:ext cx="61594" cy="122555"/>
            </a:xfrm>
            <a:custGeom>
              <a:avLst/>
              <a:gdLst/>
              <a:ahLst/>
              <a:cxnLst/>
              <a:rect l="l" t="t" r="r" b="b"/>
              <a:pathLst>
                <a:path w="61595"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52" name="object 52"/>
          <p:cNvSpPr txBox="1"/>
          <p:nvPr/>
        </p:nvSpPr>
        <p:spPr>
          <a:xfrm>
            <a:off x="905235" y="1036796"/>
            <a:ext cx="5295264" cy="610423"/>
          </a:xfrm>
          <a:prstGeom prst="rect">
            <a:avLst/>
          </a:prstGeom>
        </p:spPr>
        <p:txBody>
          <a:bodyPr vert="horz" wrap="square" lIns="0" tIns="12699" rIns="0" bIns="0" rtlCol="0">
            <a:spAutoFit/>
          </a:bodyPr>
          <a:lstStyle/>
          <a:p>
            <a:pPr marL="12702">
              <a:spcBef>
                <a:spcPts val="100"/>
              </a:spcBef>
              <a:tabLst>
                <a:tab pos="616648" algn="l"/>
                <a:tab pos="2313543" algn="l"/>
                <a:tab pos="3277571" algn="l"/>
              </a:tabLst>
            </a:pPr>
            <a:r>
              <a:rPr sz="1400" b="1" dirty="0">
                <a:solidFill>
                  <a:srgbClr val="034EA2"/>
                </a:solidFill>
                <a:latin typeface="微軟正黑體" panose="020B0604030504040204" pitchFamily="34" charset="-120"/>
                <a:ea typeface="微軟正黑體" panose="020B0604030504040204" pitchFamily="34" charset="-120"/>
                <a:cs typeface="Noto Sans HK"/>
              </a:rPr>
              <a:t>焚</a:t>
            </a:r>
            <a:r>
              <a:rPr sz="1400" b="1" spc="-50" dirty="0">
                <a:solidFill>
                  <a:srgbClr val="034EA2"/>
                </a:solidFill>
                <a:latin typeface="微軟正黑體" panose="020B0604030504040204" pitchFamily="34" charset="-120"/>
                <a:ea typeface="微軟正黑體" panose="020B0604030504040204" pitchFamily="34" charset="-120"/>
                <a:cs typeface="Noto Sans HK"/>
              </a:rPr>
              <a:t>化</a:t>
            </a:r>
            <a:r>
              <a:rPr sz="1400" b="1" dirty="0">
                <a:solidFill>
                  <a:srgbClr val="034EA2"/>
                </a:solidFill>
                <a:latin typeface="微軟正黑體" panose="020B0604030504040204" pitchFamily="34" charset="-120"/>
                <a:ea typeface="微軟正黑體" panose="020B0604030504040204" pitchFamily="34" charset="-120"/>
                <a:cs typeface="Noto Sans HK"/>
              </a:rPr>
              <a:t>	灰燼和殘餘物處</a:t>
            </a:r>
            <a:r>
              <a:rPr sz="1400" b="1" spc="-50" dirty="0">
                <a:solidFill>
                  <a:srgbClr val="034EA2"/>
                </a:solidFill>
                <a:latin typeface="微軟正黑體" panose="020B0604030504040204" pitchFamily="34" charset="-120"/>
                <a:ea typeface="微軟正黑體" panose="020B0604030504040204" pitchFamily="34" charset="-120"/>
                <a:cs typeface="Noto Sans HK"/>
              </a:rPr>
              <a:t>理</a:t>
            </a:r>
            <a:r>
              <a:rPr sz="1400" b="1" dirty="0">
                <a:solidFill>
                  <a:srgbClr val="034EA2"/>
                </a:solidFill>
                <a:latin typeface="微軟正黑體" panose="020B0604030504040204" pitchFamily="34" charset="-120"/>
                <a:ea typeface="微軟正黑體" panose="020B0604030504040204" pitchFamily="34" charset="-120"/>
                <a:cs typeface="Noto Sans HK"/>
              </a:rPr>
              <a:t>	污泥接</a:t>
            </a:r>
            <a:r>
              <a:rPr sz="1400" b="1" spc="-50" dirty="0">
                <a:solidFill>
                  <a:srgbClr val="034EA2"/>
                </a:solidFill>
                <a:latin typeface="微軟正黑體" panose="020B0604030504040204" pitchFamily="34" charset="-120"/>
                <a:ea typeface="微軟正黑體" panose="020B0604030504040204" pitchFamily="34" charset="-120"/>
                <a:cs typeface="Noto Sans HK"/>
              </a:rPr>
              <a:t>收</a:t>
            </a:r>
            <a:r>
              <a:rPr sz="1400" b="1" dirty="0">
                <a:solidFill>
                  <a:srgbClr val="034EA2"/>
                </a:solidFill>
                <a:latin typeface="微軟正黑體" panose="020B0604030504040204" pitchFamily="34" charset="-120"/>
                <a:ea typeface="微軟正黑體" panose="020B0604030504040204" pitchFamily="34" charset="-120"/>
                <a:cs typeface="Noto Sans HK"/>
              </a:rPr>
              <a:t>	煙道廢氣淨化處理及發</a:t>
            </a:r>
            <a:r>
              <a:rPr sz="1400" b="1" spc="-50" dirty="0">
                <a:solidFill>
                  <a:srgbClr val="034EA2"/>
                </a:solidFill>
                <a:latin typeface="微軟正黑體" panose="020B0604030504040204" pitchFamily="34" charset="-120"/>
                <a:ea typeface="微軟正黑體" panose="020B0604030504040204" pitchFamily="34" charset="-120"/>
                <a:cs typeface="Noto Sans HK"/>
              </a:rPr>
              <a:t>電</a:t>
            </a:r>
            <a:endParaRPr sz="1400" dirty="0">
              <a:latin typeface="微軟正黑體" panose="020B0604030504040204" pitchFamily="34" charset="-120"/>
              <a:ea typeface="微軟正黑體" panose="020B0604030504040204" pitchFamily="34" charset="-120"/>
              <a:cs typeface="Noto Sans HK"/>
            </a:endParaRPr>
          </a:p>
          <a:p>
            <a:pPr marL="12702">
              <a:spcBef>
                <a:spcPts val="1271"/>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煙道廢氣淨化處理及發電</a:t>
            </a:r>
            <a:endParaRPr sz="1400" dirty="0">
              <a:latin typeface="微軟正黑體" panose="020B0604030504040204" pitchFamily="34" charset="-120"/>
              <a:ea typeface="微軟正黑體" panose="020B0604030504040204" pitchFamily="34" charset="-120"/>
              <a:cs typeface="Noto Sans HK"/>
            </a:endParaRPr>
          </a:p>
        </p:txBody>
      </p:sp>
      <p:sp>
        <p:nvSpPr>
          <p:cNvPr id="53" name="object 53"/>
          <p:cNvSpPr txBox="1"/>
          <p:nvPr/>
        </p:nvSpPr>
        <p:spPr>
          <a:xfrm>
            <a:off x="3144380" y="1411714"/>
            <a:ext cx="3055619" cy="228267"/>
          </a:xfrm>
          <a:prstGeom prst="rect">
            <a:avLst/>
          </a:prstGeom>
        </p:spPr>
        <p:txBody>
          <a:bodyPr vert="horz" wrap="square" lIns="0" tIns="12699" rIns="0" bIns="0" rtlCol="0">
            <a:spAutoFit/>
          </a:bodyPr>
          <a:lstStyle/>
          <a:p>
            <a:pPr marL="12702">
              <a:spcBef>
                <a:spcPts val="100"/>
              </a:spcBef>
              <a:tabLst>
                <a:tab pos="1707055" algn="l"/>
                <a:tab pos="2678070" algn="l"/>
              </a:tabLst>
            </a:pPr>
            <a:r>
              <a:rPr sz="1400" b="1" dirty="0">
                <a:solidFill>
                  <a:srgbClr val="034EA2"/>
                </a:solidFill>
                <a:latin typeface="微軟正黑體" panose="020B0604030504040204" pitchFamily="34" charset="-120"/>
                <a:ea typeface="微軟正黑體" panose="020B0604030504040204" pitchFamily="34" charset="-120"/>
                <a:cs typeface="Noto Sans HK"/>
              </a:rPr>
              <a:t>灰燼和殘餘物處</a:t>
            </a:r>
            <a:r>
              <a:rPr sz="1400" b="1" spc="-50" dirty="0">
                <a:solidFill>
                  <a:srgbClr val="034EA2"/>
                </a:solidFill>
                <a:latin typeface="微軟正黑體" panose="020B0604030504040204" pitchFamily="34" charset="-120"/>
                <a:ea typeface="微軟正黑體" panose="020B0604030504040204" pitchFamily="34" charset="-120"/>
                <a:cs typeface="Noto Sans HK"/>
              </a:rPr>
              <a:t>理</a:t>
            </a:r>
            <a:r>
              <a:rPr sz="1400" b="1" dirty="0">
                <a:solidFill>
                  <a:srgbClr val="034EA2"/>
                </a:solidFill>
                <a:latin typeface="微軟正黑體" panose="020B0604030504040204" pitchFamily="34" charset="-120"/>
                <a:ea typeface="微軟正黑體" panose="020B0604030504040204" pitchFamily="34" charset="-120"/>
                <a:cs typeface="Noto Sans HK"/>
              </a:rPr>
              <a:t>	污泥接</a:t>
            </a:r>
            <a:r>
              <a:rPr sz="1400" b="1" spc="-50" dirty="0">
                <a:solidFill>
                  <a:srgbClr val="034EA2"/>
                </a:solidFill>
                <a:latin typeface="微軟正黑體" panose="020B0604030504040204" pitchFamily="34" charset="-120"/>
                <a:ea typeface="微軟正黑體" panose="020B0604030504040204" pitchFamily="34" charset="-120"/>
                <a:cs typeface="Noto Sans HK"/>
              </a:rPr>
              <a:t>收</a:t>
            </a:r>
            <a:r>
              <a:rPr sz="1400" b="1" dirty="0">
                <a:solidFill>
                  <a:srgbClr val="034EA2"/>
                </a:solidFill>
                <a:latin typeface="微軟正黑體" panose="020B0604030504040204" pitchFamily="34" charset="-120"/>
                <a:ea typeface="微軟正黑體" panose="020B0604030504040204" pitchFamily="34" charset="-120"/>
                <a:cs typeface="Noto Sans HK"/>
              </a:rPr>
              <a:t>	焚</a:t>
            </a:r>
            <a:r>
              <a:rPr sz="1400" b="1" spc="-50" dirty="0">
                <a:solidFill>
                  <a:srgbClr val="034EA2"/>
                </a:solidFill>
                <a:latin typeface="微軟正黑體" panose="020B0604030504040204" pitchFamily="34" charset="-120"/>
                <a:ea typeface="微軟正黑體" panose="020B0604030504040204" pitchFamily="34" charset="-120"/>
                <a:cs typeface="Noto Sans HK"/>
              </a:rPr>
              <a:t>化</a:t>
            </a:r>
            <a:endParaRPr sz="1400" dirty="0">
              <a:latin typeface="微軟正黑體" panose="020B0604030504040204" pitchFamily="34" charset="-120"/>
              <a:ea typeface="微軟正黑體" panose="020B0604030504040204" pitchFamily="34" charset="-120"/>
              <a:cs typeface="Noto Sans HK"/>
            </a:endParaRPr>
          </a:p>
        </p:txBody>
      </p:sp>
      <p:grpSp>
        <p:nvGrpSpPr>
          <p:cNvPr id="54" name="object 54"/>
          <p:cNvGrpSpPr/>
          <p:nvPr/>
        </p:nvGrpSpPr>
        <p:grpSpPr>
          <a:xfrm>
            <a:off x="610219" y="2162709"/>
            <a:ext cx="5176520" cy="243840"/>
            <a:chOff x="612002" y="2165884"/>
            <a:chExt cx="5176520" cy="243840"/>
          </a:xfrm>
        </p:grpSpPr>
        <p:pic>
          <p:nvPicPr>
            <p:cNvPr id="55" name="object 55"/>
            <p:cNvPicPr/>
            <p:nvPr/>
          </p:nvPicPr>
          <p:blipFill>
            <a:blip r:embed="rId6" cstate="print"/>
            <a:stretch>
              <a:fillRect/>
            </a:stretch>
          </p:blipFill>
          <p:spPr>
            <a:xfrm>
              <a:off x="612002" y="2165884"/>
              <a:ext cx="243509" cy="243522"/>
            </a:xfrm>
            <a:prstGeom prst="rect">
              <a:avLst/>
            </a:prstGeom>
          </p:spPr>
        </p:pic>
        <p:sp>
          <p:nvSpPr>
            <p:cNvPr id="56" name="object 56"/>
            <p:cNvSpPr/>
            <p:nvPr/>
          </p:nvSpPr>
          <p:spPr>
            <a:xfrm>
              <a:off x="1682595" y="228765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7" name="object 57"/>
            <p:cNvSpPr/>
            <p:nvPr/>
          </p:nvSpPr>
          <p:spPr>
            <a:xfrm>
              <a:off x="1788436" y="2226567"/>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8" name="object 58"/>
            <p:cNvSpPr/>
            <p:nvPr/>
          </p:nvSpPr>
          <p:spPr>
            <a:xfrm>
              <a:off x="3373784" y="228765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9" name="object 59"/>
            <p:cNvSpPr/>
            <p:nvPr/>
          </p:nvSpPr>
          <p:spPr>
            <a:xfrm>
              <a:off x="3479626" y="2226567"/>
              <a:ext cx="61594" cy="122555"/>
            </a:xfrm>
            <a:custGeom>
              <a:avLst/>
              <a:gdLst/>
              <a:ahLst/>
              <a:cxnLst/>
              <a:rect l="l" t="t" r="r" b="b"/>
              <a:pathLst>
                <a:path w="61595"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0" name="object 60"/>
            <p:cNvSpPr/>
            <p:nvPr/>
          </p:nvSpPr>
          <p:spPr>
            <a:xfrm>
              <a:off x="5620990" y="2287652"/>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1" name="object 61"/>
            <p:cNvSpPr/>
            <p:nvPr/>
          </p:nvSpPr>
          <p:spPr>
            <a:xfrm>
              <a:off x="5726835" y="2226567"/>
              <a:ext cx="61594" cy="122555"/>
            </a:xfrm>
            <a:custGeom>
              <a:avLst/>
              <a:gdLst/>
              <a:ahLst/>
              <a:cxnLst/>
              <a:rect l="l" t="t" r="r" b="b"/>
              <a:pathLst>
                <a:path w="61595"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62" name="object 62"/>
          <p:cNvSpPr txBox="1"/>
          <p:nvPr/>
        </p:nvSpPr>
        <p:spPr>
          <a:xfrm>
            <a:off x="1868828" y="2161548"/>
            <a:ext cx="4331334" cy="228267"/>
          </a:xfrm>
          <a:prstGeom prst="rect">
            <a:avLst/>
          </a:prstGeom>
        </p:spPr>
        <p:txBody>
          <a:bodyPr vert="horz" wrap="square" lIns="0" tIns="12699" rIns="0" bIns="0" rtlCol="0">
            <a:spAutoFit/>
          </a:bodyPr>
          <a:lstStyle/>
          <a:p>
            <a:pPr marL="12702">
              <a:spcBef>
                <a:spcPts val="100"/>
              </a:spcBef>
              <a:tabLst>
                <a:tab pos="1715311" algn="l"/>
                <a:tab pos="3953915" algn="l"/>
              </a:tabLst>
            </a:pPr>
            <a:r>
              <a:rPr sz="1400" b="1" dirty="0">
                <a:solidFill>
                  <a:srgbClr val="034EA2"/>
                </a:solidFill>
                <a:latin typeface="微軟正黑體" panose="020B0604030504040204" pitchFamily="34" charset="-120"/>
                <a:ea typeface="微軟正黑體" panose="020B0604030504040204" pitchFamily="34" charset="-120"/>
                <a:cs typeface="Noto Sans HK"/>
              </a:rPr>
              <a:t>灰燼和殘餘物處</a:t>
            </a:r>
            <a:r>
              <a:rPr sz="1400" b="1" spc="-50" dirty="0">
                <a:solidFill>
                  <a:srgbClr val="034EA2"/>
                </a:solidFill>
                <a:latin typeface="微軟正黑體" panose="020B0604030504040204" pitchFamily="34" charset="-120"/>
                <a:ea typeface="微軟正黑體" panose="020B0604030504040204" pitchFamily="34" charset="-120"/>
                <a:cs typeface="Noto Sans HK"/>
              </a:rPr>
              <a:t>理</a:t>
            </a:r>
            <a:r>
              <a:rPr sz="1400" b="1" dirty="0">
                <a:solidFill>
                  <a:srgbClr val="034EA2"/>
                </a:solidFill>
                <a:latin typeface="微軟正黑體" panose="020B0604030504040204" pitchFamily="34" charset="-120"/>
                <a:ea typeface="微軟正黑體" panose="020B0604030504040204" pitchFamily="34" charset="-120"/>
                <a:cs typeface="Noto Sans HK"/>
              </a:rPr>
              <a:t>	煙道廢氣淨化處理及發</a:t>
            </a:r>
            <a:r>
              <a:rPr sz="1400" b="1" spc="-50" dirty="0">
                <a:solidFill>
                  <a:srgbClr val="034EA2"/>
                </a:solidFill>
                <a:latin typeface="微軟正黑體" panose="020B0604030504040204" pitchFamily="34" charset="-120"/>
                <a:ea typeface="微軟正黑體" panose="020B0604030504040204" pitchFamily="34" charset="-120"/>
                <a:cs typeface="Noto Sans HK"/>
              </a:rPr>
              <a:t>電</a:t>
            </a:r>
            <a:r>
              <a:rPr sz="1400" b="1" dirty="0">
                <a:solidFill>
                  <a:srgbClr val="034EA2"/>
                </a:solidFill>
                <a:latin typeface="微軟正黑體" panose="020B0604030504040204" pitchFamily="34" charset="-120"/>
                <a:ea typeface="微軟正黑體" panose="020B0604030504040204" pitchFamily="34" charset="-120"/>
                <a:cs typeface="Noto Sans HK"/>
              </a:rPr>
              <a:t>	焚</a:t>
            </a:r>
            <a:r>
              <a:rPr sz="1400" b="1" spc="-50" dirty="0">
                <a:solidFill>
                  <a:srgbClr val="034EA2"/>
                </a:solidFill>
                <a:latin typeface="微軟正黑體" panose="020B0604030504040204" pitchFamily="34" charset="-120"/>
                <a:ea typeface="微軟正黑體" panose="020B0604030504040204" pitchFamily="34" charset="-120"/>
                <a:cs typeface="Noto Sans HK"/>
              </a:rPr>
              <a:t>化</a:t>
            </a:r>
            <a:endParaRPr sz="1400" dirty="0">
              <a:latin typeface="微軟正黑體" panose="020B0604030504040204" pitchFamily="34" charset="-120"/>
              <a:ea typeface="微軟正黑體" panose="020B0604030504040204" pitchFamily="34" charset="-120"/>
              <a:cs typeface="Noto Sans HK"/>
            </a:endParaRPr>
          </a:p>
        </p:txBody>
      </p:sp>
      <p:pic>
        <p:nvPicPr>
          <p:cNvPr id="64" name="object 64"/>
          <p:cNvPicPr/>
          <p:nvPr/>
        </p:nvPicPr>
        <p:blipFill>
          <a:blip r:embed="rId6" cstate="print"/>
          <a:stretch>
            <a:fillRect/>
          </a:stretch>
        </p:blipFill>
        <p:spPr>
          <a:xfrm>
            <a:off x="610219" y="1787788"/>
            <a:ext cx="243509" cy="243522"/>
          </a:xfrm>
          <a:prstGeom prst="rect">
            <a:avLst/>
          </a:prstGeom>
        </p:spPr>
      </p:pic>
      <p:sp>
        <p:nvSpPr>
          <p:cNvPr id="65" name="object 65"/>
          <p:cNvSpPr/>
          <p:nvPr/>
        </p:nvSpPr>
        <p:spPr>
          <a:xfrm>
            <a:off x="1681530" y="190956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6" name="object 66"/>
          <p:cNvSpPr/>
          <p:nvPr/>
        </p:nvSpPr>
        <p:spPr>
          <a:xfrm>
            <a:off x="1787372" y="1848476"/>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7" name="object 67"/>
          <p:cNvSpPr/>
          <p:nvPr/>
        </p:nvSpPr>
        <p:spPr>
          <a:xfrm>
            <a:off x="2285612" y="190956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68" name="object 68"/>
          <p:cNvSpPr/>
          <p:nvPr/>
        </p:nvSpPr>
        <p:spPr>
          <a:xfrm>
            <a:off x="2391450" y="1848476"/>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nvGrpSpPr>
          <p:cNvPr id="86" name="群組 85"/>
          <p:cNvGrpSpPr/>
          <p:nvPr/>
        </p:nvGrpSpPr>
        <p:grpSpPr>
          <a:xfrm>
            <a:off x="4491175" y="1848476"/>
            <a:ext cx="167439" cy="122555"/>
            <a:chOff x="2887832" y="1848476"/>
            <a:chExt cx="167439" cy="122555"/>
          </a:xfrm>
        </p:grpSpPr>
        <p:sp>
          <p:nvSpPr>
            <p:cNvPr id="69" name="object 69"/>
            <p:cNvSpPr/>
            <p:nvPr/>
          </p:nvSpPr>
          <p:spPr>
            <a:xfrm>
              <a:off x="2887832" y="1909560"/>
              <a:ext cx="130175" cy="0"/>
            </a:xfrm>
            <a:custGeom>
              <a:avLst/>
              <a:gdLst/>
              <a:ahLst/>
              <a:cxnLst/>
              <a:rect l="l" t="t" r="r" b="b"/>
              <a:pathLst>
                <a:path w="130175">
                  <a:moveTo>
                    <a:pt x="0" y="0"/>
                  </a:moveTo>
                  <a:lnTo>
                    <a:pt x="129755" y="0"/>
                  </a:lnTo>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0" name="object 70"/>
            <p:cNvSpPr/>
            <p:nvPr/>
          </p:nvSpPr>
          <p:spPr>
            <a:xfrm>
              <a:off x="2993677" y="1848476"/>
              <a:ext cx="61594" cy="122555"/>
            </a:xfrm>
            <a:custGeom>
              <a:avLst/>
              <a:gdLst/>
              <a:ahLst/>
              <a:cxnLst/>
              <a:rect l="l" t="t" r="r" b="b"/>
              <a:pathLst>
                <a:path w="61594" h="122555">
                  <a:moveTo>
                    <a:pt x="0" y="0"/>
                  </a:moveTo>
                  <a:lnTo>
                    <a:pt x="0" y="122174"/>
                  </a:lnTo>
                  <a:lnTo>
                    <a:pt x="61087" y="61087"/>
                  </a:lnTo>
                  <a:lnTo>
                    <a:pt x="0"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73" name="object 73"/>
          <p:cNvSpPr txBox="1"/>
          <p:nvPr/>
        </p:nvSpPr>
        <p:spPr>
          <a:xfrm>
            <a:off x="905234" y="1786629"/>
            <a:ext cx="5900420" cy="610423"/>
          </a:xfrm>
          <a:prstGeom prst="rect">
            <a:avLst/>
          </a:prstGeom>
        </p:spPr>
        <p:txBody>
          <a:bodyPr vert="horz" wrap="square" lIns="0" tIns="12699" rIns="0" bIns="0" rtlCol="0">
            <a:spAutoFit/>
          </a:bodyPr>
          <a:lstStyle/>
          <a:p>
            <a:pPr marL="12702">
              <a:spcBef>
                <a:spcPts val="100"/>
              </a:spcBef>
              <a:tabLst>
                <a:tab pos="981177" algn="l"/>
                <a:tab pos="1584486" algn="l"/>
                <a:tab pos="2187163" algn="l"/>
                <a:tab pos="4429579" algn="l"/>
              </a:tabLst>
            </a:pPr>
            <a:r>
              <a:rPr sz="1400" b="1" dirty="0">
                <a:solidFill>
                  <a:srgbClr val="034EA2"/>
                </a:solidFill>
                <a:latin typeface="微軟正黑體" panose="020B0604030504040204" pitchFamily="34" charset="-120"/>
                <a:ea typeface="微軟正黑體" panose="020B0604030504040204" pitchFamily="34" charset="-120"/>
                <a:cs typeface="Noto Sans HK"/>
              </a:rPr>
              <a:t>污泥接</a:t>
            </a:r>
            <a:r>
              <a:rPr sz="1400" b="1" spc="-50" dirty="0">
                <a:solidFill>
                  <a:srgbClr val="034EA2"/>
                </a:solidFill>
                <a:latin typeface="微軟正黑體" panose="020B0604030504040204" pitchFamily="34" charset="-120"/>
                <a:ea typeface="微軟正黑體" panose="020B0604030504040204" pitchFamily="34" charset="-120"/>
                <a:cs typeface="Noto Sans HK"/>
              </a:rPr>
              <a:t>收</a:t>
            </a:r>
            <a:r>
              <a:rPr sz="1400" b="1" dirty="0">
                <a:solidFill>
                  <a:srgbClr val="034EA2"/>
                </a:solidFill>
                <a:latin typeface="微軟正黑體" panose="020B0604030504040204" pitchFamily="34" charset="-120"/>
                <a:ea typeface="微軟正黑體" panose="020B0604030504040204" pitchFamily="34" charset="-120"/>
                <a:cs typeface="Noto Sans HK"/>
              </a:rPr>
              <a:t>	焚</a:t>
            </a:r>
            <a:r>
              <a:rPr sz="1400" b="1" spc="-50" dirty="0">
                <a:solidFill>
                  <a:srgbClr val="034EA2"/>
                </a:solidFill>
                <a:latin typeface="微軟正黑體" panose="020B0604030504040204" pitchFamily="34" charset="-120"/>
                <a:ea typeface="微軟正黑體" panose="020B0604030504040204" pitchFamily="34" charset="-120"/>
                <a:cs typeface="Noto Sans HK"/>
              </a:rPr>
              <a:t>化</a:t>
            </a:r>
            <a:r>
              <a:rPr sz="1400" b="1" dirty="0">
                <a:solidFill>
                  <a:srgbClr val="034EA2"/>
                </a:solidFill>
                <a:latin typeface="微軟正黑體" panose="020B0604030504040204" pitchFamily="34" charset="-120"/>
                <a:ea typeface="微軟正黑體" panose="020B0604030504040204" pitchFamily="34" charset="-120"/>
                <a:cs typeface="Noto Sans HK"/>
              </a:rPr>
              <a:t>	</a:t>
            </a:r>
            <a:r>
              <a:rPr sz="1400" b="1" dirty="0" err="1" smtClean="0">
                <a:solidFill>
                  <a:srgbClr val="034EA2"/>
                </a:solidFill>
                <a:latin typeface="微軟正黑體" panose="020B0604030504040204" pitchFamily="34" charset="-120"/>
                <a:ea typeface="微軟正黑體" panose="020B0604030504040204" pitchFamily="34" charset="-120"/>
                <a:cs typeface="Noto Sans HK"/>
              </a:rPr>
              <a:t>煙道廢氣淨化處理及發</a:t>
            </a:r>
            <a:r>
              <a:rPr sz="1400" b="1" spc="-50" dirty="0" err="1" smtClean="0">
                <a:solidFill>
                  <a:srgbClr val="034EA2"/>
                </a:solidFill>
                <a:latin typeface="微軟正黑體" panose="020B0604030504040204" pitchFamily="34" charset="-120"/>
                <a:ea typeface="微軟正黑體" panose="020B0604030504040204" pitchFamily="34" charset="-120"/>
                <a:cs typeface="Noto Sans HK"/>
              </a:rPr>
              <a:t>電</a:t>
            </a:r>
            <a:r>
              <a:rPr lang="en-US" sz="1400" b="1" dirty="0">
                <a:solidFill>
                  <a:srgbClr val="034EA2"/>
                </a:solidFill>
                <a:latin typeface="微軟正黑體" panose="020B0604030504040204" pitchFamily="34" charset="-120"/>
                <a:ea typeface="微軟正黑體" panose="020B0604030504040204" pitchFamily="34" charset="-120"/>
                <a:cs typeface="Noto Sans HK"/>
              </a:rPr>
              <a:t> </a:t>
            </a:r>
            <a:r>
              <a:rPr lang="en-US" sz="1400" b="1" dirty="0" smtClean="0">
                <a:solidFill>
                  <a:srgbClr val="034EA2"/>
                </a:solidFill>
                <a:latin typeface="微軟正黑體" panose="020B0604030504040204" pitchFamily="34" charset="-120"/>
                <a:ea typeface="微軟正黑體" panose="020B0604030504040204" pitchFamily="34" charset="-120"/>
                <a:cs typeface="Noto Sans HK"/>
              </a:rPr>
              <a:t>     </a:t>
            </a:r>
            <a:r>
              <a:rPr sz="1400" b="1" dirty="0" err="1" smtClean="0">
                <a:solidFill>
                  <a:srgbClr val="034EA2"/>
                </a:solidFill>
                <a:latin typeface="微軟正黑體" panose="020B0604030504040204" pitchFamily="34" charset="-120"/>
                <a:ea typeface="微軟正黑體" panose="020B0604030504040204" pitchFamily="34" charset="-120"/>
                <a:cs typeface="Noto Sans HK"/>
              </a:rPr>
              <a:t>灰燼和殘餘物處</a:t>
            </a:r>
            <a:r>
              <a:rPr sz="1400" b="1" spc="-50" dirty="0" err="1" smtClean="0">
                <a:solidFill>
                  <a:srgbClr val="034EA2"/>
                </a:solidFill>
                <a:latin typeface="微軟正黑體" panose="020B0604030504040204" pitchFamily="34" charset="-120"/>
                <a:ea typeface="微軟正黑體" panose="020B0604030504040204" pitchFamily="34" charset="-120"/>
                <a:cs typeface="Noto Sans HK"/>
              </a:rPr>
              <a:t>理</a:t>
            </a:r>
            <a:endParaRPr sz="1400" dirty="0">
              <a:latin typeface="微軟正黑體" panose="020B0604030504040204" pitchFamily="34" charset="-120"/>
              <a:ea typeface="微軟正黑體" panose="020B0604030504040204" pitchFamily="34" charset="-120"/>
              <a:cs typeface="Noto Sans HK"/>
            </a:endParaRPr>
          </a:p>
          <a:p>
            <a:pPr marL="12702">
              <a:spcBef>
                <a:spcPts val="1271"/>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污泥接收</a:t>
            </a:r>
            <a:endParaRPr sz="1400" dirty="0">
              <a:latin typeface="微軟正黑體" panose="020B0604030504040204" pitchFamily="34" charset="-120"/>
              <a:ea typeface="微軟正黑體" panose="020B0604030504040204" pitchFamily="34" charset="-120"/>
              <a:cs typeface="Noto Sans HK"/>
            </a:endParaRPr>
          </a:p>
        </p:txBody>
      </p:sp>
      <p:sp>
        <p:nvSpPr>
          <p:cNvPr id="74" name="object 74"/>
          <p:cNvSpPr txBox="1"/>
          <p:nvPr/>
        </p:nvSpPr>
        <p:spPr>
          <a:xfrm>
            <a:off x="915519" y="3917504"/>
            <a:ext cx="936625" cy="228267"/>
          </a:xfrm>
          <a:prstGeom prst="rect">
            <a:avLst/>
          </a:prstGeom>
        </p:spPr>
        <p:txBody>
          <a:bodyPr vert="horz" wrap="square" lIns="0" tIns="12699" rIns="0" bIns="0" rtlCol="0">
            <a:spAutoFit/>
          </a:bodyPr>
          <a:lstStyle/>
          <a:p>
            <a:pPr marL="12702">
              <a:spcBef>
                <a:spcPts val="10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使用煤發電</a:t>
            </a:r>
            <a:endParaRPr sz="1400" dirty="0">
              <a:latin typeface="微軟正黑體" panose="020B0604030504040204" pitchFamily="34" charset="-120"/>
              <a:ea typeface="微軟正黑體" panose="020B0604030504040204" pitchFamily="34" charset="-120"/>
              <a:cs typeface="Noto Sans HK"/>
            </a:endParaRPr>
          </a:p>
        </p:txBody>
      </p:sp>
      <p:sp>
        <p:nvSpPr>
          <p:cNvPr id="75" name="object 75"/>
          <p:cNvSpPr/>
          <p:nvPr/>
        </p:nvSpPr>
        <p:spPr>
          <a:xfrm>
            <a:off x="430220" y="2717640"/>
            <a:ext cx="6696075" cy="494664"/>
          </a:xfrm>
          <a:custGeom>
            <a:avLst/>
            <a:gdLst/>
            <a:ahLst/>
            <a:cxnLst/>
            <a:rect l="l" t="t" r="r" b="b"/>
            <a:pathLst>
              <a:path w="6696075" h="494664">
                <a:moveTo>
                  <a:pt x="6470472" y="0"/>
                </a:moveTo>
                <a:lnTo>
                  <a:pt x="225526" y="0"/>
                </a:lnTo>
                <a:lnTo>
                  <a:pt x="176000" y="5704"/>
                </a:lnTo>
                <a:lnTo>
                  <a:pt x="130536" y="21955"/>
                </a:lnTo>
                <a:lnTo>
                  <a:pt x="90429" y="47454"/>
                </a:lnTo>
                <a:lnTo>
                  <a:pt x="56979" y="80904"/>
                </a:lnTo>
                <a:lnTo>
                  <a:pt x="31480" y="121011"/>
                </a:lnTo>
                <a:lnTo>
                  <a:pt x="15229" y="166475"/>
                </a:lnTo>
                <a:lnTo>
                  <a:pt x="9525" y="216001"/>
                </a:lnTo>
                <a:lnTo>
                  <a:pt x="0" y="494474"/>
                </a:lnTo>
                <a:lnTo>
                  <a:pt x="6695998" y="494474"/>
                </a:lnTo>
                <a:lnTo>
                  <a:pt x="6686473" y="216001"/>
                </a:lnTo>
                <a:lnTo>
                  <a:pt x="6680768" y="166475"/>
                </a:lnTo>
                <a:lnTo>
                  <a:pt x="6664518" y="121011"/>
                </a:lnTo>
                <a:lnTo>
                  <a:pt x="6639019" y="80904"/>
                </a:lnTo>
                <a:lnTo>
                  <a:pt x="6605568" y="47454"/>
                </a:lnTo>
                <a:lnTo>
                  <a:pt x="6565462" y="21955"/>
                </a:lnTo>
                <a:lnTo>
                  <a:pt x="6519998" y="5704"/>
                </a:lnTo>
                <a:lnTo>
                  <a:pt x="6470472"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6" name="object 76"/>
          <p:cNvSpPr txBox="1"/>
          <p:nvPr/>
        </p:nvSpPr>
        <p:spPr>
          <a:xfrm>
            <a:off x="915517" y="3340004"/>
            <a:ext cx="2576830" cy="228267"/>
          </a:xfrm>
          <a:prstGeom prst="rect">
            <a:avLst/>
          </a:prstGeom>
        </p:spPr>
        <p:txBody>
          <a:bodyPr vert="horz" wrap="square" lIns="0" tIns="12699" rIns="0" bIns="0" rtlCol="0">
            <a:spAutoFit/>
          </a:bodyPr>
          <a:lstStyle/>
          <a:p>
            <a:pPr marL="12702">
              <a:spcBef>
                <a:spcPts val="10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透過齒輪，使用灰燼推動發電機</a:t>
            </a:r>
            <a:endParaRPr sz="1400" dirty="0">
              <a:latin typeface="微軟正黑體" panose="020B0604030504040204" pitchFamily="34" charset="-120"/>
              <a:ea typeface="微軟正黑體" panose="020B0604030504040204" pitchFamily="34" charset="-120"/>
              <a:cs typeface="Noto Sans HK"/>
            </a:endParaRPr>
          </a:p>
        </p:txBody>
      </p:sp>
      <p:grpSp>
        <p:nvGrpSpPr>
          <p:cNvPr id="77" name="object 77"/>
          <p:cNvGrpSpPr/>
          <p:nvPr/>
        </p:nvGrpSpPr>
        <p:grpSpPr>
          <a:xfrm>
            <a:off x="610221" y="3341173"/>
            <a:ext cx="3361690" cy="821055"/>
            <a:chOff x="612002" y="3344343"/>
            <a:chExt cx="3361690" cy="821055"/>
          </a:xfrm>
        </p:grpSpPr>
        <p:pic>
          <p:nvPicPr>
            <p:cNvPr id="78" name="object 78"/>
            <p:cNvPicPr/>
            <p:nvPr/>
          </p:nvPicPr>
          <p:blipFill>
            <a:blip r:embed="rId6" cstate="print"/>
            <a:stretch>
              <a:fillRect/>
            </a:stretch>
          </p:blipFill>
          <p:spPr>
            <a:xfrm>
              <a:off x="612002" y="3344343"/>
              <a:ext cx="243509" cy="243522"/>
            </a:xfrm>
            <a:prstGeom prst="rect">
              <a:avLst/>
            </a:prstGeom>
          </p:spPr>
        </p:pic>
        <p:pic>
          <p:nvPicPr>
            <p:cNvPr id="79" name="object 79"/>
            <p:cNvPicPr/>
            <p:nvPr/>
          </p:nvPicPr>
          <p:blipFill>
            <a:blip r:embed="rId7" cstate="print"/>
            <a:stretch>
              <a:fillRect/>
            </a:stretch>
          </p:blipFill>
          <p:spPr>
            <a:xfrm>
              <a:off x="612002" y="3921846"/>
              <a:ext cx="243509" cy="243522"/>
            </a:xfrm>
            <a:prstGeom prst="rect">
              <a:avLst/>
            </a:prstGeom>
          </p:spPr>
        </p:pic>
        <p:pic>
          <p:nvPicPr>
            <p:cNvPr id="80" name="object 80"/>
            <p:cNvPicPr/>
            <p:nvPr/>
          </p:nvPicPr>
          <p:blipFill>
            <a:blip r:embed="rId6" cstate="print"/>
            <a:stretch>
              <a:fillRect/>
            </a:stretch>
          </p:blipFill>
          <p:spPr>
            <a:xfrm>
              <a:off x="3729603" y="3344343"/>
              <a:ext cx="243509" cy="243522"/>
            </a:xfrm>
            <a:prstGeom prst="rect">
              <a:avLst/>
            </a:prstGeom>
          </p:spPr>
        </p:pic>
      </p:grpSp>
      <p:sp>
        <p:nvSpPr>
          <p:cNvPr id="81" name="object 81"/>
          <p:cNvSpPr txBox="1"/>
          <p:nvPr/>
        </p:nvSpPr>
        <p:spPr>
          <a:xfrm>
            <a:off x="4033118" y="3309803"/>
            <a:ext cx="2921000" cy="1089272"/>
          </a:xfrm>
          <a:prstGeom prst="rect">
            <a:avLst/>
          </a:prstGeom>
        </p:spPr>
        <p:txBody>
          <a:bodyPr vert="horz" wrap="square" lIns="0" tIns="12699" rIns="0" bIns="0" rtlCol="0">
            <a:spAutoFit/>
          </a:bodyPr>
          <a:lstStyle/>
          <a:p>
            <a:pPr marL="12702" marR="5080">
              <a:lnSpc>
                <a:spcPct val="113100"/>
              </a:lnSpc>
              <a:spcBef>
                <a:spcPts val="100"/>
              </a:spcBef>
            </a:pPr>
            <a:r>
              <a:rPr sz="1400" b="1" spc="110" dirty="0">
                <a:solidFill>
                  <a:srgbClr val="034EA2"/>
                </a:solidFill>
                <a:latin typeface="微軟正黑體" panose="020B0604030504040204" pitchFamily="34" charset="-120"/>
                <a:ea typeface="微軟正黑體" panose="020B0604030504040204" pitchFamily="34" charset="-120"/>
                <a:cs typeface="Noto Sans HK"/>
              </a:rPr>
              <a:t>焚化過程產生的熱能將水煮熱，再</a:t>
            </a:r>
            <a:r>
              <a:rPr sz="1400" b="1" spc="-6" dirty="0">
                <a:solidFill>
                  <a:srgbClr val="034EA2"/>
                </a:solidFill>
                <a:latin typeface="微軟正黑體" panose="020B0604030504040204" pitchFamily="34" charset="-120"/>
                <a:ea typeface="微軟正黑體" panose="020B0604030504040204" pitchFamily="34" charset="-120"/>
                <a:cs typeface="Noto Sans HK"/>
              </a:rPr>
              <a:t>轉化為蒸汽傳送到渦輪機產生電力</a:t>
            </a:r>
            <a:endParaRPr sz="1400" dirty="0">
              <a:latin typeface="微軟正黑體" panose="020B0604030504040204" pitchFamily="34" charset="-120"/>
              <a:ea typeface="微軟正黑體" panose="020B0604030504040204" pitchFamily="34" charset="-120"/>
              <a:cs typeface="Noto Sans HK"/>
            </a:endParaRPr>
          </a:p>
          <a:p>
            <a:pPr marL="12702" marR="20322">
              <a:lnSpc>
                <a:spcPct val="113100"/>
              </a:lnSpc>
              <a:spcBef>
                <a:spcPts val="766"/>
              </a:spcBef>
            </a:pPr>
            <a:r>
              <a:rPr sz="1400" b="1" spc="100" dirty="0">
                <a:solidFill>
                  <a:srgbClr val="034EA2"/>
                </a:solidFill>
                <a:latin typeface="微軟正黑體" panose="020B0604030504040204" pitchFamily="34" charset="-120"/>
                <a:ea typeface="微軟正黑體" panose="020B0604030504040204" pitchFamily="34" charset="-120"/>
                <a:cs typeface="Noto Sans HK"/>
              </a:rPr>
              <a:t>利用焚化過程產生的蒸氣推動齒輪</a:t>
            </a:r>
            <a:r>
              <a:rPr sz="1400" b="1" spc="-10" dirty="0">
                <a:solidFill>
                  <a:srgbClr val="034EA2"/>
                </a:solidFill>
                <a:latin typeface="微軟正黑體" panose="020B0604030504040204" pitchFamily="34" charset="-120"/>
                <a:ea typeface="微軟正黑體" panose="020B0604030504040204" pitchFamily="34" charset="-120"/>
                <a:cs typeface="Noto Sans HK"/>
              </a:rPr>
              <a:t>以傳送煤至發電機</a:t>
            </a:r>
            <a:endParaRPr sz="1400" dirty="0">
              <a:latin typeface="微軟正黑體" panose="020B0604030504040204" pitchFamily="34" charset="-120"/>
              <a:ea typeface="微軟正黑體" panose="020B0604030504040204" pitchFamily="34" charset="-120"/>
              <a:cs typeface="Noto Sans HK"/>
            </a:endParaRPr>
          </a:p>
        </p:txBody>
      </p:sp>
      <p:grpSp>
        <p:nvGrpSpPr>
          <p:cNvPr id="82" name="object 82"/>
          <p:cNvGrpSpPr/>
          <p:nvPr/>
        </p:nvGrpSpPr>
        <p:grpSpPr>
          <a:xfrm>
            <a:off x="430217" y="2717638"/>
            <a:ext cx="6696075" cy="1789430"/>
            <a:chOff x="431998" y="2720812"/>
            <a:chExt cx="6696075" cy="1789430"/>
          </a:xfrm>
        </p:grpSpPr>
        <p:pic>
          <p:nvPicPr>
            <p:cNvPr id="83" name="object 83"/>
            <p:cNvPicPr/>
            <p:nvPr/>
          </p:nvPicPr>
          <p:blipFill>
            <a:blip r:embed="rId7" cstate="print"/>
            <a:stretch>
              <a:fillRect/>
            </a:stretch>
          </p:blipFill>
          <p:spPr>
            <a:xfrm>
              <a:off x="3729603" y="3921846"/>
              <a:ext cx="243509" cy="243522"/>
            </a:xfrm>
            <a:prstGeom prst="rect">
              <a:avLst/>
            </a:prstGeom>
          </p:spPr>
        </p:pic>
        <p:sp>
          <p:nvSpPr>
            <p:cNvPr id="84" name="object 84"/>
            <p:cNvSpPr/>
            <p:nvPr/>
          </p:nvSpPr>
          <p:spPr>
            <a:xfrm>
              <a:off x="441523" y="2730337"/>
              <a:ext cx="6677025" cy="1770380"/>
            </a:xfrm>
            <a:custGeom>
              <a:avLst/>
              <a:gdLst/>
              <a:ahLst/>
              <a:cxnLst/>
              <a:rect l="l" t="t" r="r" b="b"/>
              <a:pathLst>
                <a:path w="6677025" h="1770379">
                  <a:moveTo>
                    <a:pt x="216001" y="0"/>
                  </a:moveTo>
                  <a:lnTo>
                    <a:pt x="166475" y="5704"/>
                  </a:lnTo>
                  <a:lnTo>
                    <a:pt x="121011" y="21953"/>
                  </a:lnTo>
                  <a:lnTo>
                    <a:pt x="80904" y="47450"/>
                  </a:lnTo>
                  <a:lnTo>
                    <a:pt x="47454" y="80899"/>
                  </a:lnTo>
                  <a:lnTo>
                    <a:pt x="21955" y="121005"/>
                  </a:lnTo>
                  <a:lnTo>
                    <a:pt x="5704" y="166471"/>
                  </a:lnTo>
                  <a:lnTo>
                    <a:pt x="0" y="216001"/>
                  </a:lnTo>
                  <a:lnTo>
                    <a:pt x="0" y="1554149"/>
                  </a:lnTo>
                  <a:lnTo>
                    <a:pt x="5704" y="1603675"/>
                  </a:lnTo>
                  <a:lnTo>
                    <a:pt x="21955" y="1649140"/>
                  </a:lnTo>
                  <a:lnTo>
                    <a:pt x="47454" y="1689246"/>
                  </a:lnTo>
                  <a:lnTo>
                    <a:pt x="80904" y="1722697"/>
                  </a:lnTo>
                  <a:lnTo>
                    <a:pt x="121011" y="1748196"/>
                  </a:lnTo>
                  <a:lnTo>
                    <a:pt x="166475" y="1764446"/>
                  </a:lnTo>
                  <a:lnTo>
                    <a:pt x="216001" y="1770151"/>
                  </a:lnTo>
                  <a:lnTo>
                    <a:pt x="6460947" y="1770151"/>
                  </a:lnTo>
                  <a:lnTo>
                    <a:pt x="6510477" y="1764446"/>
                  </a:lnTo>
                  <a:lnTo>
                    <a:pt x="6555943" y="1748196"/>
                  </a:lnTo>
                  <a:lnTo>
                    <a:pt x="6596049" y="1722697"/>
                  </a:lnTo>
                  <a:lnTo>
                    <a:pt x="6629498" y="1689246"/>
                  </a:lnTo>
                  <a:lnTo>
                    <a:pt x="6654995" y="1649140"/>
                  </a:lnTo>
                  <a:lnTo>
                    <a:pt x="6671244" y="1603675"/>
                  </a:lnTo>
                  <a:lnTo>
                    <a:pt x="6676948" y="1554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85" name="object 85"/>
          <p:cNvSpPr txBox="1"/>
          <p:nvPr/>
        </p:nvSpPr>
        <p:spPr>
          <a:xfrm>
            <a:off x="597519" y="2845603"/>
            <a:ext cx="3059430"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11</a:t>
            </a:r>
            <a:r>
              <a:rPr sz="1400" b="1" spc="125" dirty="0">
                <a:solidFill>
                  <a:srgbClr val="002F2F"/>
                </a:solidFill>
                <a:latin typeface="微軟正黑體" panose="020B0604030504040204" pitchFamily="34" charset="-120"/>
                <a:ea typeface="微軟正黑體" panose="020B0604030504040204" pitchFamily="34" charset="-120"/>
                <a:cs typeface="Noto Sans HK"/>
              </a:rPr>
              <a:t>. </a:t>
            </a:r>
            <a:r>
              <a:rPr sz="1400" b="1" spc="-100" dirty="0">
                <a:solidFill>
                  <a:srgbClr val="002F2F"/>
                </a:solidFill>
                <a:latin typeface="微軟正黑體" panose="020B0604030504040204" pitchFamily="34" charset="-120"/>
                <a:ea typeface="微軟正黑體" panose="020B0604030504040204" pitchFamily="34" charset="-120"/>
                <a:cs typeface="Noto Sans HK"/>
              </a:rPr>
              <a:t>T·PARK</a:t>
            </a:r>
            <a:r>
              <a:rPr sz="1400" b="1" spc="-10" dirty="0">
                <a:solidFill>
                  <a:srgbClr val="002F2F"/>
                </a:solidFill>
                <a:latin typeface="微軟正黑體" panose="020B0604030504040204" pitchFamily="34" charset="-120"/>
                <a:ea typeface="微軟正黑體" panose="020B0604030504040204" pitchFamily="34" charset="-120"/>
                <a:cs typeface="Noto Sans HK"/>
              </a:rPr>
              <a:t> 如何透過焚化過程發電？</a:t>
            </a:r>
            <a:endParaRPr sz="14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45390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0210" y="2173821"/>
            <a:ext cx="6696075" cy="494664"/>
          </a:xfrm>
          <a:custGeom>
            <a:avLst/>
            <a:gdLst/>
            <a:ahLst/>
            <a:cxnLst/>
            <a:rect l="l" t="t" r="r" b="b"/>
            <a:pathLst>
              <a:path w="6696075" h="494664">
                <a:moveTo>
                  <a:pt x="6695999" y="494474"/>
                </a:moveTo>
                <a:lnTo>
                  <a:pt x="6686474" y="216001"/>
                </a:lnTo>
                <a:lnTo>
                  <a:pt x="6680771" y="166484"/>
                </a:lnTo>
                <a:lnTo>
                  <a:pt x="6664528" y="121018"/>
                </a:lnTo>
                <a:lnTo>
                  <a:pt x="6639026" y="80911"/>
                </a:lnTo>
                <a:lnTo>
                  <a:pt x="6605575" y="47459"/>
                </a:lnTo>
                <a:lnTo>
                  <a:pt x="6565468" y="21958"/>
                </a:lnTo>
                <a:lnTo>
                  <a:pt x="6520002" y="5715"/>
                </a:lnTo>
                <a:lnTo>
                  <a:pt x="6470472" y="0"/>
                </a:lnTo>
                <a:lnTo>
                  <a:pt x="225526" y="0"/>
                </a:lnTo>
                <a:lnTo>
                  <a:pt x="176009" y="5715"/>
                </a:lnTo>
                <a:lnTo>
                  <a:pt x="130543" y="21958"/>
                </a:lnTo>
                <a:lnTo>
                  <a:pt x="90436" y="47459"/>
                </a:lnTo>
                <a:lnTo>
                  <a:pt x="56984" y="80911"/>
                </a:lnTo>
                <a:lnTo>
                  <a:pt x="31483" y="121018"/>
                </a:lnTo>
                <a:lnTo>
                  <a:pt x="15240" y="166484"/>
                </a:lnTo>
                <a:lnTo>
                  <a:pt x="9525" y="216001"/>
                </a:lnTo>
                <a:lnTo>
                  <a:pt x="0"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 name="object 3"/>
          <p:cNvSpPr txBox="1"/>
          <p:nvPr/>
        </p:nvSpPr>
        <p:spPr>
          <a:xfrm>
            <a:off x="597520" y="2301790"/>
            <a:ext cx="4510404"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16</a:t>
            </a:r>
            <a:r>
              <a:rPr sz="1400" b="1" spc="-16" dirty="0">
                <a:solidFill>
                  <a:srgbClr val="002F2F"/>
                </a:solidFill>
                <a:latin typeface="微軟正黑體" panose="020B0604030504040204" pitchFamily="34" charset="-120"/>
                <a:ea typeface="微軟正黑體" panose="020B0604030504040204" pitchFamily="34" charset="-120"/>
                <a:cs typeface="Noto Sans HK"/>
              </a:rPr>
              <a:t>.  以下哪項是香港污水廠產生的污水污泥的處理方法？</a:t>
            </a:r>
            <a:endParaRPr sz="1400" dirty="0">
              <a:latin typeface="微軟正黑體" panose="020B0604030504040204" pitchFamily="34" charset="-120"/>
              <a:ea typeface="微軟正黑體" panose="020B0604030504040204" pitchFamily="34" charset="-120"/>
              <a:cs typeface="Noto Sans HK"/>
            </a:endParaRPr>
          </a:p>
        </p:txBody>
      </p:sp>
      <p:sp>
        <p:nvSpPr>
          <p:cNvPr id="4" name="object 4"/>
          <p:cNvSpPr txBox="1"/>
          <p:nvPr/>
        </p:nvSpPr>
        <p:spPr>
          <a:xfrm>
            <a:off x="915520" y="2796186"/>
            <a:ext cx="2394584" cy="597598"/>
          </a:xfrm>
          <a:prstGeom prst="rect">
            <a:avLst/>
          </a:prstGeom>
        </p:spPr>
        <p:txBody>
          <a:bodyPr vert="horz" wrap="square" lIns="0" tIns="12699" rIns="0" bIns="0" rtlCol="0">
            <a:spAutoFit/>
          </a:bodyPr>
          <a:lstStyle/>
          <a:p>
            <a:pPr marL="12702">
              <a:spcBef>
                <a:spcPts val="10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堆填</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製成混凝土、貯存在煤灰湖內</a:t>
            </a:r>
            <a:endParaRPr sz="1400" dirty="0">
              <a:latin typeface="微軟正黑體" panose="020B0604030504040204" pitchFamily="34" charset="-120"/>
              <a:ea typeface="微軟正黑體" panose="020B0604030504040204" pitchFamily="34" charset="-120"/>
              <a:cs typeface="Noto Sans HK"/>
            </a:endParaRPr>
          </a:p>
        </p:txBody>
      </p:sp>
      <p:sp>
        <p:nvSpPr>
          <p:cNvPr id="5" name="object 5"/>
          <p:cNvSpPr txBox="1"/>
          <p:nvPr/>
        </p:nvSpPr>
        <p:spPr>
          <a:xfrm>
            <a:off x="4033120" y="2796186"/>
            <a:ext cx="754380" cy="597598"/>
          </a:xfrm>
          <a:prstGeom prst="rect">
            <a:avLst/>
          </a:prstGeom>
        </p:spPr>
        <p:txBody>
          <a:bodyPr vert="horz" wrap="square" lIns="0" tIns="12699" rIns="0" bIns="0" rtlCol="0">
            <a:spAutoFit/>
          </a:bodyPr>
          <a:lstStyle/>
          <a:p>
            <a:pPr marL="12702">
              <a:spcBef>
                <a:spcPts val="10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焚化</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運至海外</a:t>
            </a:r>
            <a:endParaRPr sz="1400" dirty="0">
              <a:latin typeface="微軟正黑體" panose="020B0604030504040204" pitchFamily="34" charset="-120"/>
              <a:ea typeface="微軟正黑體" panose="020B0604030504040204" pitchFamily="34" charset="-120"/>
              <a:cs typeface="Noto Sans HK"/>
            </a:endParaRPr>
          </a:p>
        </p:txBody>
      </p:sp>
      <p:grpSp>
        <p:nvGrpSpPr>
          <p:cNvPr id="6" name="object 6"/>
          <p:cNvGrpSpPr/>
          <p:nvPr/>
        </p:nvGrpSpPr>
        <p:grpSpPr>
          <a:xfrm>
            <a:off x="430218" y="2173827"/>
            <a:ext cx="6696075" cy="1384934"/>
            <a:chOff x="431998" y="2176999"/>
            <a:chExt cx="6696075" cy="1384935"/>
          </a:xfrm>
        </p:grpSpPr>
        <p:pic>
          <p:nvPicPr>
            <p:cNvPr id="7" name="object 7"/>
            <p:cNvPicPr/>
            <p:nvPr/>
          </p:nvPicPr>
          <p:blipFill>
            <a:blip r:embed="rId2" cstate="print"/>
            <a:stretch>
              <a:fillRect/>
            </a:stretch>
          </p:blipFill>
          <p:spPr>
            <a:xfrm>
              <a:off x="612002" y="2800538"/>
              <a:ext cx="243509" cy="243522"/>
            </a:xfrm>
            <a:prstGeom prst="rect">
              <a:avLst/>
            </a:prstGeom>
          </p:spPr>
        </p:pic>
        <p:pic>
          <p:nvPicPr>
            <p:cNvPr id="8" name="object 8"/>
            <p:cNvPicPr/>
            <p:nvPr/>
          </p:nvPicPr>
          <p:blipFill>
            <a:blip r:embed="rId2" cstate="print"/>
            <a:stretch>
              <a:fillRect/>
            </a:stretch>
          </p:blipFill>
          <p:spPr>
            <a:xfrm>
              <a:off x="612002" y="3171628"/>
              <a:ext cx="243509" cy="243522"/>
            </a:xfrm>
            <a:prstGeom prst="rect">
              <a:avLst/>
            </a:prstGeom>
          </p:spPr>
        </p:pic>
        <p:pic>
          <p:nvPicPr>
            <p:cNvPr id="9" name="object 9"/>
            <p:cNvPicPr/>
            <p:nvPr/>
          </p:nvPicPr>
          <p:blipFill>
            <a:blip r:embed="rId2" cstate="print"/>
            <a:stretch>
              <a:fillRect/>
            </a:stretch>
          </p:blipFill>
          <p:spPr>
            <a:xfrm>
              <a:off x="3729603" y="2800538"/>
              <a:ext cx="243509" cy="243522"/>
            </a:xfrm>
            <a:prstGeom prst="rect">
              <a:avLst/>
            </a:prstGeom>
          </p:spPr>
        </p:pic>
        <p:pic>
          <p:nvPicPr>
            <p:cNvPr id="10" name="object 10"/>
            <p:cNvPicPr/>
            <p:nvPr/>
          </p:nvPicPr>
          <p:blipFill>
            <a:blip r:embed="rId2" cstate="print"/>
            <a:stretch>
              <a:fillRect/>
            </a:stretch>
          </p:blipFill>
          <p:spPr>
            <a:xfrm>
              <a:off x="3729603" y="3171628"/>
              <a:ext cx="243509" cy="243522"/>
            </a:xfrm>
            <a:prstGeom prst="rect">
              <a:avLst/>
            </a:prstGeom>
          </p:spPr>
        </p:pic>
        <p:sp>
          <p:nvSpPr>
            <p:cNvPr id="11" name="object 11"/>
            <p:cNvSpPr/>
            <p:nvPr/>
          </p:nvSpPr>
          <p:spPr>
            <a:xfrm>
              <a:off x="441523" y="2186524"/>
              <a:ext cx="6677025" cy="1365885"/>
            </a:xfrm>
            <a:custGeom>
              <a:avLst/>
              <a:gdLst/>
              <a:ahLst/>
              <a:cxnLst/>
              <a:rect l="l" t="t" r="r" b="b"/>
              <a:pathLst>
                <a:path w="6677025" h="1365885">
                  <a:moveTo>
                    <a:pt x="216001" y="0"/>
                  </a:moveTo>
                  <a:lnTo>
                    <a:pt x="166475" y="5704"/>
                  </a:lnTo>
                  <a:lnTo>
                    <a:pt x="121011" y="21953"/>
                  </a:lnTo>
                  <a:lnTo>
                    <a:pt x="80904" y="47450"/>
                  </a:lnTo>
                  <a:lnTo>
                    <a:pt x="47454" y="80899"/>
                  </a:lnTo>
                  <a:lnTo>
                    <a:pt x="21955" y="121005"/>
                  </a:lnTo>
                  <a:lnTo>
                    <a:pt x="5704" y="166471"/>
                  </a:lnTo>
                  <a:lnTo>
                    <a:pt x="0" y="216001"/>
                  </a:lnTo>
                  <a:lnTo>
                    <a:pt x="0" y="1149540"/>
                  </a:lnTo>
                  <a:lnTo>
                    <a:pt x="5704" y="1199066"/>
                  </a:lnTo>
                  <a:lnTo>
                    <a:pt x="21955" y="1244531"/>
                  </a:lnTo>
                  <a:lnTo>
                    <a:pt x="47454" y="1284637"/>
                  </a:lnTo>
                  <a:lnTo>
                    <a:pt x="80904" y="1318087"/>
                  </a:lnTo>
                  <a:lnTo>
                    <a:pt x="121011" y="1343586"/>
                  </a:lnTo>
                  <a:lnTo>
                    <a:pt x="166475" y="1359837"/>
                  </a:lnTo>
                  <a:lnTo>
                    <a:pt x="216001" y="1365542"/>
                  </a:lnTo>
                  <a:lnTo>
                    <a:pt x="6460947" y="1365542"/>
                  </a:lnTo>
                  <a:lnTo>
                    <a:pt x="6510477" y="1359837"/>
                  </a:lnTo>
                  <a:lnTo>
                    <a:pt x="6555943" y="1343586"/>
                  </a:lnTo>
                  <a:lnTo>
                    <a:pt x="6596049" y="1318087"/>
                  </a:lnTo>
                  <a:lnTo>
                    <a:pt x="6629498" y="1284637"/>
                  </a:lnTo>
                  <a:lnTo>
                    <a:pt x="6654995" y="1244531"/>
                  </a:lnTo>
                  <a:lnTo>
                    <a:pt x="6671244" y="1199066"/>
                  </a:lnTo>
                  <a:lnTo>
                    <a:pt x="6676948" y="1149540"/>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49">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12" name="object 12"/>
          <p:cNvSpPr/>
          <p:nvPr/>
        </p:nvSpPr>
        <p:spPr>
          <a:xfrm>
            <a:off x="430210" y="5530026"/>
            <a:ext cx="6696075" cy="494664"/>
          </a:xfrm>
          <a:custGeom>
            <a:avLst/>
            <a:gdLst/>
            <a:ahLst/>
            <a:cxnLst/>
            <a:rect l="l" t="t" r="r" b="b"/>
            <a:pathLst>
              <a:path w="6696075" h="494664">
                <a:moveTo>
                  <a:pt x="6695999" y="494474"/>
                </a:moveTo>
                <a:lnTo>
                  <a:pt x="6686474" y="216001"/>
                </a:lnTo>
                <a:lnTo>
                  <a:pt x="6680771" y="166484"/>
                </a:lnTo>
                <a:lnTo>
                  <a:pt x="6664528" y="121018"/>
                </a:lnTo>
                <a:lnTo>
                  <a:pt x="6639026" y="80911"/>
                </a:lnTo>
                <a:lnTo>
                  <a:pt x="6605575" y="47459"/>
                </a:lnTo>
                <a:lnTo>
                  <a:pt x="6565468" y="21958"/>
                </a:lnTo>
                <a:lnTo>
                  <a:pt x="6520002" y="5715"/>
                </a:lnTo>
                <a:lnTo>
                  <a:pt x="6470472" y="0"/>
                </a:lnTo>
                <a:lnTo>
                  <a:pt x="225526" y="0"/>
                </a:lnTo>
                <a:lnTo>
                  <a:pt x="176009" y="5715"/>
                </a:lnTo>
                <a:lnTo>
                  <a:pt x="130543" y="21958"/>
                </a:lnTo>
                <a:lnTo>
                  <a:pt x="90436" y="47459"/>
                </a:lnTo>
                <a:lnTo>
                  <a:pt x="56984" y="80911"/>
                </a:lnTo>
                <a:lnTo>
                  <a:pt x="31483" y="121018"/>
                </a:lnTo>
                <a:lnTo>
                  <a:pt x="15240" y="166484"/>
                </a:lnTo>
                <a:lnTo>
                  <a:pt x="9525" y="216001"/>
                </a:lnTo>
                <a:lnTo>
                  <a:pt x="0"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txBox="1"/>
          <p:nvPr/>
        </p:nvSpPr>
        <p:spPr>
          <a:xfrm>
            <a:off x="597520" y="5657996"/>
            <a:ext cx="4510404"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18</a:t>
            </a:r>
            <a:r>
              <a:rPr sz="1400" b="1" spc="-16" dirty="0">
                <a:solidFill>
                  <a:srgbClr val="002F2F"/>
                </a:solidFill>
                <a:latin typeface="微軟正黑體" panose="020B0604030504040204" pitchFamily="34" charset="-120"/>
                <a:ea typeface="微軟正黑體" panose="020B0604030504040204" pitchFamily="34" charset="-120"/>
                <a:cs typeface="Noto Sans HK"/>
              </a:rPr>
              <a:t>.  以下哪項是香港濾水廠產生的濾水污泥的處理方法？</a:t>
            </a:r>
            <a:endParaRPr sz="1400" dirty="0">
              <a:latin typeface="微軟正黑體" panose="020B0604030504040204" pitchFamily="34" charset="-120"/>
              <a:ea typeface="微軟正黑體" panose="020B0604030504040204" pitchFamily="34" charset="-120"/>
              <a:cs typeface="Noto Sans HK"/>
            </a:endParaRPr>
          </a:p>
        </p:txBody>
      </p:sp>
      <p:sp>
        <p:nvSpPr>
          <p:cNvPr id="14" name="object 14"/>
          <p:cNvSpPr txBox="1"/>
          <p:nvPr/>
        </p:nvSpPr>
        <p:spPr>
          <a:xfrm>
            <a:off x="915520" y="6152394"/>
            <a:ext cx="2394584" cy="597598"/>
          </a:xfrm>
          <a:prstGeom prst="rect">
            <a:avLst/>
          </a:prstGeom>
        </p:spPr>
        <p:txBody>
          <a:bodyPr vert="horz" wrap="square" lIns="0" tIns="12699" rIns="0" bIns="0" rtlCol="0">
            <a:spAutoFit/>
          </a:bodyPr>
          <a:lstStyle/>
          <a:p>
            <a:pPr marL="12702">
              <a:spcBef>
                <a:spcPts val="100"/>
              </a:spcBef>
            </a:pPr>
            <a:r>
              <a:rPr sz="1400" b="1" spc="-10" dirty="0">
                <a:solidFill>
                  <a:srgbClr val="034EA2"/>
                </a:solidFill>
                <a:latin typeface="微軟正黑體" panose="020B0604030504040204" pitchFamily="34" charset="-120"/>
                <a:ea typeface="微軟正黑體" panose="020B0604030504040204" pitchFamily="34" charset="-120"/>
                <a:cs typeface="Noto Sans HK"/>
              </a:rPr>
              <a:t>運至堆填區</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6" dirty="0">
                <a:solidFill>
                  <a:srgbClr val="034EA2"/>
                </a:solidFill>
                <a:latin typeface="微軟正黑體" panose="020B0604030504040204" pitchFamily="34" charset="-120"/>
                <a:ea typeface="微軟正黑體" panose="020B0604030504040204" pitchFamily="34" charset="-120"/>
                <a:cs typeface="Noto Sans HK"/>
              </a:rPr>
              <a:t>製成混凝土、貯存在煤灰湖內</a:t>
            </a:r>
            <a:endParaRPr sz="1400" dirty="0">
              <a:latin typeface="微軟正黑體" panose="020B0604030504040204" pitchFamily="34" charset="-120"/>
              <a:ea typeface="微軟正黑體" panose="020B0604030504040204" pitchFamily="34" charset="-120"/>
              <a:cs typeface="Noto Sans HK"/>
            </a:endParaRPr>
          </a:p>
        </p:txBody>
      </p:sp>
      <p:sp>
        <p:nvSpPr>
          <p:cNvPr id="15" name="object 15"/>
          <p:cNvSpPr txBox="1"/>
          <p:nvPr/>
        </p:nvSpPr>
        <p:spPr>
          <a:xfrm>
            <a:off x="4033120" y="6152394"/>
            <a:ext cx="754380" cy="597598"/>
          </a:xfrm>
          <a:prstGeom prst="rect">
            <a:avLst/>
          </a:prstGeom>
        </p:spPr>
        <p:txBody>
          <a:bodyPr vert="horz" wrap="square" lIns="0" tIns="12699" rIns="0" bIns="0" rtlCol="0">
            <a:spAutoFit/>
          </a:bodyPr>
          <a:lstStyle/>
          <a:p>
            <a:pPr marL="12702">
              <a:spcBef>
                <a:spcPts val="100"/>
              </a:spcBef>
            </a:pPr>
            <a:r>
              <a:rPr sz="1400" b="1" spc="-25" dirty="0">
                <a:solidFill>
                  <a:srgbClr val="034EA2"/>
                </a:solidFill>
                <a:latin typeface="微軟正黑體" panose="020B0604030504040204" pitchFamily="34" charset="-120"/>
                <a:ea typeface="微軟正黑體" panose="020B0604030504040204" pitchFamily="34" charset="-120"/>
                <a:cs typeface="Noto Sans HK"/>
              </a:rPr>
              <a:t>焚化</a:t>
            </a:r>
            <a:endParaRPr sz="1400" dirty="0">
              <a:latin typeface="微軟正黑體" panose="020B0604030504040204" pitchFamily="34" charset="-120"/>
              <a:ea typeface="微軟正黑體" panose="020B0604030504040204" pitchFamily="34" charset="-120"/>
              <a:cs typeface="Noto Sans HK"/>
            </a:endParaRPr>
          </a:p>
          <a:p>
            <a:pPr marL="12702">
              <a:spcBef>
                <a:spcPts val="124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運至海外</a:t>
            </a:r>
            <a:endParaRPr sz="1400" dirty="0">
              <a:latin typeface="微軟正黑體" panose="020B0604030504040204" pitchFamily="34" charset="-120"/>
              <a:ea typeface="微軟正黑體" panose="020B0604030504040204" pitchFamily="34" charset="-120"/>
              <a:cs typeface="Noto Sans HK"/>
            </a:endParaRPr>
          </a:p>
        </p:txBody>
      </p:sp>
      <p:grpSp>
        <p:nvGrpSpPr>
          <p:cNvPr id="16" name="object 16"/>
          <p:cNvGrpSpPr/>
          <p:nvPr/>
        </p:nvGrpSpPr>
        <p:grpSpPr>
          <a:xfrm>
            <a:off x="430218" y="5530030"/>
            <a:ext cx="6696075" cy="1384934"/>
            <a:chOff x="431998" y="5533204"/>
            <a:chExt cx="6696075" cy="1384935"/>
          </a:xfrm>
        </p:grpSpPr>
        <p:pic>
          <p:nvPicPr>
            <p:cNvPr id="17" name="object 17"/>
            <p:cNvPicPr/>
            <p:nvPr/>
          </p:nvPicPr>
          <p:blipFill>
            <a:blip r:embed="rId2" cstate="print"/>
            <a:stretch>
              <a:fillRect/>
            </a:stretch>
          </p:blipFill>
          <p:spPr>
            <a:xfrm>
              <a:off x="612002" y="6156736"/>
              <a:ext cx="243509" cy="243522"/>
            </a:xfrm>
            <a:prstGeom prst="rect">
              <a:avLst/>
            </a:prstGeom>
          </p:spPr>
        </p:pic>
        <p:pic>
          <p:nvPicPr>
            <p:cNvPr id="18" name="object 18"/>
            <p:cNvPicPr/>
            <p:nvPr/>
          </p:nvPicPr>
          <p:blipFill>
            <a:blip r:embed="rId2" cstate="print"/>
            <a:stretch>
              <a:fillRect/>
            </a:stretch>
          </p:blipFill>
          <p:spPr>
            <a:xfrm>
              <a:off x="612002" y="6527839"/>
              <a:ext cx="243509" cy="243522"/>
            </a:xfrm>
            <a:prstGeom prst="rect">
              <a:avLst/>
            </a:prstGeom>
          </p:spPr>
        </p:pic>
        <p:pic>
          <p:nvPicPr>
            <p:cNvPr id="19" name="object 19"/>
            <p:cNvPicPr/>
            <p:nvPr/>
          </p:nvPicPr>
          <p:blipFill>
            <a:blip r:embed="rId2" cstate="print"/>
            <a:stretch>
              <a:fillRect/>
            </a:stretch>
          </p:blipFill>
          <p:spPr>
            <a:xfrm>
              <a:off x="3729603" y="6156736"/>
              <a:ext cx="243509" cy="243522"/>
            </a:xfrm>
            <a:prstGeom prst="rect">
              <a:avLst/>
            </a:prstGeom>
          </p:spPr>
        </p:pic>
        <p:pic>
          <p:nvPicPr>
            <p:cNvPr id="20" name="object 20"/>
            <p:cNvPicPr/>
            <p:nvPr/>
          </p:nvPicPr>
          <p:blipFill>
            <a:blip r:embed="rId2" cstate="print"/>
            <a:stretch>
              <a:fillRect/>
            </a:stretch>
          </p:blipFill>
          <p:spPr>
            <a:xfrm>
              <a:off x="3729603" y="6527839"/>
              <a:ext cx="243509" cy="243522"/>
            </a:xfrm>
            <a:prstGeom prst="rect">
              <a:avLst/>
            </a:prstGeom>
          </p:spPr>
        </p:pic>
        <p:sp>
          <p:nvSpPr>
            <p:cNvPr id="21" name="object 21"/>
            <p:cNvSpPr/>
            <p:nvPr/>
          </p:nvSpPr>
          <p:spPr>
            <a:xfrm>
              <a:off x="441523" y="5542729"/>
              <a:ext cx="6677025" cy="1365885"/>
            </a:xfrm>
            <a:custGeom>
              <a:avLst/>
              <a:gdLst/>
              <a:ahLst/>
              <a:cxnLst/>
              <a:rect l="l" t="t" r="r" b="b"/>
              <a:pathLst>
                <a:path w="6677025" h="1365884">
                  <a:moveTo>
                    <a:pt x="216001" y="0"/>
                  </a:moveTo>
                  <a:lnTo>
                    <a:pt x="166475" y="5704"/>
                  </a:lnTo>
                  <a:lnTo>
                    <a:pt x="121011" y="21953"/>
                  </a:lnTo>
                  <a:lnTo>
                    <a:pt x="80904" y="47450"/>
                  </a:lnTo>
                  <a:lnTo>
                    <a:pt x="47454" y="80899"/>
                  </a:lnTo>
                  <a:lnTo>
                    <a:pt x="21955" y="121005"/>
                  </a:lnTo>
                  <a:lnTo>
                    <a:pt x="5704" y="166471"/>
                  </a:lnTo>
                  <a:lnTo>
                    <a:pt x="0" y="216001"/>
                  </a:lnTo>
                  <a:lnTo>
                    <a:pt x="0" y="1149540"/>
                  </a:lnTo>
                  <a:lnTo>
                    <a:pt x="5704" y="1199066"/>
                  </a:lnTo>
                  <a:lnTo>
                    <a:pt x="21955" y="1244531"/>
                  </a:lnTo>
                  <a:lnTo>
                    <a:pt x="47454" y="1284637"/>
                  </a:lnTo>
                  <a:lnTo>
                    <a:pt x="80904" y="1318087"/>
                  </a:lnTo>
                  <a:lnTo>
                    <a:pt x="121011" y="1343586"/>
                  </a:lnTo>
                  <a:lnTo>
                    <a:pt x="166475" y="1359837"/>
                  </a:lnTo>
                  <a:lnTo>
                    <a:pt x="216001" y="1365542"/>
                  </a:lnTo>
                  <a:lnTo>
                    <a:pt x="6460947" y="1365542"/>
                  </a:lnTo>
                  <a:lnTo>
                    <a:pt x="6510477" y="1359837"/>
                  </a:lnTo>
                  <a:lnTo>
                    <a:pt x="6555943" y="1343586"/>
                  </a:lnTo>
                  <a:lnTo>
                    <a:pt x="6596049" y="1318087"/>
                  </a:lnTo>
                  <a:lnTo>
                    <a:pt x="6629498" y="1284637"/>
                  </a:lnTo>
                  <a:lnTo>
                    <a:pt x="6654995" y="1244531"/>
                  </a:lnTo>
                  <a:lnTo>
                    <a:pt x="6671244" y="1199066"/>
                  </a:lnTo>
                  <a:lnTo>
                    <a:pt x="6676948" y="1149540"/>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49">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22" name="object 22"/>
          <p:cNvSpPr/>
          <p:nvPr/>
        </p:nvSpPr>
        <p:spPr>
          <a:xfrm>
            <a:off x="430210" y="428829"/>
            <a:ext cx="6696075" cy="494664"/>
          </a:xfrm>
          <a:custGeom>
            <a:avLst/>
            <a:gdLst/>
            <a:ahLst/>
            <a:cxnLst/>
            <a:rect l="l" t="t" r="r" b="b"/>
            <a:pathLst>
              <a:path w="6696075" h="494665">
                <a:moveTo>
                  <a:pt x="6695999" y="494474"/>
                </a:moveTo>
                <a:lnTo>
                  <a:pt x="6686474" y="216001"/>
                </a:lnTo>
                <a:lnTo>
                  <a:pt x="6680771" y="166484"/>
                </a:lnTo>
                <a:lnTo>
                  <a:pt x="6664528" y="121018"/>
                </a:lnTo>
                <a:lnTo>
                  <a:pt x="6639026" y="80911"/>
                </a:lnTo>
                <a:lnTo>
                  <a:pt x="6605575" y="47459"/>
                </a:lnTo>
                <a:lnTo>
                  <a:pt x="6565468" y="21958"/>
                </a:lnTo>
                <a:lnTo>
                  <a:pt x="6520002" y="5715"/>
                </a:lnTo>
                <a:lnTo>
                  <a:pt x="6470472" y="0"/>
                </a:lnTo>
                <a:lnTo>
                  <a:pt x="225526" y="0"/>
                </a:lnTo>
                <a:lnTo>
                  <a:pt x="176009" y="5715"/>
                </a:lnTo>
                <a:lnTo>
                  <a:pt x="130543" y="21958"/>
                </a:lnTo>
                <a:lnTo>
                  <a:pt x="90436" y="47459"/>
                </a:lnTo>
                <a:lnTo>
                  <a:pt x="56984" y="80911"/>
                </a:lnTo>
                <a:lnTo>
                  <a:pt x="31483" y="121018"/>
                </a:lnTo>
                <a:lnTo>
                  <a:pt x="15240" y="166484"/>
                </a:lnTo>
                <a:lnTo>
                  <a:pt x="9525" y="216001"/>
                </a:lnTo>
                <a:lnTo>
                  <a:pt x="0"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3" name="object 23"/>
          <p:cNvSpPr txBox="1"/>
          <p:nvPr/>
        </p:nvSpPr>
        <p:spPr>
          <a:xfrm>
            <a:off x="915518" y="1051197"/>
            <a:ext cx="2646045" cy="843435"/>
          </a:xfrm>
          <a:prstGeom prst="rect">
            <a:avLst/>
          </a:prstGeom>
        </p:spPr>
        <p:txBody>
          <a:bodyPr vert="horz" wrap="square" lIns="0" tIns="12699" rIns="0" bIns="0" rtlCol="0">
            <a:spAutoFit/>
          </a:bodyPr>
          <a:lstStyle/>
          <a:p>
            <a:pPr marL="12702">
              <a:spcBef>
                <a:spcPts val="100"/>
              </a:spcBef>
            </a:pPr>
            <a:r>
              <a:rPr sz="1400" b="1" spc="30" dirty="0">
                <a:solidFill>
                  <a:srgbClr val="034EA2"/>
                </a:solidFill>
                <a:latin typeface="微軟正黑體" panose="020B0604030504040204" pitchFamily="34" charset="-120"/>
                <a:ea typeface="微軟正黑體" panose="020B0604030504040204" pitchFamily="34" charset="-120"/>
                <a:cs typeface="Noto Sans HK"/>
              </a:rPr>
              <a:t>焚化灰和煤灰，於</a:t>
            </a:r>
            <a:r>
              <a:rPr sz="1400" b="1" spc="-25" dirty="0">
                <a:solidFill>
                  <a:srgbClr val="034EA2"/>
                </a:solidFill>
                <a:latin typeface="微軟正黑體" panose="020B0604030504040204" pitchFamily="34" charset="-120"/>
                <a:ea typeface="微軟正黑體" panose="020B0604030504040204" pitchFamily="34" charset="-120"/>
                <a:cs typeface="Noto Sans HK"/>
              </a:rPr>
              <a:t>T·PARK</a:t>
            </a:r>
            <a:r>
              <a:rPr sz="1400" b="1" spc="25" dirty="0">
                <a:solidFill>
                  <a:srgbClr val="034EA2"/>
                </a:solidFill>
                <a:latin typeface="微軟正黑體" panose="020B0604030504040204" pitchFamily="34" charset="-120"/>
                <a:ea typeface="微軟正黑體" panose="020B0604030504040204" pitchFamily="34" charset="-120"/>
                <a:cs typeface="Noto Sans HK"/>
              </a:rPr>
              <a:t> 焚化</a:t>
            </a:r>
            <a:endParaRPr sz="1400" dirty="0">
              <a:latin typeface="微軟正黑體" panose="020B0604030504040204" pitchFamily="34" charset="-120"/>
              <a:ea typeface="微軟正黑體" panose="020B0604030504040204" pitchFamily="34" charset="-120"/>
              <a:cs typeface="Noto Sans HK"/>
            </a:endParaRPr>
          </a:p>
          <a:p>
            <a:pPr marL="12702" marR="266728">
              <a:lnSpc>
                <a:spcPct val="113100"/>
              </a:lnSpc>
              <a:spcBef>
                <a:spcPts val="103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焚化灰和煤灰，製成混凝土、</a:t>
            </a:r>
            <a:r>
              <a:rPr sz="1400" b="1" spc="-10" dirty="0">
                <a:solidFill>
                  <a:srgbClr val="034EA2"/>
                </a:solidFill>
                <a:latin typeface="微軟正黑體" panose="020B0604030504040204" pitchFamily="34" charset="-120"/>
                <a:ea typeface="微軟正黑體" panose="020B0604030504040204" pitchFamily="34" charset="-120"/>
                <a:cs typeface="Noto Sans HK"/>
              </a:rPr>
              <a:t>貯存在煤灰湖內</a:t>
            </a:r>
            <a:endParaRPr sz="1400" dirty="0">
              <a:latin typeface="微軟正黑體" panose="020B0604030504040204" pitchFamily="34" charset="-120"/>
              <a:ea typeface="微軟正黑體" panose="020B0604030504040204" pitchFamily="34" charset="-120"/>
              <a:cs typeface="Noto Sans HK"/>
            </a:endParaRPr>
          </a:p>
        </p:txBody>
      </p:sp>
      <p:sp>
        <p:nvSpPr>
          <p:cNvPr id="24" name="object 24"/>
          <p:cNvSpPr txBox="1"/>
          <p:nvPr/>
        </p:nvSpPr>
        <p:spPr>
          <a:xfrm>
            <a:off x="4033119" y="1051197"/>
            <a:ext cx="2692400" cy="843435"/>
          </a:xfrm>
          <a:prstGeom prst="rect">
            <a:avLst/>
          </a:prstGeom>
        </p:spPr>
        <p:txBody>
          <a:bodyPr vert="horz" wrap="square" lIns="0" tIns="12699" rIns="0" bIns="0" rtlCol="0">
            <a:spAutoFit/>
          </a:bodyPr>
          <a:lstStyle/>
          <a:p>
            <a:pPr marL="12702">
              <a:spcBef>
                <a:spcPts val="10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脫水污水污泥，於 </a:t>
            </a:r>
            <a:r>
              <a:rPr sz="1400" b="1" dirty="0">
                <a:solidFill>
                  <a:srgbClr val="034EA2"/>
                </a:solidFill>
                <a:latin typeface="微軟正黑體" panose="020B0604030504040204" pitchFamily="34" charset="-120"/>
                <a:ea typeface="微軟正黑體" panose="020B0604030504040204" pitchFamily="34" charset="-120"/>
                <a:cs typeface="Noto Sans HK"/>
              </a:rPr>
              <a:t>T·PARK</a:t>
            </a:r>
            <a:r>
              <a:rPr sz="1400" b="1" spc="30" dirty="0">
                <a:solidFill>
                  <a:srgbClr val="034EA2"/>
                </a:solidFill>
                <a:latin typeface="微軟正黑體" panose="020B0604030504040204" pitchFamily="34" charset="-120"/>
                <a:ea typeface="微軟正黑體" panose="020B0604030504040204" pitchFamily="34" charset="-120"/>
                <a:cs typeface="Noto Sans HK"/>
              </a:rPr>
              <a:t> 焚化</a:t>
            </a:r>
            <a:endParaRPr sz="1400" dirty="0">
              <a:latin typeface="微軟正黑體" panose="020B0604030504040204" pitchFamily="34" charset="-120"/>
              <a:ea typeface="微軟正黑體" panose="020B0604030504040204" pitchFamily="34" charset="-120"/>
              <a:cs typeface="Noto Sans HK"/>
            </a:endParaRPr>
          </a:p>
          <a:p>
            <a:pPr marL="12702" marR="312453">
              <a:lnSpc>
                <a:spcPct val="113100"/>
              </a:lnSpc>
              <a:spcBef>
                <a:spcPts val="1030"/>
              </a:spcBef>
            </a:pPr>
            <a:r>
              <a:rPr sz="1400" b="1" spc="-16" dirty="0">
                <a:solidFill>
                  <a:srgbClr val="034EA2"/>
                </a:solidFill>
                <a:latin typeface="微軟正黑體" panose="020B0604030504040204" pitchFamily="34" charset="-120"/>
                <a:ea typeface="微軟正黑體" panose="020B0604030504040204" pitchFamily="34" charset="-120"/>
                <a:cs typeface="Noto Sans HK"/>
              </a:rPr>
              <a:t>脫水污水污泥，製成混凝土、</a:t>
            </a:r>
            <a:r>
              <a:rPr sz="1400" b="1" spc="-10" dirty="0">
                <a:solidFill>
                  <a:srgbClr val="034EA2"/>
                </a:solidFill>
                <a:latin typeface="微軟正黑體" panose="020B0604030504040204" pitchFamily="34" charset="-120"/>
                <a:ea typeface="微軟正黑體" panose="020B0604030504040204" pitchFamily="34" charset="-120"/>
                <a:cs typeface="Noto Sans HK"/>
              </a:rPr>
              <a:t>貯存在煤灰湖內</a:t>
            </a:r>
            <a:endParaRPr sz="1400" dirty="0">
              <a:latin typeface="微軟正黑體" panose="020B0604030504040204" pitchFamily="34" charset="-120"/>
              <a:ea typeface="微軟正黑體" panose="020B0604030504040204" pitchFamily="34" charset="-120"/>
              <a:cs typeface="Noto Sans HK"/>
            </a:endParaRPr>
          </a:p>
        </p:txBody>
      </p:sp>
      <p:grpSp>
        <p:nvGrpSpPr>
          <p:cNvPr id="25" name="object 25"/>
          <p:cNvGrpSpPr/>
          <p:nvPr/>
        </p:nvGrpSpPr>
        <p:grpSpPr>
          <a:xfrm>
            <a:off x="610222" y="1052368"/>
            <a:ext cx="3361690" cy="616585"/>
            <a:chOff x="612002" y="1055540"/>
            <a:chExt cx="3361690" cy="616585"/>
          </a:xfrm>
        </p:grpSpPr>
        <p:pic>
          <p:nvPicPr>
            <p:cNvPr id="26" name="object 26"/>
            <p:cNvPicPr/>
            <p:nvPr/>
          </p:nvPicPr>
          <p:blipFill>
            <a:blip r:embed="rId2" cstate="print"/>
            <a:stretch>
              <a:fillRect/>
            </a:stretch>
          </p:blipFill>
          <p:spPr>
            <a:xfrm>
              <a:off x="612002" y="1055540"/>
              <a:ext cx="243509" cy="243522"/>
            </a:xfrm>
            <a:prstGeom prst="rect">
              <a:avLst/>
            </a:prstGeom>
          </p:spPr>
        </p:pic>
        <p:pic>
          <p:nvPicPr>
            <p:cNvPr id="27" name="object 27"/>
            <p:cNvPicPr/>
            <p:nvPr/>
          </p:nvPicPr>
          <p:blipFill>
            <a:blip r:embed="rId2" cstate="print"/>
            <a:stretch>
              <a:fillRect/>
            </a:stretch>
          </p:blipFill>
          <p:spPr>
            <a:xfrm>
              <a:off x="612002" y="1428120"/>
              <a:ext cx="243509" cy="243522"/>
            </a:xfrm>
            <a:prstGeom prst="rect">
              <a:avLst/>
            </a:prstGeom>
          </p:spPr>
        </p:pic>
        <p:pic>
          <p:nvPicPr>
            <p:cNvPr id="28" name="object 28"/>
            <p:cNvPicPr/>
            <p:nvPr/>
          </p:nvPicPr>
          <p:blipFill>
            <a:blip r:embed="rId2" cstate="print"/>
            <a:stretch>
              <a:fillRect/>
            </a:stretch>
          </p:blipFill>
          <p:spPr>
            <a:xfrm>
              <a:off x="3729603" y="1055540"/>
              <a:ext cx="243509" cy="243522"/>
            </a:xfrm>
            <a:prstGeom prst="rect">
              <a:avLst/>
            </a:prstGeom>
          </p:spPr>
        </p:pic>
        <p:pic>
          <p:nvPicPr>
            <p:cNvPr id="29" name="object 29"/>
            <p:cNvPicPr/>
            <p:nvPr/>
          </p:nvPicPr>
          <p:blipFill>
            <a:blip r:embed="rId2" cstate="print"/>
            <a:stretch>
              <a:fillRect/>
            </a:stretch>
          </p:blipFill>
          <p:spPr>
            <a:xfrm>
              <a:off x="3729603" y="1428120"/>
              <a:ext cx="243509" cy="243522"/>
            </a:xfrm>
            <a:prstGeom prst="rect">
              <a:avLst/>
            </a:prstGeom>
          </p:spPr>
        </p:pic>
      </p:grpSp>
      <p:sp>
        <p:nvSpPr>
          <p:cNvPr id="30" name="object 30"/>
          <p:cNvSpPr txBox="1"/>
          <p:nvPr/>
        </p:nvSpPr>
        <p:spPr>
          <a:xfrm>
            <a:off x="597520" y="556798"/>
            <a:ext cx="6344920"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15</a:t>
            </a:r>
            <a:r>
              <a:rPr sz="1400" b="1" spc="-25" dirty="0">
                <a:solidFill>
                  <a:srgbClr val="002F2F"/>
                </a:solidFill>
                <a:latin typeface="微軟正黑體" panose="020B0604030504040204" pitchFamily="34" charset="-120"/>
                <a:ea typeface="微軟正黑體" panose="020B0604030504040204" pitchFamily="34" charset="-120"/>
                <a:cs typeface="Noto Sans HK"/>
              </a:rPr>
              <a:t>. 以下哪項特殊廢物的平均每日處理量 ( 非堆填) 較高，而其處理方法是甚麼？</a:t>
            </a:r>
            <a:endParaRPr sz="1400" dirty="0">
              <a:latin typeface="微軟正黑體" panose="020B0604030504040204" pitchFamily="34" charset="-120"/>
              <a:ea typeface="微軟正黑體" panose="020B0604030504040204" pitchFamily="34" charset="-120"/>
              <a:cs typeface="Noto Sans HK"/>
            </a:endParaRPr>
          </a:p>
        </p:txBody>
      </p:sp>
      <p:sp>
        <p:nvSpPr>
          <p:cNvPr id="31" name="object 31"/>
          <p:cNvSpPr/>
          <p:nvPr/>
        </p:nvSpPr>
        <p:spPr>
          <a:xfrm>
            <a:off x="439743" y="438356"/>
            <a:ext cx="6677025" cy="1564004"/>
          </a:xfrm>
          <a:custGeom>
            <a:avLst/>
            <a:gdLst/>
            <a:ahLst/>
            <a:cxnLst/>
            <a:rect l="l" t="t" r="r" b="b"/>
            <a:pathLst>
              <a:path w="6677025" h="1564005">
                <a:moveTo>
                  <a:pt x="216001" y="0"/>
                </a:moveTo>
                <a:lnTo>
                  <a:pt x="166475" y="5704"/>
                </a:lnTo>
                <a:lnTo>
                  <a:pt x="121011" y="21953"/>
                </a:lnTo>
                <a:lnTo>
                  <a:pt x="80904" y="47450"/>
                </a:lnTo>
                <a:lnTo>
                  <a:pt x="47454" y="80899"/>
                </a:lnTo>
                <a:lnTo>
                  <a:pt x="21955" y="121005"/>
                </a:lnTo>
                <a:lnTo>
                  <a:pt x="5704" y="166471"/>
                </a:lnTo>
                <a:lnTo>
                  <a:pt x="0" y="216001"/>
                </a:lnTo>
                <a:lnTo>
                  <a:pt x="0" y="1347939"/>
                </a:lnTo>
                <a:lnTo>
                  <a:pt x="5704" y="1397466"/>
                </a:lnTo>
                <a:lnTo>
                  <a:pt x="21955" y="1442930"/>
                </a:lnTo>
                <a:lnTo>
                  <a:pt x="47454" y="1483036"/>
                </a:lnTo>
                <a:lnTo>
                  <a:pt x="80904" y="1516487"/>
                </a:lnTo>
                <a:lnTo>
                  <a:pt x="121011" y="1541986"/>
                </a:lnTo>
                <a:lnTo>
                  <a:pt x="166475" y="1558236"/>
                </a:lnTo>
                <a:lnTo>
                  <a:pt x="216001" y="1563941"/>
                </a:lnTo>
                <a:lnTo>
                  <a:pt x="6460947" y="1563941"/>
                </a:lnTo>
                <a:lnTo>
                  <a:pt x="6510477" y="1558236"/>
                </a:lnTo>
                <a:lnTo>
                  <a:pt x="6555943" y="1541986"/>
                </a:lnTo>
                <a:lnTo>
                  <a:pt x="6596049" y="1516487"/>
                </a:lnTo>
                <a:lnTo>
                  <a:pt x="6629498" y="1483036"/>
                </a:lnTo>
                <a:lnTo>
                  <a:pt x="6654995" y="1442930"/>
                </a:lnTo>
                <a:lnTo>
                  <a:pt x="6671244" y="1397466"/>
                </a:lnTo>
                <a:lnTo>
                  <a:pt x="6676948" y="134793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2" name="object 32"/>
          <p:cNvSpPr/>
          <p:nvPr/>
        </p:nvSpPr>
        <p:spPr>
          <a:xfrm>
            <a:off x="430210" y="3720428"/>
            <a:ext cx="6696075" cy="758191"/>
          </a:xfrm>
          <a:custGeom>
            <a:avLst/>
            <a:gdLst/>
            <a:ahLst/>
            <a:cxnLst/>
            <a:rect l="l" t="t" r="r" b="b"/>
            <a:pathLst>
              <a:path w="6696075" h="758189">
                <a:moveTo>
                  <a:pt x="6695999" y="494474"/>
                </a:moveTo>
                <a:lnTo>
                  <a:pt x="6686474" y="216001"/>
                </a:lnTo>
                <a:lnTo>
                  <a:pt x="6680771" y="166471"/>
                </a:lnTo>
                <a:lnTo>
                  <a:pt x="6664528" y="121005"/>
                </a:lnTo>
                <a:lnTo>
                  <a:pt x="6639026" y="80899"/>
                </a:lnTo>
                <a:lnTo>
                  <a:pt x="6605575" y="47447"/>
                </a:lnTo>
                <a:lnTo>
                  <a:pt x="6565468" y="21945"/>
                </a:lnTo>
                <a:lnTo>
                  <a:pt x="6520002" y="5702"/>
                </a:lnTo>
                <a:lnTo>
                  <a:pt x="6470472" y="0"/>
                </a:lnTo>
                <a:lnTo>
                  <a:pt x="225526" y="0"/>
                </a:lnTo>
                <a:lnTo>
                  <a:pt x="176009" y="5702"/>
                </a:lnTo>
                <a:lnTo>
                  <a:pt x="130543" y="21945"/>
                </a:lnTo>
                <a:lnTo>
                  <a:pt x="90436" y="47447"/>
                </a:lnTo>
                <a:lnTo>
                  <a:pt x="56984" y="80899"/>
                </a:lnTo>
                <a:lnTo>
                  <a:pt x="31483" y="121005"/>
                </a:lnTo>
                <a:lnTo>
                  <a:pt x="15240" y="166471"/>
                </a:lnTo>
                <a:lnTo>
                  <a:pt x="9525" y="216001"/>
                </a:lnTo>
                <a:lnTo>
                  <a:pt x="0" y="494474"/>
                </a:lnTo>
                <a:lnTo>
                  <a:pt x="4660" y="494474"/>
                </a:lnTo>
                <a:lnTo>
                  <a:pt x="0" y="757720"/>
                </a:lnTo>
                <a:lnTo>
                  <a:pt x="6695999" y="757720"/>
                </a:lnTo>
                <a:lnTo>
                  <a:pt x="6691325"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3" name="object 33"/>
          <p:cNvSpPr txBox="1"/>
          <p:nvPr/>
        </p:nvSpPr>
        <p:spPr>
          <a:xfrm>
            <a:off x="597519" y="3800543"/>
            <a:ext cx="6073775" cy="525527"/>
          </a:xfrm>
          <a:prstGeom prst="rect">
            <a:avLst/>
          </a:prstGeom>
        </p:spPr>
        <p:txBody>
          <a:bodyPr vert="horz" wrap="square" lIns="0" tIns="12699" rIns="0" bIns="0" rtlCol="0">
            <a:spAutoFit/>
          </a:bodyPr>
          <a:lstStyle/>
          <a:p>
            <a:pPr marL="340394" marR="5080" indent="-328329">
              <a:lnSpc>
                <a:spcPct val="119000"/>
              </a:lnSpc>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17</a:t>
            </a:r>
            <a:r>
              <a:rPr sz="1400" b="1" spc="55" dirty="0">
                <a:solidFill>
                  <a:srgbClr val="002F2F"/>
                </a:solidFill>
                <a:latin typeface="微軟正黑體" panose="020B0604030504040204" pitchFamily="34" charset="-120"/>
                <a:ea typeface="微軟正黑體" panose="020B0604030504040204" pitchFamily="34" charset="-120"/>
                <a:cs typeface="Noto Sans HK"/>
              </a:rPr>
              <a:t>. 根據環境保護署的 </a:t>
            </a:r>
            <a:r>
              <a:rPr sz="1400" b="1" dirty="0">
                <a:solidFill>
                  <a:srgbClr val="002F2F"/>
                </a:solidFill>
                <a:latin typeface="微軟正黑體" panose="020B0604030504040204" pitchFamily="34" charset="-120"/>
                <a:ea typeface="微軟正黑體" panose="020B0604030504040204" pitchFamily="34" charset="-120"/>
                <a:cs typeface="Noto Sans HK"/>
              </a:rPr>
              <a:t>2022</a:t>
            </a:r>
            <a:r>
              <a:rPr sz="1400" b="1" spc="-35" dirty="0">
                <a:solidFill>
                  <a:srgbClr val="002F2F"/>
                </a:solidFill>
                <a:latin typeface="微軟正黑體" panose="020B0604030504040204" pitchFamily="34" charset="-120"/>
                <a:ea typeface="微軟正黑體" panose="020B0604030504040204" pitchFamily="34" charset="-120"/>
                <a:cs typeface="Noto Sans HK"/>
              </a:rPr>
              <a:t> 年香港固體廢物監察報告，香港平均每日有多少</a:t>
            </a:r>
            <a:r>
              <a:rPr sz="1400" b="1" spc="-20" dirty="0">
                <a:solidFill>
                  <a:srgbClr val="002F2F"/>
                </a:solidFill>
                <a:latin typeface="微軟正黑體" panose="020B0604030504040204" pitchFamily="34" charset="-120"/>
                <a:ea typeface="微軟正黑體" panose="020B0604030504040204" pitchFamily="34" charset="-120"/>
                <a:cs typeface="Noto Sans HK"/>
              </a:rPr>
              <a:t>脫水污泥會被送至堆填區棄置？</a:t>
            </a:r>
            <a:endParaRPr sz="1400" dirty="0">
              <a:latin typeface="微軟正黑體" panose="020B0604030504040204" pitchFamily="34" charset="-120"/>
              <a:ea typeface="微軟正黑體" panose="020B0604030504040204" pitchFamily="34" charset="-120"/>
              <a:cs typeface="Noto Sans HK"/>
            </a:endParaRPr>
          </a:p>
        </p:txBody>
      </p:sp>
      <p:sp>
        <p:nvSpPr>
          <p:cNvPr id="34" name="object 34"/>
          <p:cNvSpPr txBox="1"/>
          <p:nvPr/>
        </p:nvSpPr>
        <p:spPr>
          <a:xfrm>
            <a:off x="915519" y="4602117"/>
            <a:ext cx="653415" cy="610423"/>
          </a:xfrm>
          <a:prstGeom prst="rect">
            <a:avLst/>
          </a:prstGeom>
        </p:spPr>
        <p:txBody>
          <a:bodyPr vert="horz" wrap="square" lIns="0" tIns="12699" rIns="0" bIns="0" rtlCol="0">
            <a:spAutoFit/>
          </a:bodyPr>
          <a:lstStyle/>
          <a:p>
            <a:pPr marL="12702">
              <a:spcBef>
                <a:spcPts val="100"/>
              </a:spcBef>
            </a:pPr>
            <a:r>
              <a:rPr sz="1400" b="1" dirty="0">
                <a:solidFill>
                  <a:srgbClr val="034EA2"/>
                </a:solidFill>
                <a:latin typeface="微軟正黑體" panose="020B0604030504040204" pitchFamily="34" charset="-120"/>
                <a:ea typeface="微軟正黑體" panose="020B0604030504040204" pitchFamily="34" charset="-120"/>
                <a:cs typeface="Noto Sans HK"/>
              </a:rPr>
              <a:t>0</a:t>
            </a:r>
            <a:r>
              <a:rPr sz="1400" b="1" spc="16"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dirty="0">
                <a:solidFill>
                  <a:srgbClr val="034EA2"/>
                </a:solidFill>
                <a:latin typeface="微軟正黑體" panose="020B0604030504040204" pitchFamily="34" charset="-120"/>
                <a:ea typeface="微軟正黑體" panose="020B0604030504040204" pitchFamily="34" charset="-120"/>
                <a:cs typeface="Noto Sans HK"/>
              </a:rPr>
              <a:t>27</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p:txBody>
      </p:sp>
      <p:sp>
        <p:nvSpPr>
          <p:cNvPr id="35" name="object 35"/>
          <p:cNvSpPr txBox="1"/>
          <p:nvPr/>
        </p:nvSpPr>
        <p:spPr>
          <a:xfrm>
            <a:off x="4033121" y="4602117"/>
            <a:ext cx="653415" cy="610423"/>
          </a:xfrm>
          <a:prstGeom prst="rect">
            <a:avLst/>
          </a:prstGeom>
        </p:spPr>
        <p:txBody>
          <a:bodyPr vert="horz" wrap="square" lIns="0" tIns="12699" rIns="0" bIns="0" rtlCol="0">
            <a:spAutoFit/>
          </a:bodyPr>
          <a:lstStyle/>
          <a:p>
            <a:pPr marL="12702">
              <a:spcBef>
                <a:spcPts val="100"/>
              </a:spcBef>
            </a:pPr>
            <a:r>
              <a:rPr sz="1400" b="1" dirty="0">
                <a:solidFill>
                  <a:srgbClr val="034EA2"/>
                </a:solidFill>
                <a:latin typeface="微軟正黑體" panose="020B0604030504040204" pitchFamily="34" charset="-120"/>
                <a:ea typeface="微軟正黑體" panose="020B0604030504040204" pitchFamily="34" charset="-120"/>
                <a:cs typeface="Noto Sans HK"/>
              </a:rPr>
              <a:t>68</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dirty="0">
                <a:solidFill>
                  <a:srgbClr val="034EA2"/>
                </a:solidFill>
                <a:latin typeface="微軟正黑體" panose="020B0604030504040204" pitchFamily="34" charset="-120"/>
                <a:ea typeface="微軟正黑體" panose="020B0604030504040204" pitchFamily="34" charset="-120"/>
                <a:cs typeface="Noto Sans HK"/>
              </a:rPr>
              <a:t>34</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p:txBody>
      </p:sp>
      <p:grpSp>
        <p:nvGrpSpPr>
          <p:cNvPr id="36" name="object 36"/>
          <p:cNvGrpSpPr/>
          <p:nvPr/>
        </p:nvGrpSpPr>
        <p:grpSpPr>
          <a:xfrm>
            <a:off x="430218" y="3720421"/>
            <a:ext cx="6696075" cy="1647825"/>
            <a:chOff x="431998" y="3723592"/>
            <a:chExt cx="6696075" cy="1647825"/>
          </a:xfrm>
        </p:grpSpPr>
        <p:pic>
          <p:nvPicPr>
            <p:cNvPr id="37" name="object 37"/>
            <p:cNvPicPr/>
            <p:nvPr/>
          </p:nvPicPr>
          <p:blipFill>
            <a:blip r:embed="rId3" cstate="print"/>
            <a:stretch>
              <a:fillRect/>
            </a:stretch>
          </p:blipFill>
          <p:spPr>
            <a:xfrm>
              <a:off x="612002" y="4605734"/>
              <a:ext cx="243509" cy="248945"/>
            </a:xfrm>
            <a:prstGeom prst="rect">
              <a:avLst/>
            </a:prstGeom>
          </p:spPr>
        </p:pic>
        <p:pic>
          <p:nvPicPr>
            <p:cNvPr id="38" name="object 38"/>
            <p:cNvPicPr/>
            <p:nvPr/>
          </p:nvPicPr>
          <p:blipFill>
            <a:blip r:embed="rId4" cstate="print"/>
            <a:stretch>
              <a:fillRect/>
            </a:stretch>
          </p:blipFill>
          <p:spPr>
            <a:xfrm>
              <a:off x="612002" y="4978225"/>
              <a:ext cx="243509" cy="248945"/>
            </a:xfrm>
            <a:prstGeom prst="rect">
              <a:avLst/>
            </a:prstGeom>
          </p:spPr>
        </p:pic>
        <p:pic>
          <p:nvPicPr>
            <p:cNvPr id="39" name="object 39"/>
            <p:cNvPicPr/>
            <p:nvPr/>
          </p:nvPicPr>
          <p:blipFill>
            <a:blip r:embed="rId3" cstate="print"/>
            <a:stretch>
              <a:fillRect/>
            </a:stretch>
          </p:blipFill>
          <p:spPr>
            <a:xfrm>
              <a:off x="3729603" y="4605734"/>
              <a:ext cx="243509" cy="248945"/>
            </a:xfrm>
            <a:prstGeom prst="rect">
              <a:avLst/>
            </a:prstGeom>
          </p:spPr>
        </p:pic>
        <p:pic>
          <p:nvPicPr>
            <p:cNvPr id="40" name="object 40"/>
            <p:cNvPicPr/>
            <p:nvPr/>
          </p:nvPicPr>
          <p:blipFill>
            <a:blip r:embed="rId4" cstate="print"/>
            <a:stretch>
              <a:fillRect/>
            </a:stretch>
          </p:blipFill>
          <p:spPr>
            <a:xfrm>
              <a:off x="3729603" y="4978225"/>
              <a:ext cx="243509" cy="248945"/>
            </a:xfrm>
            <a:prstGeom prst="rect">
              <a:avLst/>
            </a:prstGeom>
          </p:spPr>
        </p:pic>
        <p:sp>
          <p:nvSpPr>
            <p:cNvPr id="41" name="object 41"/>
            <p:cNvSpPr/>
            <p:nvPr/>
          </p:nvSpPr>
          <p:spPr>
            <a:xfrm>
              <a:off x="441523" y="3733117"/>
              <a:ext cx="6677025" cy="1628775"/>
            </a:xfrm>
            <a:custGeom>
              <a:avLst/>
              <a:gdLst/>
              <a:ahLst/>
              <a:cxnLst/>
              <a:rect l="l" t="t" r="r" b="b"/>
              <a:pathLst>
                <a:path w="6677025" h="1628775">
                  <a:moveTo>
                    <a:pt x="216001" y="0"/>
                  </a:moveTo>
                  <a:lnTo>
                    <a:pt x="166475" y="5704"/>
                  </a:lnTo>
                  <a:lnTo>
                    <a:pt x="121011" y="21953"/>
                  </a:lnTo>
                  <a:lnTo>
                    <a:pt x="80904" y="47450"/>
                  </a:lnTo>
                  <a:lnTo>
                    <a:pt x="47454" y="80899"/>
                  </a:lnTo>
                  <a:lnTo>
                    <a:pt x="21955" y="121005"/>
                  </a:lnTo>
                  <a:lnTo>
                    <a:pt x="5704" y="166471"/>
                  </a:lnTo>
                  <a:lnTo>
                    <a:pt x="0" y="216001"/>
                  </a:lnTo>
                  <a:lnTo>
                    <a:pt x="0" y="1412557"/>
                  </a:lnTo>
                  <a:lnTo>
                    <a:pt x="5704" y="1462083"/>
                  </a:lnTo>
                  <a:lnTo>
                    <a:pt x="21955" y="1507548"/>
                  </a:lnTo>
                  <a:lnTo>
                    <a:pt x="47454" y="1547654"/>
                  </a:lnTo>
                  <a:lnTo>
                    <a:pt x="80904" y="1581104"/>
                  </a:lnTo>
                  <a:lnTo>
                    <a:pt x="121011" y="1606603"/>
                  </a:lnTo>
                  <a:lnTo>
                    <a:pt x="166475" y="1622854"/>
                  </a:lnTo>
                  <a:lnTo>
                    <a:pt x="216001" y="1628559"/>
                  </a:lnTo>
                  <a:lnTo>
                    <a:pt x="6460947" y="1628559"/>
                  </a:lnTo>
                  <a:lnTo>
                    <a:pt x="6510477" y="1622854"/>
                  </a:lnTo>
                  <a:lnTo>
                    <a:pt x="6555943" y="1606603"/>
                  </a:lnTo>
                  <a:lnTo>
                    <a:pt x="6596049" y="1581104"/>
                  </a:lnTo>
                  <a:lnTo>
                    <a:pt x="6629498" y="1547654"/>
                  </a:lnTo>
                  <a:lnTo>
                    <a:pt x="6654995" y="1507548"/>
                  </a:lnTo>
                  <a:lnTo>
                    <a:pt x="6671244" y="1462083"/>
                  </a:lnTo>
                  <a:lnTo>
                    <a:pt x="6676948" y="1412557"/>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42" name="object 42"/>
          <p:cNvSpPr/>
          <p:nvPr/>
        </p:nvSpPr>
        <p:spPr>
          <a:xfrm>
            <a:off x="430210" y="7076632"/>
            <a:ext cx="6696075" cy="758191"/>
          </a:xfrm>
          <a:custGeom>
            <a:avLst/>
            <a:gdLst/>
            <a:ahLst/>
            <a:cxnLst/>
            <a:rect l="l" t="t" r="r" b="b"/>
            <a:pathLst>
              <a:path w="6696075" h="758190">
                <a:moveTo>
                  <a:pt x="6695999" y="494474"/>
                </a:moveTo>
                <a:lnTo>
                  <a:pt x="6686474" y="216001"/>
                </a:lnTo>
                <a:lnTo>
                  <a:pt x="6680771" y="166471"/>
                </a:lnTo>
                <a:lnTo>
                  <a:pt x="6664528" y="121005"/>
                </a:lnTo>
                <a:lnTo>
                  <a:pt x="6639026" y="80899"/>
                </a:lnTo>
                <a:lnTo>
                  <a:pt x="6605575" y="47447"/>
                </a:lnTo>
                <a:lnTo>
                  <a:pt x="6565468" y="21958"/>
                </a:lnTo>
                <a:lnTo>
                  <a:pt x="6520002" y="5702"/>
                </a:lnTo>
                <a:lnTo>
                  <a:pt x="6470472" y="0"/>
                </a:lnTo>
                <a:lnTo>
                  <a:pt x="225526" y="0"/>
                </a:lnTo>
                <a:lnTo>
                  <a:pt x="176009" y="5702"/>
                </a:lnTo>
                <a:lnTo>
                  <a:pt x="130543" y="21958"/>
                </a:lnTo>
                <a:lnTo>
                  <a:pt x="90436" y="47447"/>
                </a:lnTo>
                <a:lnTo>
                  <a:pt x="56984" y="80899"/>
                </a:lnTo>
                <a:lnTo>
                  <a:pt x="31483" y="121005"/>
                </a:lnTo>
                <a:lnTo>
                  <a:pt x="15240" y="166471"/>
                </a:lnTo>
                <a:lnTo>
                  <a:pt x="9525" y="216001"/>
                </a:lnTo>
                <a:lnTo>
                  <a:pt x="0" y="494474"/>
                </a:lnTo>
                <a:lnTo>
                  <a:pt x="4660" y="494474"/>
                </a:lnTo>
                <a:lnTo>
                  <a:pt x="0" y="757720"/>
                </a:lnTo>
                <a:lnTo>
                  <a:pt x="6695999" y="757720"/>
                </a:lnTo>
                <a:lnTo>
                  <a:pt x="6691325" y="494474"/>
                </a:lnTo>
                <a:lnTo>
                  <a:pt x="6695999" y="494474"/>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3" name="object 43"/>
          <p:cNvSpPr txBox="1"/>
          <p:nvPr/>
        </p:nvSpPr>
        <p:spPr>
          <a:xfrm>
            <a:off x="597519" y="7156750"/>
            <a:ext cx="6073775" cy="525527"/>
          </a:xfrm>
          <a:prstGeom prst="rect">
            <a:avLst/>
          </a:prstGeom>
        </p:spPr>
        <p:txBody>
          <a:bodyPr vert="horz" wrap="square" lIns="0" tIns="12699" rIns="0" bIns="0" rtlCol="0">
            <a:spAutoFit/>
          </a:bodyPr>
          <a:lstStyle/>
          <a:p>
            <a:pPr marL="340394" marR="5080" indent="-328329">
              <a:lnSpc>
                <a:spcPct val="119000"/>
              </a:lnSpc>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19</a:t>
            </a:r>
            <a:r>
              <a:rPr sz="1400" b="1" spc="55" dirty="0">
                <a:solidFill>
                  <a:srgbClr val="002F2F"/>
                </a:solidFill>
                <a:latin typeface="微軟正黑體" panose="020B0604030504040204" pitchFamily="34" charset="-120"/>
                <a:ea typeface="微軟正黑體" panose="020B0604030504040204" pitchFamily="34" charset="-120"/>
                <a:cs typeface="Noto Sans HK"/>
              </a:rPr>
              <a:t>. 根據環境保護署的 </a:t>
            </a:r>
            <a:r>
              <a:rPr sz="1400" b="1" dirty="0">
                <a:solidFill>
                  <a:srgbClr val="002F2F"/>
                </a:solidFill>
                <a:latin typeface="微軟正黑體" panose="020B0604030504040204" pitchFamily="34" charset="-120"/>
                <a:ea typeface="微軟正黑體" panose="020B0604030504040204" pitchFamily="34" charset="-120"/>
                <a:cs typeface="Noto Sans HK"/>
              </a:rPr>
              <a:t>2022</a:t>
            </a:r>
            <a:r>
              <a:rPr sz="1400" b="1" spc="-35" dirty="0">
                <a:solidFill>
                  <a:srgbClr val="002F2F"/>
                </a:solidFill>
                <a:latin typeface="微軟正黑體" panose="020B0604030504040204" pitchFamily="34" charset="-120"/>
                <a:ea typeface="微軟正黑體" panose="020B0604030504040204" pitchFamily="34" charset="-120"/>
                <a:cs typeface="Noto Sans HK"/>
              </a:rPr>
              <a:t> 年香港固體廢物監察報告，香港平均每日有多少</a:t>
            </a:r>
            <a:r>
              <a:rPr sz="1400" b="1" spc="-20" dirty="0">
                <a:solidFill>
                  <a:srgbClr val="002F2F"/>
                </a:solidFill>
                <a:latin typeface="微軟正黑體" panose="020B0604030504040204" pitchFamily="34" charset="-120"/>
                <a:ea typeface="微軟正黑體" panose="020B0604030504040204" pitchFamily="34" charset="-120"/>
                <a:cs typeface="Noto Sans HK"/>
              </a:rPr>
              <a:t>脫水濾水污泥會被送至堆填區棄置？</a:t>
            </a:r>
            <a:endParaRPr sz="1400" dirty="0">
              <a:latin typeface="微軟正黑體" panose="020B0604030504040204" pitchFamily="34" charset="-120"/>
              <a:ea typeface="微軟正黑體" panose="020B0604030504040204" pitchFamily="34" charset="-120"/>
              <a:cs typeface="Noto Sans HK"/>
            </a:endParaRPr>
          </a:p>
        </p:txBody>
      </p:sp>
      <p:sp>
        <p:nvSpPr>
          <p:cNvPr id="44" name="object 44"/>
          <p:cNvSpPr txBox="1"/>
          <p:nvPr/>
        </p:nvSpPr>
        <p:spPr>
          <a:xfrm>
            <a:off x="915519" y="7958324"/>
            <a:ext cx="653415" cy="610423"/>
          </a:xfrm>
          <a:prstGeom prst="rect">
            <a:avLst/>
          </a:prstGeom>
        </p:spPr>
        <p:txBody>
          <a:bodyPr vert="horz" wrap="square" lIns="0" tIns="12699" rIns="0" bIns="0" rtlCol="0">
            <a:spAutoFit/>
          </a:bodyPr>
          <a:lstStyle/>
          <a:p>
            <a:pPr marL="12702">
              <a:spcBef>
                <a:spcPts val="100"/>
              </a:spcBef>
            </a:pPr>
            <a:r>
              <a:rPr sz="1400" b="1" dirty="0">
                <a:solidFill>
                  <a:srgbClr val="034EA2"/>
                </a:solidFill>
                <a:latin typeface="微軟正黑體" panose="020B0604030504040204" pitchFamily="34" charset="-120"/>
                <a:ea typeface="微軟正黑體" panose="020B0604030504040204" pitchFamily="34" charset="-120"/>
                <a:cs typeface="Noto Sans HK"/>
              </a:rPr>
              <a:t>30</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dirty="0">
                <a:solidFill>
                  <a:srgbClr val="034EA2"/>
                </a:solidFill>
                <a:latin typeface="微軟正黑體" panose="020B0604030504040204" pitchFamily="34" charset="-120"/>
                <a:ea typeface="微軟正黑體" panose="020B0604030504040204" pitchFamily="34" charset="-120"/>
                <a:cs typeface="Noto Sans HK"/>
              </a:rPr>
              <a:t>72</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p:txBody>
      </p:sp>
      <p:sp>
        <p:nvSpPr>
          <p:cNvPr id="45" name="object 45"/>
          <p:cNvSpPr txBox="1"/>
          <p:nvPr/>
        </p:nvSpPr>
        <p:spPr>
          <a:xfrm>
            <a:off x="4033121" y="7958324"/>
            <a:ext cx="653415" cy="610423"/>
          </a:xfrm>
          <a:prstGeom prst="rect">
            <a:avLst/>
          </a:prstGeom>
        </p:spPr>
        <p:txBody>
          <a:bodyPr vert="horz" wrap="square" lIns="0" tIns="12699" rIns="0" bIns="0" rtlCol="0">
            <a:spAutoFit/>
          </a:bodyPr>
          <a:lstStyle/>
          <a:p>
            <a:pPr marL="12702">
              <a:spcBef>
                <a:spcPts val="100"/>
              </a:spcBef>
            </a:pPr>
            <a:r>
              <a:rPr sz="1400" b="1" dirty="0">
                <a:solidFill>
                  <a:srgbClr val="034EA2"/>
                </a:solidFill>
                <a:latin typeface="微軟正黑體" panose="020B0604030504040204" pitchFamily="34" charset="-120"/>
                <a:ea typeface="微軟正黑體" panose="020B0604030504040204" pitchFamily="34" charset="-120"/>
                <a:cs typeface="Noto Sans HK"/>
              </a:rPr>
              <a:t>67</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a:p>
            <a:pPr marL="12702">
              <a:spcBef>
                <a:spcPts val="1250"/>
              </a:spcBef>
            </a:pPr>
            <a:r>
              <a:rPr sz="1400" b="1" dirty="0">
                <a:solidFill>
                  <a:srgbClr val="034EA2"/>
                </a:solidFill>
                <a:latin typeface="微軟正黑體" panose="020B0604030504040204" pitchFamily="34" charset="-120"/>
                <a:ea typeface="微軟正黑體" panose="020B0604030504040204" pitchFamily="34" charset="-120"/>
                <a:cs typeface="Noto Sans HK"/>
              </a:rPr>
              <a:t>87</a:t>
            </a:r>
            <a:r>
              <a:rPr sz="1400" b="1" spc="25" dirty="0">
                <a:solidFill>
                  <a:srgbClr val="034EA2"/>
                </a:solidFill>
                <a:latin typeface="微軟正黑體" panose="020B0604030504040204" pitchFamily="34" charset="-120"/>
                <a:ea typeface="微軟正黑體" panose="020B0604030504040204" pitchFamily="34" charset="-120"/>
                <a:cs typeface="Noto Sans HK"/>
              </a:rPr>
              <a:t> 公噸</a:t>
            </a:r>
            <a:endParaRPr sz="1400" dirty="0">
              <a:latin typeface="微軟正黑體" panose="020B0604030504040204" pitchFamily="34" charset="-120"/>
              <a:ea typeface="微軟正黑體" panose="020B0604030504040204" pitchFamily="34" charset="-120"/>
              <a:cs typeface="Noto Sans HK"/>
            </a:endParaRPr>
          </a:p>
        </p:txBody>
      </p:sp>
      <p:grpSp>
        <p:nvGrpSpPr>
          <p:cNvPr id="46" name="object 46"/>
          <p:cNvGrpSpPr/>
          <p:nvPr/>
        </p:nvGrpSpPr>
        <p:grpSpPr>
          <a:xfrm>
            <a:off x="430218" y="7076627"/>
            <a:ext cx="6696075" cy="1649730"/>
            <a:chOff x="431998" y="7079801"/>
            <a:chExt cx="6696075" cy="1649730"/>
          </a:xfrm>
        </p:grpSpPr>
        <p:pic>
          <p:nvPicPr>
            <p:cNvPr id="47" name="object 47"/>
            <p:cNvPicPr/>
            <p:nvPr/>
          </p:nvPicPr>
          <p:blipFill>
            <a:blip r:embed="rId3" cstate="print"/>
            <a:stretch>
              <a:fillRect/>
            </a:stretch>
          </p:blipFill>
          <p:spPr>
            <a:xfrm>
              <a:off x="612002" y="7961931"/>
              <a:ext cx="243509" cy="248945"/>
            </a:xfrm>
            <a:prstGeom prst="rect">
              <a:avLst/>
            </a:prstGeom>
          </p:spPr>
        </p:pic>
        <p:pic>
          <p:nvPicPr>
            <p:cNvPr id="48" name="object 48"/>
            <p:cNvPicPr/>
            <p:nvPr/>
          </p:nvPicPr>
          <p:blipFill>
            <a:blip r:embed="rId5" cstate="print"/>
            <a:stretch>
              <a:fillRect/>
            </a:stretch>
          </p:blipFill>
          <p:spPr>
            <a:xfrm>
              <a:off x="612002" y="8334436"/>
              <a:ext cx="243509" cy="248945"/>
            </a:xfrm>
            <a:prstGeom prst="rect">
              <a:avLst/>
            </a:prstGeom>
          </p:spPr>
        </p:pic>
        <p:pic>
          <p:nvPicPr>
            <p:cNvPr id="49" name="object 49"/>
            <p:cNvPicPr/>
            <p:nvPr/>
          </p:nvPicPr>
          <p:blipFill>
            <a:blip r:embed="rId3" cstate="print"/>
            <a:stretch>
              <a:fillRect/>
            </a:stretch>
          </p:blipFill>
          <p:spPr>
            <a:xfrm>
              <a:off x="3729603" y="7961931"/>
              <a:ext cx="243509" cy="248945"/>
            </a:xfrm>
            <a:prstGeom prst="rect">
              <a:avLst/>
            </a:prstGeom>
          </p:spPr>
        </p:pic>
        <p:pic>
          <p:nvPicPr>
            <p:cNvPr id="50" name="object 50"/>
            <p:cNvPicPr/>
            <p:nvPr/>
          </p:nvPicPr>
          <p:blipFill>
            <a:blip r:embed="rId5" cstate="print"/>
            <a:stretch>
              <a:fillRect/>
            </a:stretch>
          </p:blipFill>
          <p:spPr>
            <a:xfrm>
              <a:off x="3729603" y="8334436"/>
              <a:ext cx="243509" cy="248945"/>
            </a:xfrm>
            <a:prstGeom prst="rect">
              <a:avLst/>
            </a:prstGeom>
          </p:spPr>
        </p:pic>
        <p:sp>
          <p:nvSpPr>
            <p:cNvPr id="51" name="object 51"/>
            <p:cNvSpPr/>
            <p:nvPr/>
          </p:nvSpPr>
          <p:spPr>
            <a:xfrm>
              <a:off x="441523" y="7089326"/>
              <a:ext cx="6677025" cy="1630680"/>
            </a:xfrm>
            <a:custGeom>
              <a:avLst/>
              <a:gdLst/>
              <a:ahLst/>
              <a:cxnLst/>
              <a:rect l="l" t="t" r="r" b="b"/>
              <a:pathLst>
                <a:path w="6677025" h="1630679">
                  <a:moveTo>
                    <a:pt x="216001" y="0"/>
                  </a:moveTo>
                  <a:lnTo>
                    <a:pt x="166475" y="5704"/>
                  </a:lnTo>
                  <a:lnTo>
                    <a:pt x="121011" y="21953"/>
                  </a:lnTo>
                  <a:lnTo>
                    <a:pt x="80904" y="47450"/>
                  </a:lnTo>
                  <a:lnTo>
                    <a:pt x="47454" y="80899"/>
                  </a:lnTo>
                  <a:lnTo>
                    <a:pt x="21955" y="121005"/>
                  </a:lnTo>
                  <a:lnTo>
                    <a:pt x="5704" y="166471"/>
                  </a:lnTo>
                  <a:lnTo>
                    <a:pt x="0" y="216001"/>
                  </a:lnTo>
                  <a:lnTo>
                    <a:pt x="0" y="1414691"/>
                  </a:lnTo>
                  <a:lnTo>
                    <a:pt x="5704" y="1464216"/>
                  </a:lnTo>
                  <a:lnTo>
                    <a:pt x="21955" y="1509679"/>
                  </a:lnTo>
                  <a:lnTo>
                    <a:pt x="47454" y="1549782"/>
                  </a:lnTo>
                  <a:lnTo>
                    <a:pt x="80904" y="1583230"/>
                  </a:lnTo>
                  <a:lnTo>
                    <a:pt x="121011" y="1608727"/>
                  </a:lnTo>
                  <a:lnTo>
                    <a:pt x="166475" y="1624975"/>
                  </a:lnTo>
                  <a:lnTo>
                    <a:pt x="216001" y="1630680"/>
                  </a:lnTo>
                  <a:lnTo>
                    <a:pt x="6460947" y="1630680"/>
                  </a:lnTo>
                  <a:lnTo>
                    <a:pt x="6510477" y="1624975"/>
                  </a:lnTo>
                  <a:lnTo>
                    <a:pt x="6555943" y="1608727"/>
                  </a:lnTo>
                  <a:lnTo>
                    <a:pt x="6596049" y="1583230"/>
                  </a:lnTo>
                  <a:lnTo>
                    <a:pt x="6629498" y="1549782"/>
                  </a:lnTo>
                  <a:lnTo>
                    <a:pt x="6654995" y="1509679"/>
                  </a:lnTo>
                  <a:lnTo>
                    <a:pt x="6671244" y="1464216"/>
                  </a:lnTo>
                  <a:lnTo>
                    <a:pt x="6676948" y="1414691"/>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1896150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0214" y="428830"/>
            <a:ext cx="6696075" cy="657860"/>
          </a:xfrm>
          <a:custGeom>
            <a:avLst/>
            <a:gdLst/>
            <a:ahLst/>
            <a:cxnLst/>
            <a:rect l="l" t="t" r="r" b="b"/>
            <a:pathLst>
              <a:path w="6696075" h="657860">
                <a:moveTo>
                  <a:pt x="6479997" y="0"/>
                </a:moveTo>
                <a:lnTo>
                  <a:pt x="216001" y="0"/>
                </a:lnTo>
                <a:lnTo>
                  <a:pt x="166475" y="5704"/>
                </a:lnTo>
                <a:lnTo>
                  <a:pt x="121011" y="21955"/>
                </a:lnTo>
                <a:lnTo>
                  <a:pt x="80904" y="47454"/>
                </a:lnTo>
                <a:lnTo>
                  <a:pt x="47454" y="80904"/>
                </a:lnTo>
                <a:lnTo>
                  <a:pt x="21955" y="121011"/>
                </a:lnTo>
                <a:lnTo>
                  <a:pt x="5704" y="166475"/>
                </a:lnTo>
                <a:lnTo>
                  <a:pt x="0" y="216001"/>
                </a:lnTo>
                <a:lnTo>
                  <a:pt x="0" y="441591"/>
                </a:lnTo>
                <a:lnTo>
                  <a:pt x="5704" y="491121"/>
                </a:lnTo>
                <a:lnTo>
                  <a:pt x="21955" y="536587"/>
                </a:lnTo>
                <a:lnTo>
                  <a:pt x="47454" y="576693"/>
                </a:lnTo>
                <a:lnTo>
                  <a:pt x="80904" y="610143"/>
                </a:lnTo>
                <a:lnTo>
                  <a:pt x="121011" y="635640"/>
                </a:lnTo>
                <a:lnTo>
                  <a:pt x="166475" y="651889"/>
                </a:lnTo>
                <a:lnTo>
                  <a:pt x="216001" y="657593"/>
                </a:lnTo>
                <a:lnTo>
                  <a:pt x="6479997" y="657593"/>
                </a:lnTo>
                <a:lnTo>
                  <a:pt x="6529527" y="651889"/>
                </a:lnTo>
                <a:lnTo>
                  <a:pt x="6574993" y="635640"/>
                </a:lnTo>
                <a:lnTo>
                  <a:pt x="6615099" y="610143"/>
                </a:lnTo>
                <a:lnTo>
                  <a:pt x="6648548" y="576693"/>
                </a:lnTo>
                <a:lnTo>
                  <a:pt x="6674045" y="536587"/>
                </a:lnTo>
                <a:lnTo>
                  <a:pt x="6690294" y="491121"/>
                </a:lnTo>
                <a:lnTo>
                  <a:pt x="6695998" y="441591"/>
                </a:lnTo>
                <a:lnTo>
                  <a:pt x="6695998" y="216001"/>
                </a:lnTo>
                <a:lnTo>
                  <a:pt x="6690294" y="166475"/>
                </a:lnTo>
                <a:lnTo>
                  <a:pt x="6674045" y="121011"/>
                </a:lnTo>
                <a:lnTo>
                  <a:pt x="6648548" y="80904"/>
                </a:lnTo>
                <a:lnTo>
                  <a:pt x="6615099" y="47454"/>
                </a:lnTo>
                <a:lnTo>
                  <a:pt x="6574993" y="21955"/>
                </a:lnTo>
                <a:lnTo>
                  <a:pt x="6529527" y="5704"/>
                </a:lnTo>
                <a:lnTo>
                  <a:pt x="6479997"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3" name="object 3"/>
          <p:cNvSpPr txBox="1"/>
          <p:nvPr/>
        </p:nvSpPr>
        <p:spPr>
          <a:xfrm>
            <a:off x="1140515" y="634698"/>
            <a:ext cx="572135" cy="228267"/>
          </a:xfrm>
          <a:prstGeom prst="rect">
            <a:avLst/>
          </a:prstGeom>
        </p:spPr>
        <p:txBody>
          <a:bodyPr vert="horz" wrap="square" lIns="0" tIns="12699" rIns="0" bIns="0" rtlCol="0">
            <a:spAutoFit/>
          </a:bodyPr>
          <a:lstStyle/>
          <a:p>
            <a:pPr marL="12702">
              <a:spcBef>
                <a:spcPts val="100"/>
              </a:spcBef>
            </a:pPr>
            <a:r>
              <a:rPr sz="1400" b="1" spc="-20" dirty="0">
                <a:solidFill>
                  <a:srgbClr val="002F2F"/>
                </a:solidFill>
                <a:latin typeface="微軟正黑體" panose="020B0604030504040204" pitchFamily="34" charset="-120"/>
                <a:ea typeface="微軟正黑體" panose="020B0604030504040204" pitchFamily="34" charset="-120"/>
                <a:cs typeface="Noto Sans HK"/>
              </a:rPr>
              <a:t>短答題</a:t>
            </a:r>
            <a:endParaRPr sz="1400" dirty="0">
              <a:latin typeface="微軟正黑體" panose="020B0604030504040204" pitchFamily="34" charset="-120"/>
              <a:ea typeface="微軟正黑體" panose="020B0604030504040204" pitchFamily="34" charset="-120"/>
              <a:cs typeface="Noto Sans HK"/>
            </a:endParaRPr>
          </a:p>
        </p:txBody>
      </p:sp>
      <p:grpSp>
        <p:nvGrpSpPr>
          <p:cNvPr id="4" name="object 4"/>
          <p:cNvGrpSpPr/>
          <p:nvPr/>
        </p:nvGrpSpPr>
        <p:grpSpPr>
          <a:xfrm>
            <a:off x="646222" y="565935"/>
            <a:ext cx="383540" cy="383540"/>
            <a:chOff x="648006" y="569110"/>
            <a:chExt cx="383540" cy="383540"/>
          </a:xfrm>
        </p:grpSpPr>
        <p:sp>
          <p:nvSpPr>
            <p:cNvPr id="5" name="object 5"/>
            <p:cNvSpPr/>
            <p:nvPr/>
          </p:nvSpPr>
          <p:spPr>
            <a:xfrm>
              <a:off x="648006" y="569110"/>
              <a:ext cx="383540" cy="383540"/>
            </a:xfrm>
            <a:custGeom>
              <a:avLst/>
              <a:gdLst/>
              <a:ahLst/>
              <a:cxnLst/>
              <a:rect l="l" t="t" r="r" b="b"/>
              <a:pathLst>
                <a:path w="383540" h="383540">
                  <a:moveTo>
                    <a:pt x="191693" y="0"/>
                  </a:moveTo>
                  <a:lnTo>
                    <a:pt x="147740" y="5062"/>
                  </a:lnTo>
                  <a:lnTo>
                    <a:pt x="107392" y="19484"/>
                  </a:lnTo>
                  <a:lnTo>
                    <a:pt x="71800" y="42113"/>
                  </a:lnTo>
                  <a:lnTo>
                    <a:pt x="42113" y="71800"/>
                  </a:lnTo>
                  <a:lnTo>
                    <a:pt x="19484" y="107392"/>
                  </a:lnTo>
                  <a:lnTo>
                    <a:pt x="5062" y="147740"/>
                  </a:lnTo>
                  <a:lnTo>
                    <a:pt x="0" y="191693"/>
                  </a:lnTo>
                  <a:lnTo>
                    <a:pt x="5062" y="235651"/>
                  </a:lnTo>
                  <a:lnTo>
                    <a:pt x="19484" y="276002"/>
                  </a:lnTo>
                  <a:lnTo>
                    <a:pt x="42113" y="311597"/>
                  </a:lnTo>
                  <a:lnTo>
                    <a:pt x="71800" y="341285"/>
                  </a:lnTo>
                  <a:lnTo>
                    <a:pt x="107392" y="363915"/>
                  </a:lnTo>
                  <a:lnTo>
                    <a:pt x="147740" y="378337"/>
                  </a:lnTo>
                  <a:lnTo>
                    <a:pt x="191693" y="383400"/>
                  </a:lnTo>
                  <a:lnTo>
                    <a:pt x="235646" y="378337"/>
                  </a:lnTo>
                  <a:lnTo>
                    <a:pt x="275994" y="363915"/>
                  </a:lnTo>
                  <a:lnTo>
                    <a:pt x="311587" y="341285"/>
                  </a:lnTo>
                  <a:lnTo>
                    <a:pt x="341273" y="311597"/>
                  </a:lnTo>
                  <a:lnTo>
                    <a:pt x="363903" y="276002"/>
                  </a:lnTo>
                  <a:lnTo>
                    <a:pt x="378324" y="235651"/>
                  </a:lnTo>
                  <a:lnTo>
                    <a:pt x="383387" y="191693"/>
                  </a:lnTo>
                  <a:lnTo>
                    <a:pt x="378324" y="147740"/>
                  </a:lnTo>
                  <a:lnTo>
                    <a:pt x="363903" y="107392"/>
                  </a:lnTo>
                  <a:lnTo>
                    <a:pt x="341273" y="71800"/>
                  </a:lnTo>
                  <a:lnTo>
                    <a:pt x="311587" y="42113"/>
                  </a:lnTo>
                  <a:lnTo>
                    <a:pt x="275994" y="19484"/>
                  </a:lnTo>
                  <a:lnTo>
                    <a:pt x="235646" y="5062"/>
                  </a:lnTo>
                  <a:lnTo>
                    <a:pt x="191693"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6" name="object 6"/>
            <p:cNvPicPr/>
            <p:nvPr/>
          </p:nvPicPr>
          <p:blipFill>
            <a:blip r:embed="rId2" cstate="print"/>
            <a:stretch>
              <a:fillRect/>
            </a:stretch>
          </p:blipFill>
          <p:spPr>
            <a:xfrm>
              <a:off x="761693" y="650100"/>
              <a:ext cx="155079" cy="211848"/>
            </a:xfrm>
            <a:prstGeom prst="rect">
              <a:avLst/>
            </a:prstGeom>
          </p:spPr>
        </p:pic>
      </p:grpSp>
      <p:sp>
        <p:nvSpPr>
          <p:cNvPr id="7" name="object 7"/>
          <p:cNvSpPr/>
          <p:nvPr/>
        </p:nvSpPr>
        <p:spPr>
          <a:xfrm>
            <a:off x="430214" y="4585420"/>
            <a:ext cx="6696075" cy="758191"/>
          </a:xfrm>
          <a:custGeom>
            <a:avLst/>
            <a:gdLst/>
            <a:ahLst/>
            <a:cxnLst/>
            <a:rect l="l" t="t" r="r" b="b"/>
            <a:pathLst>
              <a:path w="6696075" h="758189">
                <a:moveTo>
                  <a:pt x="6479997" y="0"/>
                </a:moveTo>
                <a:lnTo>
                  <a:pt x="216001" y="0"/>
                </a:lnTo>
                <a:lnTo>
                  <a:pt x="166475" y="5704"/>
                </a:lnTo>
                <a:lnTo>
                  <a:pt x="121011" y="21955"/>
                </a:lnTo>
                <a:lnTo>
                  <a:pt x="80904" y="47454"/>
                </a:lnTo>
                <a:lnTo>
                  <a:pt x="47454" y="80904"/>
                </a:lnTo>
                <a:lnTo>
                  <a:pt x="21955" y="121011"/>
                </a:lnTo>
                <a:lnTo>
                  <a:pt x="5704" y="166475"/>
                </a:lnTo>
                <a:lnTo>
                  <a:pt x="0" y="216001"/>
                </a:lnTo>
                <a:lnTo>
                  <a:pt x="0" y="757720"/>
                </a:lnTo>
                <a:lnTo>
                  <a:pt x="6695998" y="757720"/>
                </a:lnTo>
                <a:lnTo>
                  <a:pt x="6695998" y="216001"/>
                </a:lnTo>
                <a:lnTo>
                  <a:pt x="6690294" y="166475"/>
                </a:lnTo>
                <a:lnTo>
                  <a:pt x="6674045" y="121011"/>
                </a:lnTo>
                <a:lnTo>
                  <a:pt x="6648548" y="80904"/>
                </a:lnTo>
                <a:lnTo>
                  <a:pt x="6615099" y="47454"/>
                </a:lnTo>
                <a:lnTo>
                  <a:pt x="6574993" y="21955"/>
                </a:lnTo>
                <a:lnTo>
                  <a:pt x="6529527" y="5704"/>
                </a:lnTo>
                <a:lnTo>
                  <a:pt x="6479997"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8" name="object 8"/>
          <p:cNvSpPr txBox="1"/>
          <p:nvPr/>
        </p:nvSpPr>
        <p:spPr>
          <a:xfrm>
            <a:off x="597516" y="4665545"/>
            <a:ext cx="5951855" cy="525527"/>
          </a:xfrm>
          <a:prstGeom prst="rect">
            <a:avLst/>
          </a:prstGeom>
        </p:spPr>
        <p:txBody>
          <a:bodyPr vert="horz" wrap="square" lIns="0" tIns="12699" rIns="0" bIns="0" rtlCol="0">
            <a:spAutoFit/>
          </a:bodyPr>
          <a:lstStyle/>
          <a:p>
            <a:pPr marL="240689" marR="5080" indent="-228624">
              <a:lnSpc>
                <a:spcPct val="119000"/>
              </a:lnSpc>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2</a:t>
            </a:r>
            <a:r>
              <a:rPr sz="1400" b="1" spc="16" dirty="0">
                <a:solidFill>
                  <a:srgbClr val="002F2F"/>
                </a:solidFill>
                <a:latin typeface="微軟正黑體" panose="020B0604030504040204" pitchFamily="34" charset="-120"/>
                <a:ea typeface="微軟正黑體" panose="020B0604030504040204" pitchFamily="34" charset="-120"/>
                <a:cs typeface="Noto Sans HK"/>
              </a:rPr>
              <a:t>. 若污水廠所產生的污泥不經 </a:t>
            </a:r>
            <a:r>
              <a:rPr sz="1400" b="1" dirty="0">
                <a:solidFill>
                  <a:srgbClr val="002F2F"/>
                </a:solidFill>
                <a:latin typeface="微軟正黑體" panose="020B0604030504040204" pitchFamily="34" charset="-120"/>
                <a:ea typeface="微軟正黑體" panose="020B0604030504040204" pitchFamily="34" charset="-120"/>
                <a:cs typeface="Noto Sans HK"/>
              </a:rPr>
              <a:t>T</a:t>
            </a:r>
            <a:r>
              <a:rPr sz="1400" b="1" spc="229" dirty="0">
                <a:solidFill>
                  <a:srgbClr val="002F2F"/>
                </a:solidFill>
                <a:latin typeface="微軟正黑體" panose="020B0604030504040204" pitchFamily="34" charset="-120"/>
                <a:ea typeface="微軟正黑體" panose="020B0604030504040204" pitchFamily="34" charset="-120"/>
                <a:cs typeface="Noto Sans HK"/>
              </a:rPr>
              <a:t> </a:t>
            </a:r>
            <a:r>
              <a:rPr sz="1400" b="1" dirty="0">
                <a:solidFill>
                  <a:srgbClr val="002F2F"/>
                </a:solidFill>
                <a:latin typeface="微軟正黑體" panose="020B0604030504040204" pitchFamily="34" charset="-120"/>
                <a:ea typeface="微軟正黑體" panose="020B0604030504040204" pitchFamily="34" charset="-120"/>
                <a:cs typeface="Noto Sans HK"/>
              </a:rPr>
              <a:t>·</a:t>
            </a:r>
            <a:r>
              <a:rPr sz="1400" b="1" spc="229" dirty="0">
                <a:solidFill>
                  <a:srgbClr val="002F2F"/>
                </a:solidFill>
                <a:latin typeface="微軟正黑體" panose="020B0604030504040204" pitchFamily="34" charset="-120"/>
                <a:ea typeface="微軟正黑體" panose="020B0604030504040204" pitchFamily="34" charset="-120"/>
                <a:cs typeface="Noto Sans HK"/>
              </a:rPr>
              <a:t> </a:t>
            </a:r>
            <a:r>
              <a:rPr sz="1400" b="1" dirty="0">
                <a:solidFill>
                  <a:srgbClr val="002F2F"/>
                </a:solidFill>
                <a:latin typeface="微軟正黑體" panose="020B0604030504040204" pitchFamily="34" charset="-120"/>
                <a:ea typeface="微軟正黑體" panose="020B0604030504040204" pitchFamily="34" charset="-120"/>
                <a:cs typeface="Noto Sans HK"/>
              </a:rPr>
              <a:t>PARK</a:t>
            </a:r>
            <a:r>
              <a:rPr sz="1400" b="1" spc="-6" dirty="0">
                <a:solidFill>
                  <a:srgbClr val="002F2F"/>
                </a:solidFill>
                <a:latin typeface="微軟正黑體" panose="020B0604030504040204" pitchFamily="34" charset="-120"/>
                <a:ea typeface="微軟正黑體" panose="020B0604030504040204" pitchFamily="34" charset="-120"/>
                <a:cs typeface="Noto Sans HK"/>
              </a:rPr>
              <a:t> 焚化處理，而直接運往堆填區處理，請闡述其對環境帶來的負面影響。</a:t>
            </a:r>
            <a:endParaRPr sz="1400" dirty="0">
              <a:latin typeface="微軟正黑體" panose="020B0604030504040204" pitchFamily="34" charset="-120"/>
              <a:ea typeface="微軟正黑體" panose="020B0604030504040204" pitchFamily="34" charset="-120"/>
              <a:cs typeface="Noto Sans HK"/>
            </a:endParaRPr>
          </a:p>
        </p:txBody>
      </p:sp>
      <p:grpSp>
        <p:nvGrpSpPr>
          <p:cNvPr id="9" name="object 9"/>
          <p:cNvGrpSpPr/>
          <p:nvPr/>
        </p:nvGrpSpPr>
        <p:grpSpPr>
          <a:xfrm>
            <a:off x="430214" y="4585423"/>
            <a:ext cx="6696075" cy="4837430"/>
            <a:chOff x="431998" y="4588598"/>
            <a:chExt cx="6696075" cy="4837430"/>
          </a:xfrm>
        </p:grpSpPr>
        <p:sp>
          <p:nvSpPr>
            <p:cNvPr id="10" name="object 10"/>
            <p:cNvSpPr/>
            <p:nvPr/>
          </p:nvSpPr>
          <p:spPr>
            <a:xfrm>
              <a:off x="441523" y="4598123"/>
              <a:ext cx="6677025" cy="4818380"/>
            </a:xfrm>
            <a:custGeom>
              <a:avLst/>
              <a:gdLst/>
              <a:ahLst/>
              <a:cxnLst/>
              <a:rect l="l" t="t" r="r" b="b"/>
              <a:pathLst>
                <a:path w="6677025" h="4818380">
                  <a:moveTo>
                    <a:pt x="216001" y="0"/>
                  </a:moveTo>
                  <a:lnTo>
                    <a:pt x="166475" y="5704"/>
                  </a:lnTo>
                  <a:lnTo>
                    <a:pt x="121011" y="21953"/>
                  </a:lnTo>
                  <a:lnTo>
                    <a:pt x="80904" y="47450"/>
                  </a:lnTo>
                  <a:lnTo>
                    <a:pt x="47454" y="80899"/>
                  </a:lnTo>
                  <a:lnTo>
                    <a:pt x="21955" y="121005"/>
                  </a:lnTo>
                  <a:lnTo>
                    <a:pt x="5704" y="166471"/>
                  </a:lnTo>
                  <a:lnTo>
                    <a:pt x="0" y="216001"/>
                  </a:lnTo>
                  <a:lnTo>
                    <a:pt x="0" y="4602149"/>
                  </a:lnTo>
                  <a:lnTo>
                    <a:pt x="5704" y="4651675"/>
                  </a:lnTo>
                  <a:lnTo>
                    <a:pt x="21955" y="4697140"/>
                  </a:lnTo>
                  <a:lnTo>
                    <a:pt x="47454" y="4737246"/>
                  </a:lnTo>
                  <a:lnTo>
                    <a:pt x="80904" y="4770697"/>
                  </a:lnTo>
                  <a:lnTo>
                    <a:pt x="121011" y="4796196"/>
                  </a:lnTo>
                  <a:lnTo>
                    <a:pt x="166475" y="4812446"/>
                  </a:lnTo>
                  <a:lnTo>
                    <a:pt x="216001" y="4818151"/>
                  </a:lnTo>
                  <a:lnTo>
                    <a:pt x="6460947" y="4818151"/>
                  </a:lnTo>
                  <a:lnTo>
                    <a:pt x="6510477" y="4812446"/>
                  </a:lnTo>
                  <a:lnTo>
                    <a:pt x="6555943" y="4796196"/>
                  </a:lnTo>
                  <a:lnTo>
                    <a:pt x="6596049" y="4770697"/>
                  </a:lnTo>
                  <a:lnTo>
                    <a:pt x="6629498" y="4737246"/>
                  </a:lnTo>
                  <a:lnTo>
                    <a:pt x="6654995" y="4697140"/>
                  </a:lnTo>
                  <a:lnTo>
                    <a:pt x="6671244" y="4651675"/>
                  </a:lnTo>
                  <a:lnTo>
                    <a:pt x="6676948" y="4602149"/>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 name="object 11"/>
            <p:cNvSpPr/>
            <p:nvPr/>
          </p:nvSpPr>
          <p:spPr>
            <a:xfrm>
              <a:off x="612000" y="6657744"/>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 name="object 12"/>
            <p:cNvSpPr/>
            <p:nvPr/>
          </p:nvSpPr>
          <p:spPr>
            <a:xfrm>
              <a:off x="612000" y="7997643"/>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p:nvPr/>
          </p:nvSpPr>
          <p:spPr>
            <a:xfrm>
              <a:off x="612000" y="5764477"/>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4" name="object 14"/>
            <p:cNvSpPr/>
            <p:nvPr/>
          </p:nvSpPr>
          <p:spPr>
            <a:xfrm>
              <a:off x="612000" y="7104377"/>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5" name="object 15"/>
            <p:cNvSpPr/>
            <p:nvPr/>
          </p:nvSpPr>
          <p:spPr>
            <a:xfrm>
              <a:off x="612000" y="8444277"/>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6" name="object 16"/>
            <p:cNvSpPr/>
            <p:nvPr/>
          </p:nvSpPr>
          <p:spPr>
            <a:xfrm>
              <a:off x="612000" y="6211110"/>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7" name="object 17"/>
            <p:cNvSpPr/>
            <p:nvPr/>
          </p:nvSpPr>
          <p:spPr>
            <a:xfrm>
              <a:off x="612000" y="7551009"/>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8" name="object 18"/>
            <p:cNvSpPr/>
            <p:nvPr/>
          </p:nvSpPr>
          <p:spPr>
            <a:xfrm>
              <a:off x="612000" y="8890909"/>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19" name="object 19"/>
          <p:cNvSpPr/>
          <p:nvPr/>
        </p:nvSpPr>
        <p:spPr>
          <a:xfrm>
            <a:off x="430214" y="1266429"/>
            <a:ext cx="6696075" cy="561975"/>
          </a:xfrm>
          <a:custGeom>
            <a:avLst/>
            <a:gdLst/>
            <a:ahLst/>
            <a:cxnLst/>
            <a:rect l="l" t="t" r="r" b="b"/>
            <a:pathLst>
              <a:path w="6696075" h="561975">
                <a:moveTo>
                  <a:pt x="6479997" y="0"/>
                </a:moveTo>
                <a:lnTo>
                  <a:pt x="216001" y="0"/>
                </a:lnTo>
                <a:lnTo>
                  <a:pt x="166475" y="5704"/>
                </a:lnTo>
                <a:lnTo>
                  <a:pt x="121011" y="21955"/>
                </a:lnTo>
                <a:lnTo>
                  <a:pt x="80904" y="47454"/>
                </a:lnTo>
                <a:lnTo>
                  <a:pt x="47454" y="80904"/>
                </a:lnTo>
                <a:lnTo>
                  <a:pt x="21955" y="121011"/>
                </a:lnTo>
                <a:lnTo>
                  <a:pt x="5704" y="166475"/>
                </a:lnTo>
                <a:lnTo>
                  <a:pt x="0" y="216001"/>
                </a:lnTo>
                <a:lnTo>
                  <a:pt x="0" y="561606"/>
                </a:lnTo>
                <a:lnTo>
                  <a:pt x="6695998" y="561606"/>
                </a:lnTo>
                <a:lnTo>
                  <a:pt x="6695998" y="216001"/>
                </a:lnTo>
                <a:lnTo>
                  <a:pt x="6690294" y="166475"/>
                </a:lnTo>
                <a:lnTo>
                  <a:pt x="6674045" y="121011"/>
                </a:lnTo>
                <a:lnTo>
                  <a:pt x="6648548" y="80904"/>
                </a:lnTo>
                <a:lnTo>
                  <a:pt x="6615099" y="47454"/>
                </a:lnTo>
                <a:lnTo>
                  <a:pt x="6574993" y="21955"/>
                </a:lnTo>
                <a:lnTo>
                  <a:pt x="6529527" y="5704"/>
                </a:lnTo>
                <a:lnTo>
                  <a:pt x="6479997"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0" name="object 20"/>
          <p:cNvSpPr txBox="1"/>
          <p:nvPr/>
        </p:nvSpPr>
        <p:spPr>
          <a:xfrm>
            <a:off x="597516" y="1424297"/>
            <a:ext cx="5539105" cy="228267"/>
          </a:xfrm>
          <a:prstGeom prst="rect">
            <a:avLst/>
          </a:prstGeom>
        </p:spPr>
        <p:txBody>
          <a:bodyPr vert="horz" wrap="square" lIns="0" tIns="12699" rIns="0" bIns="0" rtlCol="0">
            <a:spAutoFit/>
          </a:bodyPr>
          <a:lstStyle/>
          <a:p>
            <a:pPr marL="12702">
              <a:spcBef>
                <a:spcPts val="100"/>
              </a:spcBef>
            </a:pPr>
            <a:r>
              <a:rPr sz="1400" b="1" dirty="0">
                <a:solidFill>
                  <a:srgbClr val="002F2F"/>
                </a:solidFill>
                <a:latin typeface="微軟正黑體" panose="020B0604030504040204" pitchFamily="34" charset="-120"/>
                <a:ea typeface="微軟正黑體" panose="020B0604030504040204" pitchFamily="34" charset="-120"/>
                <a:cs typeface="Noto Sans HK"/>
              </a:rPr>
              <a:t>1</a:t>
            </a:r>
            <a:r>
              <a:rPr sz="1400" b="1" spc="-6" dirty="0">
                <a:solidFill>
                  <a:srgbClr val="002F2F"/>
                </a:solidFill>
                <a:latin typeface="微軟正黑體" panose="020B0604030504040204" pitchFamily="34" charset="-120"/>
                <a:ea typeface="微軟正黑體" panose="020B0604030504040204" pitchFamily="34" charset="-120"/>
                <a:cs typeface="Noto Sans HK"/>
              </a:rPr>
              <a:t>.  現時香港有哪個廢物處理設施會把特殊廢物轉廢為能或轉廢為材？</a:t>
            </a:r>
            <a:endParaRPr sz="1400" dirty="0">
              <a:latin typeface="微軟正黑體" panose="020B0604030504040204" pitchFamily="34" charset="-120"/>
              <a:ea typeface="微軟正黑體" panose="020B0604030504040204" pitchFamily="34" charset="-120"/>
              <a:cs typeface="Noto Sans HK"/>
            </a:endParaRPr>
          </a:p>
        </p:txBody>
      </p:sp>
      <p:grpSp>
        <p:nvGrpSpPr>
          <p:cNvPr id="21" name="object 21"/>
          <p:cNvGrpSpPr/>
          <p:nvPr/>
        </p:nvGrpSpPr>
        <p:grpSpPr>
          <a:xfrm>
            <a:off x="420689" y="1266426"/>
            <a:ext cx="6715125" cy="3139440"/>
            <a:chOff x="422473" y="1269601"/>
            <a:chExt cx="6715125" cy="3139440"/>
          </a:xfrm>
        </p:grpSpPr>
        <p:sp>
          <p:nvSpPr>
            <p:cNvPr id="22" name="object 22"/>
            <p:cNvSpPr/>
            <p:nvPr/>
          </p:nvSpPr>
          <p:spPr>
            <a:xfrm>
              <a:off x="612000" y="3106035"/>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3" name="object 23"/>
            <p:cNvSpPr/>
            <p:nvPr/>
          </p:nvSpPr>
          <p:spPr>
            <a:xfrm>
              <a:off x="612000" y="2252977"/>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4" name="object 24"/>
            <p:cNvSpPr/>
            <p:nvPr/>
          </p:nvSpPr>
          <p:spPr>
            <a:xfrm>
              <a:off x="612000" y="3532576"/>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5" name="object 25"/>
            <p:cNvSpPr/>
            <p:nvPr/>
          </p:nvSpPr>
          <p:spPr>
            <a:xfrm>
              <a:off x="612000" y="2679494"/>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6" name="object 26"/>
            <p:cNvSpPr/>
            <p:nvPr/>
          </p:nvSpPr>
          <p:spPr>
            <a:xfrm>
              <a:off x="612000" y="3959093"/>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7" name="object 27"/>
            <p:cNvSpPr/>
            <p:nvPr/>
          </p:nvSpPr>
          <p:spPr>
            <a:xfrm>
              <a:off x="431998" y="1279126"/>
              <a:ext cx="6696075" cy="3120390"/>
            </a:xfrm>
            <a:custGeom>
              <a:avLst/>
              <a:gdLst/>
              <a:ahLst/>
              <a:cxnLst/>
              <a:rect l="l" t="t" r="r" b="b"/>
              <a:pathLst>
                <a:path w="6696075" h="3120390">
                  <a:moveTo>
                    <a:pt x="216001" y="0"/>
                  </a:moveTo>
                  <a:lnTo>
                    <a:pt x="166475" y="5704"/>
                  </a:lnTo>
                  <a:lnTo>
                    <a:pt x="121011" y="21955"/>
                  </a:lnTo>
                  <a:lnTo>
                    <a:pt x="80904" y="47454"/>
                  </a:lnTo>
                  <a:lnTo>
                    <a:pt x="47454" y="80904"/>
                  </a:lnTo>
                  <a:lnTo>
                    <a:pt x="21955" y="121011"/>
                  </a:lnTo>
                  <a:lnTo>
                    <a:pt x="5704" y="166475"/>
                  </a:lnTo>
                  <a:lnTo>
                    <a:pt x="0" y="216001"/>
                  </a:lnTo>
                  <a:lnTo>
                    <a:pt x="0" y="2903943"/>
                  </a:lnTo>
                  <a:lnTo>
                    <a:pt x="5704" y="2953470"/>
                  </a:lnTo>
                  <a:lnTo>
                    <a:pt x="21955" y="2998934"/>
                  </a:lnTo>
                  <a:lnTo>
                    <a:pt x="47454" y="3039040"/>
                  </a:lnTo>
                  <a:lnTo>
                    <a:pt x="80904" y="3072491"/>
                  </a:lnTo>
                  <a:lnTo>
                    <a:pt x="121011" y="3097990"/>
                  </a:lnTo>
                  <a:lnTo>
                    <a:pt x="166475" y="3114240"/>
                  </a:lnTo>
                  <a:lnTo>
                    <a:pt x="216001" y="3119945"/>
                  </a:lnTo>
                  <a:lnTo>
                    <a:pt x="6479997" y="3119945"/>
                  </a:lnTo>
                  <a:lnTo>
                    <a:pt x="6529527" y="3114240"/>
                  </a:lnTo>
                  <a:lnTo>
                    <a:pt x="6574993" y="3097990"/>
                  </a:lnTo>
                  <a:lnTo>
                    <a:pt x="6615099" y="3072491"/>
                  </a:lnTo>
                  <a:lnTo>
                    <a:pt x="6648548" y="3039040"/>
                  </a:lnTo>
                  <a:lnTo>
                    <a:pt x="6674045" y="2998934"/>
                  </a:lnTo>
                  <a:lnTo>
                    <a:pt x="6690294" y="2953470"/>
                  </a:lnTo>
                  <a:lnTo>
                    <a:pt x="6695998" y="2903943"/>
                  </a:lnTo>
                  <a:lnTo>
                    <a:pt x="6695998" y="216001"/>
                  </a:lnTo>
                  <a:lnTo>
                    <a:pt x="6690294" y="166475"/>
                  </a:lnTo>
                  <a:lnTo>
                    <a:pt x="6674045" y="121011"/>
                  </a:lnTo>
                  <a:lnTo>
                    <a:pt x="6648548" y="80904"/>
                  </a:lnTo>
                  <a:lnTo>
                    <a:pt x="6615099" y="47454"/>
                  </a:lnTo>
                  <a:lnTo>
                    <a:pt x="6574993" y="21955"/>
                  </a:lnTo>
                  <a:lnTo>
                    <a:pt x="6529527" y="5704"/>
                  </a:lnTo>
                  <a:lnTo>
                    <a:pt x="647999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521053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30214" y="432415"/>
            <a:ext cx="6696075" cy="657860"/>
            <a:chOff x="431998" y="432003"/>
            <a:chExt cx="6696075" cy="657860"/>
          </a:xfrm>
        </p:grpSpPr>
        <p:sp>
          <p:nvSpPr>
            <p:cNvPr id="3" name="object 3"/>
            <p:cNvSpPr/>
            <p:nvPr/>
          </p:nvSpPr>
          <p:spPr>
            <a:xfrm>
              <a:off x="431998" y="432003"/>
              <a:ext cx="6696075" cy="657860"/>
            </a:xfrm>
            <a:custGeom>
              <a:avLst/>
              <a:gdLst/>
              <a:ahLst/>
              <a:cxnLst/>
              <a:rect l="l" t="t" r="r" b="b"/>
              <a:pathLst>
                <a:path w="6696075" h="657860">
                  <a:moveTo>
                    <a:pt x="6479997" y="0"/>
                  </a:moveTo>
                  <a:lnTo>
                    <a:pt x="216001" y="0"/>
                  </a:lnTo>
                  <a:lnTo>
                    <a:pt x="166475" y="5704"/>
                  </a:lnTo>
                  <a:lnTo>
                    <a:pt x="121011" y="21955"/>
                  </a:lnTo>
                  <a:lnTo>
                    <a:pt x="80904" y="47454"/>
                  </a:lnTo>
                  <a:lnTo>
                    <a:pt x="47454" y="80904"/>
                  </a:lnTo>
                  <a:lnTo>
                    <a:pt x="21955" y="121011"/>
                  </a:lnTo>
                  <a:lnTo>
                    <a:pt x="5704" y="166475"/>
                  </a:lnTo>
                  <a:lnTo>
                    <a:pt x="0" y="216001"/>
                  </a:lnTo>
                  <a:lnTo>
                    <a:pt x="0" y="441591"/>
                  </a:lnTo>
                  <a:lnTo>
                    <a:pt x="5704" y="491121"/>
                  </a:lnTo>
                  <a:lnTo>
                    <a:pt x="21955" y="536587"/>
                  </a:lnTo>
                  <a:lnTo>
                    <a:pt x="47454" y="576693"/>
                  </a:lnTo>
                  <a:lnTo>
                    <a:pt x="80904" y="610143"/>
                  </a:lnTo>
                  <a:lnTo>
                    <a:pt x="121011" y="635640"/>
                  </a:lnTo>
                  <a:lnTo>
                    <a:pt x="166475" y="651889"/>
                  </a:lnTo>
                  <a:lnTo>
                    <a:pt x="216001" y="657593"/>
                  </a:lnTo>
                  <a:lnTo>
                    <a:pt x="6479997" y="657593"/>
                  </a:lnTo>
                  <a:lnTo>
                    <a:pt x="6529527" y="651889"/>
                  </a:lnTo>
                  <a:lnTo>
                    <a:pt x="6574993" y="635640"/>
                  </a:lnTo>
                  <a:lnTo>
                    <a:pt x="6615099" y="610143"/>
                  </a:lnTo>
                  <a:lnTo>
                    <a:pt x="6648548" y="576693"/>
                  </a:lnTo>
                  <a:lnTo>
                    <a:pt x="6674045" y="536587"/>
                  </a:lnTo>
                  <a:lnTo>
                    <a:pt x="6690294" y="491121"/>
                  </a:lnTo>
                  <a:lnTo>
                    <a:pt x="6695998" y="441591"/>
                  </a:lnTo>
                  <a:lnTo>
                    <a:pt x="6695998" y="216001"/>
                  </a:lnTo>
                  <a:lnTo>
                    <a:pt x="6690294" y="166475"/>
                  </a:lnTo>
                  <a:lnTo>
                    <a:pt x="6674045" y="121011"/>
                  </a:lnTo>
                  <a:lnTo>
                    <a:pt x="6648548" y="80904"/>
                  </a:lnTo>
                  <a:lnTo>
                    <a:pt x="6615099" y="47454"/>
                  </a:lnTo>
                  <a:lnTo>
                    <a:pt x="6574993" y="21955"/>
                  </a:lnTo>
                  <a:lnTo>
                    <a:pt x="6529527" y="5704"/>
                  </a:lnTo>
                  <a:lnTo>
                    <a:pt x="6479997"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4" name="object 4"/>
            <p:cNvSpPr/>
            <p:nvPr/>
          </p:nvSpPr>
          <p:spPr>
            <a:xfrm>
              <a:off x="648006" y="569110"/>
              <a:ext cx="383540" cy="383540"/>
            </a:xfrm>
            <a:custGeom>
              <a:avLst/>
              <a:gdLst/>
              <a:ahLst/>
              <a:cxnLst/>
              <a:rect l="l" t="t" r="r" b="b"/>
              <a:pathLst>
                <a:path w="383540" h="383540">
                  <a:moveTo>
                    <a:pt x="191693" y="0"/>
                  </a:moveTo>
                  <a:lnTo>
                    <a:pt x="147740" y="5062"/>
                  </a:lnTo>
                  <a:lnTo>
                    <a:pt x="107392" y="19484"/>
                  </a:lnTo>
                  <a:lnTo>
                    <a:pt x="71800" y="42113"/>
                  </a:lnTo>
                  <a:lnTo>
                    <a:pt x="42113" y="71800"/>
                  </a:lnTo>
                  <a:lnTo>
                    <a:pt x="19484" y="107392"/>
                  </a:lnTo>
                  <a:lnTo>
                    <a:pt x="5062" y="147740"/>
                  </a:lnTo>
                  <a:lnTo>
                    <a:pt x="0" y="191693"/>
                  </a:lnTo>
                  <a:lnTo>
                    <a:pt x="5062" y="235651"/>
                  </a:lnTo>
                  <a:lnTo>
                    <a:pt x="19484" y="276002"/>
                  </a:lnTo>
                  <a:lnTo>
                    <a:pt x="42113" y="311597"/>
                  </a:lnTo>
                  <a:lnTo>
                    <a:pt x="71800" y="341285"/>
                  </a:lnTo>
                  <a:lnTo>
                    <a:pt x="107392" y="363915"/>
                  </a:lnTo>
                  <a:lnTo>
                    <a:pt x="147740" y="378337"/>
                  </a:lnTo>
                  <a:lnTo>
                    <a:pt x="191693" y="383400"/>
                  </a:lnTo>
                  <a:lnTo>
                    <a:pt x="235646" y="378337"/>
                  </a:lnTo>
                  <a:lnTo>
                    <a:pt x="275994" y="363915"/>
                  </a:lnTo>
                  <a:lnTo>
                    <a:pt x="311587" y="341285"/>
                  </a:lnTo>
                  <a:lnTo>
                    <a:pt x="341273" y="311597"/>
                  </a:lnTo>
                  <a:lnTo>
                    <a:pt x="363903" y="276002"/>
                  </a:lnTo>
                  <a:lnTo>
                    <a:pt x="378324" y="235651"/>
                  </a:lnTo>
                  <a:lnTo>
                    <a:pt x="383387" y="191693"/>
                  </a:lnTo>
                  <a:lnTo>
                    <a:pt x="378324" y="147740"/>
                  </a:lnTo>
                  <a:lnTo>
                    <a:pt x="363903" y="107392"/>
                  </a:lnTo>
                  <a:lnTo>
                    <a:pt x="341273" y="71800"/>
                  </a:lnTo>
                  <a:lnTo>
                    <a:pt x="311587" y="42113"/>
                  </a:lnTo>
                  <a:lnTo>
                    <a:pt x="275994" y="19484"/>
                  </a:lnTo>
                  <a:lnTo>
                    <a:pt x="235646" y="5062"/>
                  </a:lnTo>
                  <a:lnTo>
                    <a:pt x="191693" y="0"/>
                  </a:lnTo>
                  <a:close/>
                </a:path>
              </a:pathLst>
            </a:custGeom>
            <a:solidFill>
              <a:srgbClr val="FFFFFF"/>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pic>
          <p:nvPicPr>
            <p:cNvPr id="5" name="object 5"/>
            <p:cNvPicPr/>
            <p:nvPr/>
          </p:nvPicPr>
          <p:blipFill>
            <a:blip r:embed="rId2" cstate="print"/>
            <a:stretch>
              <a:fillRect/>
            </a:stretch>
          </p:blipFill>
          <p:spPr>
            <a:xfrm>
              <a:off x="758844" y="652808"/>
              <a:ext cx="161709" cy="215988"/>
            </a:xfrm>
            <a:prstGeom prst="rect">
              <a:avLst/>
            </a:prstGeom>
          </p:spPr>
        </p:pic>
      </p:grpSp>
      <p:sp>
        <p:nvSpPr>
          <p:cNvPr id="6" name="object 6"/>
          <p:cNvSpPr/>
          <p:nvPr/>
        </p:nvSpPr>
        <p:spPr>
          <a:xfrm>
            <a:off x="430214" y="1270013"/>
            <a:ext cx="6696075" cy="758191"/>
          </a:xfrm>
          <a:custGeom>
            <a:avLst/>
            <a:gdLst/>
            <a:ahLst/>
            <a:cxnLst/>
            <a:rect l="l" t="t" r="r" b="b"/>
            <a:pathLst>
              <a:path w="6696075" h="758189">
                <a:moveTo>
                  <a:pt x="6479997" y="0"/>
                </a:moveTo>
                <a:lnTo>
                  <a:pt x="216001" y="0"/>
                </a:lnTo>
                <a:lnTo>
                  <a:pt x="166475" y="5704"/>
                </a:lnTo>
                <a:lnTo>
                  <a:pt x="121011" y="21955"/>
                </a:lnTo>
                <a:lnTo>
                  <a:pt x="80904" y="47454"/>
                </a:lnTo>
                <a:lnTo>
                  <a:pt x="47454" y="80904"/>
                </a:lnTo>
                <a:lnTo>
                  <a:pt x="21955" y="121011"/>
                </a:lnTo>
                <a:lnTo>
                  <a:pt x="5704" y="166475"/>
                </a:lnTo>
                <a:lnTo>
                  <a:pt x="0" y="216001"/>
                </a:lnTo>
                <a:lnTo>
                  <a:pt x="0" y="757720"/>
                </a:lnTo>
                <a:lnTo>
                  <a:pt x="6695998" y="757720"/>
                </a:lnTo>
                <a:lnTo>
                  <a:pt x="6695998" y="216001"/>
                </a:lnTo>
                <a:lnTo>
                  <a:pt x="6690294" y="166475"/>
                </a:lnTo>
                <a:lnTo>
                  <a:pt x="6674045" y="121011"/>
                </a:lnTo>
                <a:lnTo>
                  <a:pt x="6648548" y="80904"/>
                </a:lnTo>
                <a:lnTo>
                  <a:pt x="6615099" y="47454"/>
                </a:lnTo>
                <a:lnTo>
                  <a:pt x="6574993" y="21955"/>
                </a:lnTo>
                <a:lnTo>
                  <a:pt x="6529527" y="5704"/>
                </a:lnTo>
                <a:lnTo>
                  <a:pt x="6479997" y="0"/>
                </a:lnTo>
                <a:close/>
              </a:path>
            </a:pathLst>
          </a:custGeom>
          <a:solidFill>
            <a:srgbClr val="72CBC9"/>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7" name="object 7"/>
          <p:cNvSpPr txBox="1"/>
          <p:nvPr/>
        </p:nvSpPr>
        <p:spPr>
          <a:xfrm>
            <a:off x="597514" y="638282"/>
            <a:ext cx="6273800" cy="228267"/>
          </a:xfrm>
          <a:prstGeom prst="rect">
            <a:avLst/>
          </a:prstGeom>
        </p:spPr>
        <p:txBody>
          <a:bodyPr vert="horz" wrap="square" lIns="0" tIns="12699" rIns="0" bIns="0" rtlCol="0">
            <a:spAutoFit/>
          </a:bodyPr>
          <a:lstStyle/>
          <a:p>
            <a:pPr marL="555681">
              <a:spcBef>
                <a:spcPts val="100"/>
              </a:spcBef>
            </a:pPr>
            <a:r>
              <a:rPr sz="1400" b="1" spc="-10" dirty="0" err="1">
                <a:solidFill>
                  <a:srgbClr val="002F2F"/>
                </a:solidFill>
                <a:latin typeface="微軟正黑體" panose="020B0604030504040204" pitchFamily="34" charset="-120"/>
                <a:ea typeface="微軟正黑體" panose="020B0604030504040204" pitchFamily="34" charset="-120"/>
                <a:cs typeface="Noto Sans HK"/>
              </a:rPr>
              <a:t>開放式問題</a:t>
            </a:r>
            <a:endParaRPr sz="1400" dirty="0">
              <a:latin typeface="微軟正黑體" panose="020B0604030504040204" pitchFamily="34" charset="-120"/>
              <a:ea typeface="微軟正黑體" panose="020B0604030504040204" pitchFamily="34" charset="-120"/>
              <a:cs typeface="Noto Sans HK"/>
            </a:endParaRPr>
          </a:p>
        </p:txBody>
      </p:sp>
      <p:grpSp>
        <p:nvGrpSpPr>
          <p:cNvPr id="8" name="object 8"/>
          <p:cNvGrpSpPr/>
          <p:nvPr/>
        </p:nvGrpSpPr>
        <p:grpSpPr>
          <a:xfrm>
            <a:off x="430214" y="1270023"/>
            <a:ext cx="6696075" cy="8990965"/>
            <a:chOff x="431998" y="1269607"/>
            <a:chExt cx="6696075" cy="8990965"/>
          </a:xfrm>
        </p:grpSpPr>
        <p:sp>
          <p:nvSpPr>
            <p:cNvPr id="9" name="object 9"/>
            <p:cNvSpPr/>
            <p:nvPr/>
          </p:nvSpPr>
          <p:spPr>
            <a:xfrm>
              <a:off x="441523" y="1279132"/>
              <a:ext cx="6677025" cy="8971915"/>
            </a:xfrm>
            <a:custGeom>
              <a:avLst/>
              <a:gdLst/>
              <a:ahLst/>
              <a:cxnLst/>
              <a:rect l="l" t="t" r="r" b="b"/>
              <a:pathLst>
                <a:path w="6677025" h="8971915">
                  <a:moveTo>
                    <a:pt x="216001" y="0"/>
                  </a:moveTo>
                  <a:lnTo>
                    <a:pt x="166475" y="5704"/>
                  </a:lnTo>
                  <a:lnTo>
                    <a:pt x="121011" y="21953"/>
                  </a:lnTo>
                  <a:lnTo>
                    <a:pt x="80904" y="47450"/>
                  </a:lnTo>
                  <a:lnTo>
                    <a:pt x="47454" y="80899"/>
                  </a:lnTo>
                  <a:lnTo>
                    <a:pt x="21955" y="121005"/>
                  </a:lnTo>
                  <a:lnTo>
                    <a:pt x="5704" y="166471"/>
                  </a:lnTo>
                  <a:lnTo>
                    <a:pt x="0" y="216001"/>
                  </a:lnTo>
                  <a:lnTo>
                    <a:pt x="0" y="8755341"/>
                  </a:lnTo>
                  <a:lnTo>
                    <a:pt x="5704" y="8804872"/>
                  </a:lnTo>
                  <a:lnTo>
                    <a:pt x="21955" y="8850338"/>
                  </a:lnTo>
                  <a:lnTo>
                    <a:pt x="47454" y="8890443"/>
                  </a:lnTo>
                  <a:lnTo>
                    <a:pt x="80904" y="8923893"/>
                  </a:lnTo>
                  <a:lnTo>
                    <a:pt x="121011" y="8949390"/>
                  </a:lnTo>
                  <a:lnTo>
                    <a:pt x="166475" y="8965639"/>
                  </a:lnTo>
                  <a:lnTo>
                    <a:pt x="216001" y="8971343"/>
                  </a:lnTo>
                  <a:lnTo>
                    <a:pt x="6460947" y="8971343"/>
                  </a:lnTo>
                  <a:lnTo>
                    <a:pt x="6510477" y="8965639"/>
                  </a:lnTo>
                  <a:lnTo>
                    <a:pt x="6555943" y="8949390"/>
                  </a:lnTo>
                  <a:lnTo>
                    <a:pt x="6596049" y="8923893"/>
                  </a:lnTo>
                  <a:lnTo>
                    <a:pt x="6629498" y="8890443"/>
                  </a:lnTo>
                  <a:lnTo>
                    <a:pt x="6654995" y="8850338"/>
                  </a:lnTo>
                  <a:lnTo>
                    <a:pt x="6671244" y="8804872"/>
                  </a:lnTo>
                  <a:lnTo>
                    <a:pt x="6676948" y="8755341"/>
                  </a:lnTo>
                  <a:lnTo>
                    <a:pt x="6676948" y="216001"/>
                  </a:lnTo>
                  <a:lnTo>
                    <a:pt x="6671244" y="166471"/>
                  </a:lnTo>
                  <a:lnTo>
                    <a:pt x="6654995" y="121005"/>
                  </a:lnTo>
                  <a:lnTo>
                    <a:pt x="6629498" y="80899"/>
                  </a:lnTo>
                  <a:lnTo>
                    <a:pt x="6596049" y="47450"/>
                  </a:lnTo>
                  <a:lnTo>
                    <a:pt x="6555943" y="21953"/>
                  </a:lnTo>
                  <a:lnTo>
                    <a:pt x="6510477" y="5704"/>
                  </a:lnTo>
                  <a:lnTo>
                    <a:pt x="6460947" y="0"/>
                  </a:lnTo>
                  <a:lnTo>
                    <a:pt x="216001" y="0"/>
                  </a:lnTo>
                  <a:close/>
                </a:path>
              </a:pathLst>
            </a:custGeom>
            <a:ln w="19050">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0" name="object 10"/>
            <p:cNvSpPr/>
            <p:nvPr/>
          </p:nvSpPr>
          <p:spPr>
            <a:xfrm>
              <a:off x="612000" y="3317693"/>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1" name="object 11"/>
            <p:cNvSpPr/>
            <p:nvPr/>
          </p:nvSpPr>
          <p:spPr>
            <a:xfrm>
              <a:off x="612000" y="4625991"/>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2" name="object 12"/>
            <p:cNvSpPr/>
            <p:nvPr/>
          </p:nvSpPr>
          <p:spPr>
            <a:xfrm>
              <a:off x="612000" y="2445486"/>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3" name="object 13"/>
            <p:cNvSpPr/>
            <p:nvPr/>
          </p:nvSpPr>
          <p:spPr>
            <a:xfrm>
              <a:off x="612000" y="3753785"/>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4" name="object 14"/>
            <p:cNvSpPr/>
            <p:nvPr/>
          </p:nvSpPr>
          <p:spPr>
            <a:xfrm>
              <a:off x="612000" y="5062108"/>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5" name="object 15"/>
            <p:cNvSpPr/>
            <p:nvPr/>
          </p:nvSpPr>
          <p:spPr>
            <a:xfrm>
              <a:off x="612000" y="2881578"/>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6" name="object 16"/>
            <p:cNvSpPr/>
            <p:nvPr/>
          </p:nvSpPr>
          <p:spPr>
            <a:xfrm>
              <a:off x="612000" y="4189900"/>
              <a:ext cx="6336030" cy="0"/>
            </a:xfrm>
            <a:custGeom>
              <a:avLst/>
              <a:gdLst/>
              <a:ahLst/>
              <a:cxnLst/>
              <a:rect l="l" t="t" r="r" b="b"/>
              <a:pathLst>
                <a:path w="6336030">
                  <a:moveTo>
                    <a:pt x="0" y="0"/>
                  </a:moveTo>
                  <a:lnTo>
                    <a:pt x="6336004" y="0"/>
                  </a:lnTo>
                </a:path>
              </a:pathLst>
            </a:custGeom>
            <a:ln w="9524">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7" name="object 17"/>
            <p:cNvSpPr/>
            <p:nvPr/>
          </p:nvSpPr>
          <p:spPr>
            <a:xfrm>
              <a:off x="612000" y="5498199"/>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8" name="object 18"/>
            <p:cNvSpPr/>
            <p:nvPr/>
          </p:nvSpPr>
          <p:spPr>
            <a:xfrm>
              <a:off x="612000" y="6806522"/>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19" name="object 19"/>
            <p:cNvSpPr/>
            <p:nvPr/>
          </p:nvSpPr>
          <p:spPr>
            <a:xfrm>
              <a:off x="612000" y="8114821"/>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0" name="object 20"/>
            <p:cNvSpPr/>
            <p:nvPr/>
          </p:nvSpPr>
          <p:spPr>
            <a:xfrm>
              <a:off x="612000" y="5934315"/>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1" name="object 21"/>
            <p:cNvSpPr/>
            <p:nvPr/>
          </p:nvSpPr>
          <p:spPr>
            <a:xfrm>
              <a:off x="612000" y="7242613"/>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2" name="object 22"/>
            <p:cNvSpPr/>
            <p:nvPr/>
          </p:nvSpPr>
          <p:spPr>
            <a:xfrm>
              <a:off x="612000" y="8550936"/>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3" name="object 23"/>
            <p:cNvSpPr/>
            <p:nvPr/>
          </p:nvSpPr>
          <p:spPr>
            <a:xfrm>
              <a:off x="612000" y="6370406"/>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4" name="object 24"/>
            <p:cNvSpPr/>
            <p:nvPr/>
          </p:nvSpPr>
          <p:spPr>
            <a:xfrm>
              <a:off x="612000" y="7678730"/>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5" name="object 25"/>
            <p:cNvSpPr/>
            <p:nvPr/>
          </p:nvSpPr>
          <p:spPr>
            <a:xfrm>
              <a:off x="612000" y="8987028"/>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6" name="object 26"/>
            <p:cNvSpPr/>
            <p:nvPr/>
          </p:nvSpPr>
          <p:spPr>
            <a:xfrm>
              <a:off x="612000" y="9423143"/>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27" name="object 27"/>
            <p:cNvSpPr/>
            <p:nvPr/>
          </p:nvSpPr>
          <p:spPr>
            <a:xfrm>
              <a:off x="612000" y="9859234"/>
              <a:ext cx="6336030" cy="0"/>
            </a:xfrm>
            <a:custGeom>
              <a:avLst/>
              <a:gdLst/>
              <a:ahLst/>
              <a:cxnLst/>
              <a:rect l="l" t="t" r="r" b="b"/>
              <a:pathLst>
                <a:path w="6336030">
                  <a:moveTo>
                    <a:pt x="0" y="0"/>
                  </a:moveTo>
                  <a:lnTo>
                    <a:pt x="6336004" y="0"/>
                  </a:lnTo>
                </a:path>
              </a:pathLst>
            </a:custGeom>
            <a:ln w="9525">
              <a:solidFill>
                <a:srgbClr val="72CBC9"/>
              </a:solidFill>
            </a:ln>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grpSp>
      <p:sp>
        <p:nvSpPr>
          <p:cNvPr id="29" name="object 7"/>
          <p:cNvSpPr txBox="1"/>
          <p:nvPr/>
        </p:nvSpPr>
        <p:spPr>
          <a:xfrm>
            <a:off x="597514" y="1188863"/>
            <a:ext cx="6273800" cy="740971"/>
          </a:xfrm>
          <a:prstGeom prst="rect">
            <a:avLst/>
          </a:prstGeom>
        </p:spPr>
        <p:txBody>
          <a:bodyPr vert="horz" wrap="square" lIns="0" tIns="12699" rIns="0" bIns="0" rtlCol="0">
            <a:spAutoFit/>
          </a:bodyPr>
          <a:lstStyle/>
          <a:p>
            <a:pPr>
              <a:spcBef>
                <a:spcPts val="1375"/>
              </a:spcBef>
            </a:pPr>
            <a:endParaRPr sz="1400" dirty="0">
              <a:latin typeface="微軟正黑體" panose="020B0604030504040204" pitchFamily="34" charset="-120"/>
              <a:ea typeface="微軟正黑體" panose="020B0604030504040204" pitchFamily="34" charset="-120"/>
              <a:cs typeface="Noto Sans HK"/>
            </a:endParaRPr>
          </a:p>
          <a:p>
            <a:pPr marL="240689" marR="5080" indent="-228624">
              <a:lnSpc>
                <a:spcPct val="119000"/>
              </a:lnSpc>
            </a:pPr>
            <a:r>
              <a:rPr sz="1400" b="1" dirty="0">
                <a:solidFill>
                  <a:srgbClr val="002F2F"/>
                </a:solidFill>
                <a:latin typeface="微軟正黑體" panose="020B0604030504040204" pitchFamily="34" charset="-120"/>
                <a:ea typeface="微軟正黑體" panose="020B0604030504040204" pitchFamily="34" charset="-120"/>
                <a:cs typeface="Noto Sans HK"/>
              </a:rPr>
              <a:t>1</a:t>
            </a:r>
            <a:r>
              <a:rPr sz="1400" b="1" spc="-6" dirty="0">
                <a:solidFill>
                  <a:srgbClr val="002F2F"/>
                </a:solidFill>
                <a:latin typeface="微軟正黑體" panose="020B0604030504040204" pitchFamily="34" charset="-120"/>
                <a:ea typeface="微軟正黑體" panose="020B0604030504040204" pitchFamily="34" charset="-120"/>
                <a:cs typeface="Noto Sans HK"/>
              </a:rPr>
              <a:t>. </a:t>
            </a:r>
            <a:r>
              <a:rPr sz="1400" b="1" spc="-6" dirty="0" err="1">
                <a:solidFill>
                  <a:srgbClr val="002F2F"/>
                </a:solidFill>
                <a:latin typeface="微軟正黑體" panose="020B0604030504040204" pitchFamily="34" charset="-120"/>
                <a:ea typeface="微軟正黑體" panose="020B0604030504040204" pitchFamily="34" charset="-120"/>
                <a:cs typeface="Noto Sans HK"/>
              </a:rPr>
              <a:t>你認為應如何優化未來香港處理廢物的方針，以減少特殊廢物</a:t>
            </a:r>
            <a:r>
              <a:rPr sz="1400" b="1" spc="-6" dirty="0">
                <a:solidFill>
                  <a:srgbClr val="002F2F"/>
                </a:solidFill>
                <a:latin typeface="微軟正黑體" panose="020B0604030504040204" pitchFamily="34" charset="-120"/>
                <a:ea typeface="微軟正黑體" panose="020B0604030504040204" pitchFamily="34" charset="-120"/>
                <a:cs typeface="Noto Sans HK"/>
              </a:rPr>
              <a:t> ( </a:t>
            </a:r>
            <a:r>
              <a:rPr sz="1400" b="1" spc="-6" dirty="0" err="1">
                <a:solidFill>
                  <a:srgbClr val="002F2F"/>
                </a:solidFill>
                <a:latin typeface="微軟正黑體" panose="020B0604030504040204" pitchFamily="34" charset="-120"/>
                <a:ea typeface="微軟正黑體" panose="020B0604030504040204" pitchFamily="34" charset="-120"/>
                <a:cs typeface="Noto Sans HK"/>
              </a:rPr>
              <a:t>如濾水污泥或污水污泥</a:t>
            </a:r>
            <a:r>
              <a:rPr sz="1400" b="1" spc="-6" dirty="0">
                <a:solidFill>
                  <a:srgbClr val="002F2F"/>
                </a:solidFill>
                <a:latin typeface="微軟正黑體" panose="020B0604030504040204" pitchFamily="34" charset="-120"/>
                <a:ea typeface="微軟正黑體" panose="020B0604030504040204" pitchFamily="34" charset="-120"/>
                <a:cs typeface="Noto Sans HK"/>
              </a:rPr>
              <a:t> ) </a:t>
            </a:r>
            <a:r>
              <a:rPr sz="1400" b="1" spc="-6" dirty="0" err="1">
                <a:solidFill>
                  <a:srgbClr val="002F2F"/>
                </a:solidFill>
                <a:latin typeface="微軟正黑體" panose="020B0604030504040204" pitchFamily="34" charset="-120"/>
                <a:ea typeface="微軟正黑體" panose="020B0604030504040204" pitchFamily="34" charset="-120"/>
                <a:cs typeface="Noto Sans HK"/>
              </a:rPr>
              <a:t>的棄置量，並紓緩堆填區飽和的問題</a:t>
            </a:r>
            <a:r>
              <a:rPr sz="1400" b="1" spc="-6" dirty="0">
                <a:solidFill>
                  <a:srgbClr val="002F2F"/>
                </a:solidFill>
                <a:latin typeface="微軟正黑體" panose="020B0604030504040204" pitchFamily="34" charset="-120"/>
                <a:ea typeface="微軟正黑體" panose="020B0604030504040204" pitchFamily="34" charset="-120"/>
                <a:cs typeface="Noto Sans HK"/>
              </a:rPr>
              <a:t>？</a:t>
            </a:r>
            <a:endParaRPr sz="14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3597462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5073651" y="3756009"/>
            <a:ext cx="2054723" cy="471804"/>
          </a:xfrm>
          <a:prstGeom prst="roundRect">
            <a:avLst>
              <a:gd name="adj" fmla="val 50000"/>
            </a:avLst>
          </a:prstGeom>
          <a:solidFill>
            <a:srgbClr val="034EA2"/>
          </a:solidFill>
        </p:spPr>
        <p:txBody>
          <a:bodyPr wrap="square" lIns="0" tIns="0" rIns="0" bIns="0" rtlCol="0"/>
          <a:lstStyle/>
          <a:p>
            <a:endParaRPr>
              <a:latin typeface="微軟正黑體" panose="020B0604030504040204" pitchFamily="34" charset="-120"/>
              <a:ea typeface="微軟正黑體" panose="020B0604030504040204" pitchFamily="34" charset="-120"/>
            </a:endParaRPr>
          </a:p>
        </p:txBody>
      </p:sp>
      <p:sp>
        <p:nvSpPr>
          <p:cNvPr id="5" name="object 3"/>
          <p:cNvSpPr txBox="1"/>
          <p:nvPr/>
        </p:nvSpPr>
        <p:spPr>
          <a:xfrm>
            <a:off x="5226051" y="3771860"/>
            <a:ext cx="1922169" cy="341119"/>
          </a:xfrm>
          <a:prstGeom prst="rect">
            <a:avLst/>
          </a:prstGeom>
        </p:spPr>
        <p:txBody>
          <a:bodyPr vert="horz" wrap="square" lIns="0" tIns="93980" rIns="0" bIns="0" rtlCol="0">
            <a:spAutoFit/>
          </a:bodyPr>
          <a:lstStyle/>
          <a:p>
            <a:pPr marL="12702">
              <a:spcBef>
                <a:spcPts val="734"/>
              </a:spcBef>
            </a:pPr>
            <a:r>
              <a:rPr lang="zh-TW" altLang="en-US" sz="1600" b="1" spc="10"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lang="zh-TW" altLang="en-US" sz="3500" dirty="0">
              <a:latin typeface="微軟正黑體" panose="020B0604030504040204" pitchFamily="34" charset="-120"/>
              <a:ea typeface="微軟正黑體" panose="020B0604030504040204" pitchFamily="34" charset="-120"/>
              <a:cs typeface="Noto Sans HK"/>
            </a:endParaRPr>
          </a:p>
        </p:txBody>
      </p:sp>
      <p:sp>
        <p:nvSpPr>
          <p:cNvPr id="6" name="object 3"/>
          <p:cNvSpPr txBox="1"/>
          <p:nvPr/>
        </p:nvSpPr>
        <p:spPr>
          <a:xfrm>
            <a:off x="5226051" y="4200710"/>
            <a:ext cx="1922169" cy="633507"/>
          </a:xfrm>
          <a:prstGeom prst="rect">
            <a:avLst/>
          </a:prstGeom>
        </p:spPr>
        <p:txBody>
          <a:bodyPr vert="horz" wrap="square" lIns="0" tIns="93980" rIns="0" bIns="0" rtlCol="0">
            <a:spAutoFit/>
          </a:bodyPr>
          <a:lstStyle/>
          <a:p>
            <a:pPr marL="991337">
              <a:spcBef>
                <a:spcPts val="1395"/>
              </a:spcBef>
            </a:pPr>
            <a:r>
              <a:rPr lang="zh-HK" altLang="en-US" sz="3500" b="1" spc="59" dirty="0">
                <a:solidFill>
                  <a:srgbClr val="034EA2"/>
                </a:solidFill>
                <a:latin typeface="微軟正黑體" panose="020B0604030504040204" pitchFamily="34" charset="-120"/>
                <a:ea typeface="微軟正黑體" panose="020B0604030504040204" pitchFamily="34" charset="-120"/>
                <a:cs typeface="Noto Sans HK"/>
              </a:rPr>
              <a:t>實驗</a:t>
            </a:r>
            <a:endParaRPr lang="zh-HK" altLang="en-US" sz="3500" dirty="0">
              <a:latin typeface="微軟正黑體" panose="020B0604030504040204" pitchFamily="34" charset="-120"/>
              <a:ea typeface="微軟正黑體" panose="020B0604030504040204" pitchFamily="34" charset="-120"/>
              <a:cs typeface="Noto Sans HK"/>
            </a:endParaRPr>
          </a:p>
        </p:txBody>
      </p:sp>
    </p:spTree>
    <p:extLst>
      <p:ext uri="{BB962C8B-B14F-4D97-AF65-F5344CB8AC3E}">
        <p14:creationId xmlns:p14="http://schemas.microsoft.com/office/powerpoint/2010/main" val="3219914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6465" y="-3173"/>
            <a:ext cx="7560310" cy="1710055"/>
            <a:chOff x="0" y="0"/>
            <a:chExt cx="7560309" cy="1710055"/>
          </a:xfrm>
        </p:grpSpPr>
        <p:sp>
          <p:nvSpPr>
            <p:cNvPr id="3" name="object 3"/>
            <p:cNvSpPr/>
            <p:nvPr/>
          </p:nvSpPr>
          <p:spPr>
            <a:xfrm>
              <a:off x="0" y="1115999"/>
              <a:ext cx="7560309" cy="594360"/>
            </a:xfrm>
            <a:custGeom>
              <a:avLst/>
              <a:gdLst/>
              <a:ahLst/>
              <a:cxnLst/>
              <a:rect l="l" t="t" r="r" b="b"/>
              <a:pathLst>
                <a:path w="7560309" h="594360">
                  <a:moveTo>
                    <a:pt x="0" y="594004"/>
                  </a:moveTo>
                  <a:lnTo>
                    <a:pt x="7559992" y="594004"/>
                  </a:lnTo>
                  <a:lnTo>
                    <a:pt x="7559992" y="0"/>
                  </a:lnTo>
                  <a:lnTo>
                    <a:pt x="0" y="0"/>
                  </a:lnTo>
                  <a:lnTo>
                    <a:pt x="0" y="594004"/>
                  </a:lnTo>
                  <a:close/>
                </a:path>
              </a:pathLst>
            </a:custGeom>
            <a:solidFill>
              <a:srgbClr val="034EA2"/>
            </a:solidFill>
          </p:spPr>
          <p:txBody>
            <a:bodyPr wrap="square" lIns="0" tIns="0" rIns="0" bIns="0" rtlCol="0"/>
            <a:lstStyle/>
            <a:p>
              <a:endParaRPr/>
            </a:p>
          </p:txBody>
        </p:sp>
        <p:sp>
          <p:nvSpPr>
            <p:cNvPr id="4" name="object 4"/>
            <p:cNvSpPr/>
            <p:nvPr/>
          </p:nvSpPr>
          <p:spPr>
            <a:xfrm>
              <a:off x="0" y="0"/>
              <a:ext cx="7560309" cy="1116330"/>
            </a:xfrm>
            <a:custGeom>
              <a:avLst/>
              <a:gdLst/>
              <a:ahLst/>
              <a:cxnLst/>
              <a:rect l="l" t="t" r="r" b="b"/>
              <a:pathLst>
                <a:path w="7560309" h="1116330">
                  <a:moveTo>
                    <a:pt x="7559992" y="0"/>
                  </a:moveTo>
                  <a:lnTo>
                    <a:pt x="0" y="0"/>
                  </a:lnTo>
                  <a:lnTo>
                    <a:pt x="0" y="1115999"/>
                  </a:lnTo>
                  <a:lnTo>
                    <a:pt x="7559992" y="1115999"/>
                  </a:lnTo>
                  <a:lnTo>
                    <a:pt x="7559992" y="0"/>
                  </a:lnTo>
                  <a:close/>
                </a:path>
              </a:pathLst>
            </a:custGeom>
            <a:solidFill>
              <a:srgbClr val="00B9B5"/>
            </a:solidFill>
          </p:spPr>
          <p:txBody>
            <a:bodyPr wrap="square" lIns="0" tIns="0" rIns="0" bIns="0" rtlCol="0"/>
            <a:lstStyle/>
            <a:p>
              <a:endParaRPr/>
            </a:p>
          </p:txBody>
        </p:sp>
      </p:grpSp>
      <p:sp>
        <p:nvSpPr>
          <p:cNvPr id="5" name="object 5"/>
          <p:cNvSpPr txBox="1"/>
          <p:nvPr/>
        </p:nvSpPr>
        <p:spPr>
          <a:xfrm>
            <a:off x="366234" y="1222051"/>
            <a:ext cx="4089400" cy="320600"/>
          </a:xfrm>
          <a:prstGeom prst="rect">
            <a:avLst/>
          </a:prstGeom>
        </p:spPr>
        <p:txBody>
          <a:bodyPr vert="horz" wrap="square" lIns="0" tIns="12699" rIns="0" bIns="0" rtlCol="0">
            <a:spAutoFit/>
          </a:bodyPr>
          <a:lstStyle/>
          <a:p>
            <a:pPr marL="12702">
              <a:spcBef>
                <a:spcPts val="100"/>
              </a:spcBef>
            </a:pPr>
            <a:r>
              <a:rPr sz="2000" b="1" spc="-6" dirty="0">
                <a:solidFill>
                  <a:srgbClr val="FFFFFF"/>
                </a:solidFill>
                <a:latin typeface="微軟正黑體" panose="020B0604030504040204" pitchFamily="34" charset="-120"/>
                <a:ea typeface="微軟正黑體" panose="020B0604030504040204" pitchFamily="34" charset="-120"/>
                <a:cs typeface="Noto Sans HK"/>
              </a:rPr>
              <a:t>方法一：利用砝碼進行物料比例測試</a:t>
            </a:r>
            <a:endParaRPr sz="2000" dirty="0">
              <a:latin typeface="微軟正黑體" panose="020B0604030504040204" pitchFamily="34" charset="-120"/>
              <a:ea typeface="微軟正黑體" panose="020B0604030504040204" pitchFamily="34" charset="-120"/>
              <a:cs typeface="Noto Sans HK"/>
            </a:endParaRPr>
          </a:p>
        </p:txBody>
      </p:sp>
      <p:grpSp>
        <p:nvGrpSpPr>
          <p:cNvPr id="6" name="object 6"/>
          <p:cNvGrpSpPr/>
          <p:nvPr/>
        </p:nvGrpSpPr>
        <p:grpSpPr>
          <a:xfrm>
            <a:off x="378931" y="2092416"/>
            <a:ext cx="1776095" cy="4273550"/>
            <a:chOff x="385394" y="2095590"/>
            <a:chExt cx="1776095" cy="4273550"/>
          </a:xfrm>
        </p:grpSpPr>
        <p:sp>
          <p:nvSpPr>
            <p:cNvPr id="7" name="object 7"/>
            <p:cNvSpPr/>
            <p:nvPr/>
          </p:nvSpPr>
          <p:spPr>
            <a:xfrm>
              <a:off x="385394" y="2100351"/>
              <a:ext cx="1771014" cy="4268470"/>
            </a:xfrm>
            <a:custGeom>
              <a:avLst/>
              <a:gdLst/>
              <a:ahLst/>
              <a:cxnLst/>
              <a:rect l="l" t="t" r="r" b="b"/>
              <a:pathLst>
                <a:path w="1771014" h="4268470">
                  <a:moveTo>
                    <a:pt x="1770786" y="1645869"/>
                  </a:moveTo>
                  <a:lnTo>
                    <a:pt x="0" y="1645869"/>
                  </a:lnTo>
                  <a:lnTo>
                    <a:pt x="0" y="4268470"/>
                  </a:lnTo>
                  <a:lnTo>
                    <a:pt x="1770786" y="4268470"/>
                  </a:lnTo>
                  <a:lnTo>
                    <a:pt x="1770786" y="1645869"/>
                  </a:lnTo>
                  <a:close/>
                </a:path>
                <a:path w="1771014" h="4268470">
                  <a:moveTo>
                    <a:pt x="1770786" y="0"/>
                  </a:moveTo>
                  <a:lnTo>
                    <a:pt x="0" y="0"/>
                  </a:lnTo>
                  <a:lnTo>
                    <a:pt x="0" y="1645856"/>
                  </a:lnTo>
                  <a:lnTo>
                    <a:pt x="1770786" y="1645856"/>
                  </a:lnTo>
                  <a:lnTo>
                    <a:pt x="1770786" y="0"/>
                  </a:lnTo>
                  <a:close/>
                </a:path>
              </a:pathLst>
            </a:custGeom>
            <a:solidFill>
              <a:srgbClr val="72CBC9"/>
            </a:solidFill>
          </p:spPr>
          <p:txBody>
            <a:bodyPr wrap="square" lIns="0" tIns="0" rIns="0" bIns="0" rtlCol="0"/>
            <a:lstStyle/>
            <a:p>
              <a:endParaRPr/>
            </a:p>
          </p:txBody>
        </p:sp>
        <p:sp>
          <p:nvSpPr>
            <p:cNvPr id="8" name="object 8"/>
            <p:cNvSpPr/>
            <p:nvPr/>
          </p:nvSpPr>
          <p:spPr>
            <a:xfrm>
              <a:off x="2156183" y="2501787"/>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p>
          </p:txBody>
        </p:sp>
        <p:sp>
          <p:nvSpPr>
            <p:cNvPr id="9" name="object 9"/>
            <p:cNvSpPr/>
            <p:nvPr/>
          </p:nvSpPr>
          <p:spPr>
            <a:xfrm>
              <a:off x="2156183" y="2918185"/>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p>
          </p:txBody>
        </p:sp>
        <p:sp>
          <p:nvSpPr>
            <p:cNvPr id="10" name="object 10"/>
            <p:cNvSpPr/>
            <p:nvPr/>
          </p:nvSpPr>
          <p:spPr>
            <a:xfrm>
              <a:off x="2156183" y="3334584"/>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p>
          </p:txBody>
        </p:sp>
        <p:sp>
          <p:nvSpPr>
            <p:cNvPr id="11" name="object 11"/>
            <p:cNvSpPr/>
            <p:nvPr/>
          </p:nvSpPr>
          <p:spPr>
            <a:xfrm>
              <a:off x="2156183" y="3750983"/>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p>
          </p:txBody>
        </p:sp>
        <p:sp>
          <p:nvSpPr>
            <p:cNvPr id="12" name="object 12"/>
            <p:cNvSpPr/>
            <p:nvPr/>
          </p:nvSpPr>
          <p:spPr>
            <a:xfrm>
              <a:off x="2156183" y="4167376"/>
              <a:ext cx="0" cy="783590"/>
            </a:xfrm>
            <a:custGeom>
              <a:avLst/>
              <a:gdLst/>
              <a:ahLst/>
              <a:cxnLst/>
              <a:rect l="l" t="t" r="r" b="b"/>
              <a:pathLst>
                <a:path h="783589">
                  <a:moveTo>
                    <a:pt x="0" y="783488"/>
                  </a:moveTo>
                  <a:lnTo>
                    <a:pt x="0" y="0"/>
                  </a:lnTo>
                </a:path>
              </a:pathLst>
            </a:custGeom>
            <a:ln w="9525">
              <a:solidFill>
                <a:srgbClr val="72CBC9"/>
              </a:solidFill>
            </a:ln>
          </p:spPr>
          <p:txBody>
            <a:bodyPr wrap="square" lIns="0" tIns="0" rIns="0" bIns="0" rtlCol="0"/>
            <a:lstStyle/>
            <a:p>
              <a:endParaRPr/>
            </a:p>
          </p:txBody>
        </p:sp>
        <p:sp>
          <p:nvSpPr>
            <p:cNvPr id="13" name="object 13"/>
            <p:cNvSpPr/>
            <p:nvPr/>
          </p:nvSpPr>
          <p:spPr>
            <a:xfrm>
              <a:off x="2156183" y="4960394"/>
              <a:ext cx="0" cy="407034"/>
            </a:xfrm>
            <a:custGeom>
              <a:avLst/>
              <a:gdLst/>
              <a:ahLst/>
              <a:cxnLst/>
              <a:rect l="l" t="t" r="r" b="b"/>
              <a:pathLst>
                <a:path h="407035">
                  <a:moveTo>
                    <a:pt x="0" y="406869"/>
                  </a:moveTo>
                  <a:lnTo>
                    <a:pt x="0" y="0"/>
                  </a:lnTo>
                </a:path>
              </a:pathLst>
            </a:custGeom>
            <a:ln w="9525">
              <a:solidFill>
                <a:srgbClr val="72CBC9"/>
              </a:solidFill>
            </a:ln>
          </p:spPr>
          <p:txBody>
            <a:bodyPr wrap="square" lIns="0" tIns="0" rIns="0" bIns="0" rtlCol="0"/>
            <a:lstStyle/>
            <a:p>
              <a:endParaRPr/>
            </a:p>
          </p:txBody>
        </p:sp>
        <p:sp>
          <p:nvSpPr>
            <p:cNvPr id="14" name="object 14"/>
            <p:cNvSpPr/>
            <p:nvPr/>
          </p:nvSpPr>
          <p:spPr>
            <a:xfrm>
              <a:off x="2156183" y="5376792"/>
              <a:ext cx="0" cy="987425"/>
            </a:xfrm>
            <a:custGeom>
              <a:avLst/>
              <a:gdLst/>
              <a:ahLst/>
              <a:cxnLst/>
              <a:rect l="l" t="t" r="r" b="b"/>
              <a:pathLst>
                <a:path h="987425">
                  <a:moveTo>
                    <a:pt x="0" y="987272"/>
                  </a:moveTo>
                  <a:lnTo>
                    <a:pt x="0" y="0"/>
                  </a:lnTo>
                </a:path>
              </a:pathLst>
            </a:custGeom>
            <a:ln w="9525">
              <a:solidFill>
                <a:srgbClr val="72CBC9"/>
              </a:solidFill>
            </a:ln>
          </p:spPr>
          <p:txBody>
            <a:bodyPr wrap="square" lIns="0" tIns="0" rIns="0" bIns="0" rtlCol="0"/>
            <a:lstStyle/>
            <a:p>
              <a:endParaRPr/>
            </a:p>
          </p:txBody>
        </p:sp>
        <p:sp>
          <p:nvSpPr>
            <p:cNvPr id="15" name="object 15"/>
            <p:cNvSpPr/>
            <p:nvPr/>
          </p:nvSpPr>
          <p:spPr>
            <a:xfrm>
              <a:off x="385400" y="2100352"/>
              <a:ext cx="1771014" cy="0"/>
            </a:xfrm>
            <a:custGeom>
              <a:avLst/>
              <a:gdLst/>
              <a:ahLst/>
              <a:cxnLst/>
              <a:rect l="l" t="t" r="r" b="b"/>
              <a:pathLst>
                <a:path w="1771014">
                  <a:moveTo>
                    <a:pt x="0" y="0"/>
                  </a:moveTo>
                  <a:lnTo>
                    <a:pt x="1770786" y="0"/>
                  </a:lnTo>
                </a:path>
              </a:pathLst>
            </a:custGeom>
            <a:ln w="9525">
              <a:solidFill>
                <a:srgbClr val="72CBC9"/>
              </a:solidFill>
            </a:ln>
          </p:spPr>
          <p:txBody>
            <a:bodyPr wrap="square" lIns="0" tIns="0" rIns="0" bIns="0" rtlCol="0"/>
            <a:lstStyle/>
            <a:p>
              <a:endParaRPr/>
            </a:p>
          </p:txBody>
        </p:sp>
      </p:grpSp>
      <p:graphicFrame>
        <p:nvGraphicFramePr>
          <p:cNvPr id="16" name="object 16"/>
          <p:cNvGraphicFramePr>
            <a:graphicFrameLocks noGrp="1"/>
          </p:cNvGraphicFramePr>
          <p:nvPr>
            <p:extLst>
              <p:ext uri="{D42A27DB-BD31-4B8C-83A1-F6EECF244321}">
                <p14:modId xmlns:p14="http://schemas.microsoft.com/office/powerpoint/2010/main" val="1901138609"/>
              </p:ext>
            </p:extLst>
          </p:nvPr>
        </p:nvGraphicFramePr>
        <p:xfrm>
          <a:off x="374174" y="2087652"/>
          <a:ext cx="6792595" cy="6783964"/>
        </p:xfrm>
        <a:graphic>
          <a:graphicData uri="http://schemas.openxmlformats.org/drawingml/2006/table">
            <a:tbl>
              <a:tblPr firstRow="1" bandRow="1">
                <a:tableStyleId>{2D5ABB26-0587-4C30-8999-92F81FD0307C}</a:tableStyleId>
              </a:tblPr>
              <a:tblGrid>
                <a:gridCol w="1771015">
                  <a:extLst>
                    <a:ext uri="{9D8B030D-6E8A-4147-A177-3AD203B41FA5}">
                      <a16:colId xmlns:a16="http://schemas.microsoft.com/office/drawing/2014/main" val="20000"/>
                    </a:ext>
                  </a:extLst>
                </a:gridCol>
                <a:gridCol w="1255395">
                  <a:extLst>
                    <a:ext uri="{9D8B030D-6E8A-4147-A177-3AD203B41FA5}">
                      <a16:colId xmlns:a16="http://schemas.microsoft.com/office/drawing/2014/main" val="20001"/>
                    </a:ext>
                  </a:extLst>
                </a:gridCol>
                <a:gridCol w="1255395">
                  <a:extLst>
                    <a:ext uri="{9D8B030D-6E8A-4147-A177-3AD203B41FA5}">
                      <a16:colId xmlns:a16="http://schemas.microsoft.com/office/drawing/2014/main" val="20002"/>
                    </a:ext>
                  </a:extLst>
                </a:gridCol>
                <a:gridCol w="1255395">
                  <a:extLst>
                    <a:ext uri="{9D8B030D-6E8A-4147-A177-3AD203B41FA5}">
                      <a16:colId xmlns:a16="http://schemas.microsoft.com/office/drawing/2014/main" val="20003"/>
                    </a:ext>
                  </a:extLst>
                </a:gridCol>
                <a:gridCol w="1255395">
                  <a:extLst>
                    <a:ext uri="{9D8B030D-6E8A-4147-A177-3AD203B41FA5}">
                      <a16:colId xmlns:a16="http://schemas.microsoft.com/office/drawing/2014/main" val="20004"/>
                    </a:ext>
                  </a:extLst>
                </a:gridCol>
              </a:tblGrid>
              <a:tr h="401320">
                <a:tc>
                  <a:txBody>
                    <a:bodyPr/>
                    <a:lstStyle/>
                    <a:p>
                      <a:pPr>
                        <a:lnSpc>
                          <a:spcPct val="100000"/>
                        </a:lnSpc>
                      </a:pPr>
                      <a:endParaRPr sz="1300" dirty="0">
                        <a:latin typeface="微軟正黑體" panose="020B0604030504040204" pitchFamily="34" charset="-120"/>
                        <a:ea typeface="微軟正黑體" panose="020B0604030504040204" pitchFamily="34" charset="-120"/>
                        <a:cs typeface="Times New Roman"/>
                      </a:endParaRPr>
                    </a:p>
                  </a:txBody>
                  <a:tcPr marL="0" marR="0" marT="0" marB="0">
                    <a:lnL>
                      <a:noFill/>
                    </a:lnL>
                    <a:lnR w="9525">
                      <a:solidFill>
                        <a:srgbClr val="FFFFFF"/>
                      </a:solidFill>
                      <a:prstDash val="solid"/>
                    </a:lnR>
                    <a:lnB w="9525">
                      <a:solidFill>
                        <a:srgbClr val="FFFFFF"/>
                      </a:solidFill>
                      <a:prstDash val="solid"/>
                    </a:lnB>
                    <a:solidFill>
                      <a:srgbClr val="72CBC9"/>
                    </a:solidFill>
                  </a:tcPr>
                </a:tc>
                <a:tc>
                  <a:txBody>
                    <a:bodyPr/>
                    <a:lstStyle/>
                    <a:p>
                      <a:pPr marL="41910" algn="ctr">
                        <a:lnSpc>
                          <a:spcPct val="100000"/>
                        </a:lnSpc>
                        <a:spcBef>
                          <a:spcPts val="855"/>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杯墊 ( 一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solidFill>
                      <a:srgbClr val="3777BC"/>
                    </a:solidFill>
                  </a:tcPr>
                </a:tc>
                <a:tc>
                  <a:txBody>
                    <a:bodyPr/>
                    <a:lstStyle/>
                    <a:p>
                      <a:pPr marL="41910" algn="ctr">
                        <a:lnSpc>
                          <a:spcPct val="100000"/>
                        </a:lnSpc>
                        <a:spcBef>
                          <a:spcPts val="855"/>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杯墊 ( 二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solidFill>
                      <a:srgbClr val="3777BC"/>
                    </a:solidFill>
                  </a:tcPr>
                </a:tc>
                <a:tc>
                  <a:txBody>
                    <a:bodyPr/>
                    <a:lstStyle/>
                    <a:p>
                      <a:pPr marL="41910" algn="ctr">
                        <a:lnSpc>
                          <a:spcPct val="100000"/>
                        </a:lnSpc>
                        <a:spcBef>
                          <a:spcPts val="855"/>
                        </a:spcBef>
                      </a:pPr>
                      <a:r>
                        <a:rPr sz="1100" b="1" spc="25" dirty="0">
                          <a:solidFill>
                            <a:srgbClr val="FFFFFF"/>
                          </a:solidFill>
                          <a:latin typeface="微軟正黑體" panose="020B0604030504040204" pitchFamily="34" charset="-120"/>
                          <a:ea typeface="微軟正黑體" panose="020B0604030504040204" pitchFamily="34" charset="-120"/>
                          <a:cs typeface="Noto Sans HK"/>
                        </a:rPr>
                        <a:t>杯墊 ( 三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w="9525">
                      <a:solidFill>
                        <a:srgbClr val="FFFFFF"/>
                      </a:solidFill>
                      <a:prstDash val="solid"/>
                    </a:lnR>
                    <a:solidFill>
                      <a:srgbClr val="3777BC"/>
                    </a:solidFill>
                  </a:tcPr>
                </a:tc>
                <a:tc>
                  <a:txBody>
                    <a:bodyPr/>
                    <a:lstStyle/>
                    <a:p>
                      <a:pPr marL="41910" algn="ctr">
                        <a:lnSpc>
                          <a:spcPct val="100000"/>
                        </a:lnSpc>
                        <a:spcBef>
                          <a:spcPts val="855"/>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杯墊 ( 四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08585" marB="0">
                    <a:lnL w="9525">
                      <a:solidFill>
                        <a:srgbClr val="FFFFFF"/>
                      </a:solidFill>
                      <a:prstDash val="solid"/>
                    </a:lnL>
                    <a:lnR>
                      <a:noFill/>
                    </a:lnR>
                    <a:solidFill>
                      <a:srgbClr val="3777BC"/>
                    </a:solidFill>
                  </a:tcPr>
                </a:tc>
                <a:extLst>
                  <a:ext uri="{0D108BD9-81ED-4DB2-BD59-A6C34878D82A}">
                    <a16:rowId xmlns:a16="http://schemas.microsoft.com/office/drawing/2014/main" val="10000"/>
                  </a:ext>
                </a:extLst>
              </a:tr>
              <a:tr h="818171">
                <a:tc gridSpan="2">
                  <a:txBody>
                    <a:bodyPr/>
                    <a:lstStyle/>
                    <a:p>
                      <a:pPr marL="419100">
                        <a:lnSpc>
                          <a:spcPct val="100000"/>
                        </a:lnSpc>
                        <a:spcBef>
                          <a:spcPts val="894"/>
                        </a:spcBef>
                        <a:tabLst>
                          <a:tab pos="2352040" algn="l"/>
                        </a:tabLst>
                      </a:pPr>
                      <a:r>
                        <a:rPr sz="1100" b="1" dirty="0">
                          <a:solidFill>
                            <a:srgbClr val="FFFFFF"/>
                          </a:solidFill>
                          <a:latin typeface="微軟正黑體" panose="020B0604030504040204" pitchFamily="34" charset="-120"/>
                          <a:ea typeface="微軟正黑體" panose="020B0604030504040204" pitchFamily="34" charset="-120"/>
                          <a:cs typeface="Noto Sans HK"/>
                        </a:rPr>
                        <a:t>取替比例</a:t>
                      </a:r>
                      <a:r>
                        <a:rPr sz="1100" b="1" spc="145" dirty="0">
                          <a:solidFill>
                            <a:srgbClr val="FFFFFF"/>
                          </a:solidFill>
                          <a:latin typeface="微軟正黑體" panose="020B0604030504040204" pitchFamily="34" charset="-120"/>
                          <a:ea typeface="微軟正黑體" panose="020B0604030504040204" pitchFamily="34" charset="-120"/>
                          <a:cs typeface="Noto Sans HK"/>
                        </a:rPr>
                        <a:t> </a:t>
                      </a:r>
                      <a:r>
                        <a:rPr sz="1100" b="1" spc="-25" dirty="0">
                          <a:solidFill>
                            <a:srgbClr val="FFFFFF"/>
                          </a:solidFill>
                          <a:latin typeface="微軟正黑體" panose="020B0604030504040204" pitchFamily="34" charset="-120"/>
                          <a:ea typeface="微軟正黑體" panose="020B0604030504040204" pitchFamily="34" charset="-120"/>
                          <a:cs typeface="Noto Sans HK"/>
                        </a:rPr>
                        <a:t>(%)</a:t>
                      </a:r>
                      <a:r>
                        <a:rPr sz="1100" b="1" dirty="0">
                          <a:solidFill>
                            <a:srgbClr val="FFFFFF"/>
                          </a:solidFill>
                          <a:latin typeface="微軟正黑體" panose="020B0604030504040204" pitchFamily="34" charset="-120"/>
                          <a:ea typeface="微軟正黑體" panose="020B0604030504040204" pitchFamily="34" charset="-120"/>
                          <a:cs typeface="Noto Sans HK"/>
                        </a:rPr>
                        <a:t>	</a:t>
                      </a:r>
                      <a:r>
                        <a:rPr sz="1800" spc="-75" baseline="2314" dirty="0">
                          <a:solidFill>
                            <a:srgbClr val="231F20"/>
                          </a:solidFill>
                          <a:latin typeface="微軟正黑體" panose="020B0604030504040204" pitchFamily="34" charset="-120"/>
                          <a:ea typeface="微軟正黑體" panose="020B0604030504040204" pitchFamily="34" charset="-120"/>
                          <a:cs typeface="Boing"/>
                        </a:rPr>
                        <a:t>0</a:t>
                      </a:r>
                      <a:endParaRPr sz="1800" baseline="2314" dirty="0">
                        <a:latin typeface="微軟正黑體" panose="020B0604030504040204" pitchFamily="34" charset="-120"/>
                        <a:ea typeface="微軟正黑體" panose="020B0604030504040204" pitchFamily="34" charset="-120"/>
                        <a:cs typeface="Boing"/>
                      </a:endParaRPr>
                    </a:p>
                  </a:txBody>
                  <a:tcPr marL="0" marR="0" marT="113664" marB="0">
                    <a:lnL>
                      <a:noFill/>
                    </a:lnL>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B w="9525">
                      <a:solidFill>
                        <a:srgbClr val="72CBC9"/>
                      </a:solidFill>
                      <a:prstDash val="solid"/>
                    </a:lnB>
                  </a:tcPr>
                </a:tc>
                <a:extLst>
                  <a:ext uri="{0D108BD9-81ED-4DB2-BD59-A6C34878D82A}">
                    <a16:rowId xmlns:a16="http://schemas.microsoft.com/office/drawing/2014/main" val="10001"/>
                  </a:ext>
                </a:extLst>
              </a:tr>
              <a:tr h="415925">
                <a:tc>
                  <a:txBody>
                    <a:bodyPr/>
                    <a:lstStyle/>
                    <a:p>
                      <a:pPr algn="ctr">
                        <a:lnSpc>
                          <a:spcPct val="100000"/>
                        </a:lnSpc>
                        <a:spcBef>
                          <a:spcPts val="894"/>
                        </a:spcBef>
                      </a:pPr>
                      <a:r>
                        <a:rPr sz="1100" b="1" spc="-5" dirty="0">
                          <a:solidFill>
                            <a:srgbClr val="FFFFFF"/>
                          </a:solidFill>
                          <a:latin typeface="微軟正黑體" panose="020B0604030504040204" pitchFamily="34" charset="-120"/>
                          <a:ea typeface="微軟正黑體" panose="020B0604030504040204" pitchFamily="34" charset="-120"/>
                          <a:cs typeface="Noto Sans HK"/>
                        </a:rPr>
                        <a:t>濾水污泥 ( 克 )</a:t>
                      </a:r>
                      <a:endParaRPr sz="1100" dirty="0">
                        <a:latin typeface="微軟正黑體" panose="020B0604030504040204" pitchFamily="34" charset="-120"/>
                        <a:ea typeface="微軟正黑體" panose="020B0604030504040204" pitchFamily="34" charset="-120"/>
                        <a:cs typeface="Noto Sans HK"/>
                      </a:endParaRPr>
                    </a:p>
                  </a:txBody>
                  <a:tcPr marL="0" marR="0" marT="113664" marB="0">
                    <a:lnL>
                      <a:noFill/>
                    </a:lnL>
                    <a:lnT w="9525" cap="flat" cmpd="sng" algn="ctr">
                      <a:solidFill>
                        <a:srgbClr val="72CBC9"/>
                      </a:solidFill>
                      <a:prstDash val="solid"/>
                      <a:round/>
                      <a:headEnd type="none" w="med" len="med"/>
                      <a:tailEnd type="none" w="med" len="med"/>
                    </a:lnT>
                    <a:lnB w="9525">
                      <a:solidFill>
                        <a:srgbClr val="FFFFFF"/>
                      </a:solidFill>
                      <a:prstDash val="solid"/>
                    </a:lnB>
                    <a:solidFill>
                      <a:srgbClr val="72CBC9"/>
                    </a:solidFill>
                  </a:tcPr>
                </a:tc>
                <a:tc>
                  <a:txBody>
                    <a:bodyPr/>
                    <a:lstStyle/>
                    <a:p>
                      <a:pPr algn="ctr">
                        <a:lnSpc>
                          <a:spcPct val="100000"/>
                        </a:lnSpc>
                        <a:spcBef>
                          <a:spcPts val="860"/>
                        </a:spcBef>
                      </a:pPr>
                      <a:r>
                        <a:rPr sz="1100" spc="-50" dirty="0">
                          <a:solidFill>
                            <a:srgbClr val="231F20"/>
                          </a:solidFill>
                          <a:latin typeface="微軟正黑體" panose="020B0604030504040204" pitchFamily="34" charset="-120"/>
                          <a:ea typeface="微軟正黑體" panose="020B0604030504040204" pitchFamily="34" charset="-120"/>
                          <a:cs typeface="Boing"/>
                        </a:rPr>
                        <a:t>0</a:t>
                      </a:r>
                      <a:endParaRPr sz="1100">
                        <a:latin typeface="微軟正黑體" panose="020B0604030504040204" pitchFamily="34" charset="-120"/>
                        <a:ea typeface="微軟正黑體" panose="020B0604030504040204" pitchFamily="34" charset="-120"/>
                        <a:cs typeface="Boing"/>
                      </a:endParaRPr>
                    </a:p>
                  </a:txBody>
                  <a:tcPr marL="0" marR="0" marT="109219"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2"/>
                  </a:ext>
                </a:extLst>
              </a:tr>
              <a:tr h="818171">
                <a:tc gridSpan="2">
                  <a:txBody>
                    <a:bodyPr/>
                    <a:lstStyle/>
                    <a:p>
                      <a:pPr marL="541655">
                        <a:lnSpc>
                          <a:spcPct val="100000"/>
                        </a:lnSpc>
                        <a:spcBef>
                          <a:spcPts val="894"/>
                        </a:spcBef>
                        <a:tabLst>
                          <a:tab pos="2353945" algn="l"/>
                        </a:tabLst>
                      </a:pPr>
                      <a:r>
                        <a:rPr sz="1100" b="1" dirty="0">
                          <a:solidFill>
                            <a:srgbClr val="FFFFFF"/>
                          </a:solidFill>
                          <a:latin typeface="微軟正黑體" panose="020B0604030504040204" pitchFamily="34" charset="-120"/>
                          <a:ea typeface="微軟正黑體" panose="020B0604030504040204" pitchFamily="34" charset="-120"/>
                          <a:cs typeface="Noto Sans HK"/>
                        </a:rPr>
                        <a:t>河沙</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dirty="0">
                          <a:solidFill>
                            <a:srgbClr val="FFFFFF"/>
                          </a:solidFill>
                          <a:latin typeface="微軟正黑體" panose="020B0604030504040204" pitchFamily="34" charset="-120"/>
                          <a:ea typeface="微軟正黑體" panose="020B0604030504040204" pitchFamily="34" charset="-120"/>
                          <a:cs typeface="Noto Sans HK"/>
                        </a:rPr>
                        <a:t>(</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dirty="0">
                          <a:solidFill>
                            <a:srgbClr val="FFFFFF"/>
                          </a:solidFill>
                          <a:latin typeface="微軟正黑體" panose="020B0604030504040204" pitchFamily="34" charset="-120"/>
                          <a:ea typeface="微軟正黑體" panose="020B0604030504040204" pitchFamily="34" charset="-120"/>
                          <a:cs typeface="Noto Sans HK"/>
                        </a:rPr>
                        <a:t>克</a:t>
                      </a:r>
                      <a:r>
                        <a:rPr sz="1100" b="1" spc="25" dirty="0">
                          <a:solidFill>
                            <a:srgbClr val="FFFFFF"/>
                          </a:solidFill>
                          <a:latin typeface="微軟正黑體" panose="020B0604030504040204" pitchFamily="34" charset="-120"/>
                          <a:ea typeface="微軟正黑體" panose="020B0604030504040204" pitchFamily="34" charset="-120"/>
                          <a:cs typeface="Noto Sans HK"/>
                        </a:rPr>
                        <a:t> </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r>
                        <a:rPr sz="1100" b="1" dirty="0">
                          <a:solidFill>
                            <a:srgbClr val="FFFFFF"/>
                          </a:solidFill>
                          <a:latin typeface="微軟正黑體" panose="020B0604030504040204" pitchFamily="34" charset="-120"/>
                          <a:ea typeface="微軟正黑體" panose="020B0604030504040204" pitchFamily="34" charset="-120"/>
                          <a:cs typeface="Noto Sans HK"/>
                        </a:rPr>
                        <a:t>	</a:t>
                      </a:r>
                      <a:r>
                        <a:rPr sz="1800" spc="-75" baseline="2314" dirty="0">
                          <a:solidFill>
                            <a:srgbClr val="231F20"/>
                          </a:solidFill>
                          <a:latin typeface="微軟正黑體" panose="020B0604030504040204" pitchFamily="34" charset="-120"/>
                          <a:ea typeface="微軟正黑體" panose="020B0604030504040204" pitchFamily="34" charset="-120"/>
                          <a:cs typeface="Boing"/>
                        </a:rPr>
                        <a:t>6</a:t>
                      </a:r>
                      <a:endParaRPr sz="1800" baseline="2314" dirty="0">
                        <a:latin typeface="微軟正黑體" panose="020B0604030504040204" pitchFamily="34" charset="-120"/>
                        <a:ea typeface="微軟正黑體" panose="020B0604030504040204" pitchFamily="34" charset="-120"/>
                        <a:cs typeface="Boing"/>
                      </a:endParaRPr>
                    </a:p>
                  </a:txBody>
                  <a:tcPr marL="0" marR="0" marT="113664" marB="0">
                    <a:lnL>
                      <a:noFill/>
                    </a:lnL>
                    <a:lnR w="9525">
                      <a:solidFill>
                        <a:srgbClr val="72CBC9"/>
                      </a:solidFill>
                      <a:prstDash val="solid"/>
                    </a:lnR>
                    <a:lnT w="9525" cap="flat" cmpd="sng" algn="ctr">
                      <a:solidFill>
                        <a:srgbClr val="FFFFFF"/>
                      </a:solidFill>
                      <a:prstDash val="solid"/>
                      <a:round/>
                      <a:headEnd type="none" w="med" len="med"/>
                      <a:tailEnd type="none" w="med" len="med"/>
                    </a:lnT>
                    <a:lnB w="9525">
                      <a:solidFill>
                        <a:srgbClr val="72CBC9"/>
                      </a:solidFill>
                      <a:prstDash val="solid"/>
                    </a:lnB>
                  </a:tcPr>
                </a:tc>
                <a:tc hMerge="1">
                  <a:txBody>
                    <a:bodyPr/>
                    <a:lstStyle/>
                    <a:p>
                      <a:endParaRPr/>
                    </a:p>
                  </a:txBody>
                  <a:tcPr marL="0" marR="0" marT="0" marB="0"/>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tcPr>
                </a:tc>
                <a:tc>
                  <a:txBody>
                    <a:bodyPr/>
                    <a:lstStyle/>
                    <a:p>
                      <a:pPr>
                        <a:lnSpc>
                          <a:spcPct val="100000"/>
                        </a:lnSpc>
                      </a:pPr>
                      <a:endParaRPr sz="1300">
                        <a:latin typeface="微軟正黑體" panose="020B0604030504040204" pitchFamily="34" charset="-120"/>
                        <a:ea typeface="微軟正黑體" panose="020B0604030504040204" pitchFamily="34" charset="-120"/>
                        <a:cs typeface="Times New Roman"/>
                      </a:endParaRPr>
                    </a:p>
                  </a:txBody>
                  <a:tcPr marL="0" marR="0" marT="0" marB="0">
                    <a:lnL w="9525">
                      <a:solidFill>
                        <a:srgbClr val="72CBC9"/>
                      </a:solidFill>
                      <a:prstDash val="solid"/>
                    </a:lnL>
                    <a:lnR w="9525">
                      <a:noFill/>
                      <a:prstDash val="solid"/>
                    </a:lnR>
                    <a:lnT w="9525">
                      <a:solidFill>
                        <a:srgbClr val="72CBC9"/>
                      </a:solidFill>
                      <a:prstDash val="solid"/>
                    </a:lnT>
                    <a:lnB w="9525">
                      <a:solidFill>
                        <a:srgbClr val="72CBC9"/>
                      </a:solidFill>
                      <a:prstDash val="solid"/>
                    </a:lnB>
                  </a:tcPr>
                </a:tc>
                <a:extLst>
                  <a:ext uri="{0D108BD9-81ED-4DB2-BD59-A6C34878D82A}">
                    <a16:rowId xmlns:a16="http://schemas.microsoft.com/office/drawing/2014/main" val="10003"/>
                  </a:ext>
                </a:extLst>
              </a:tr>
              <a:tr h="415925">
                <a:tc>
                  <a:txBody>
                    <a:bodyPr/>
                    <a:lstStyle/>
                    <a:p>
                      <a:pPr marL="38100" algn="ctr">
                        <a:lnSpc>
                          <a:spcPct val="100000"/>
                        </a:lnSpc>
                        <a:spcBef>
                          <a:spcPts val="894"/>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水泥 ( 克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txBody>
                  <a:tcPr marL="0" marR="0" marT="113664" marB="0">
                    <a:lnL>
                      <a:noFill/>
                    </a:lnL>
                    <a:lnT w="9525" cap="flat" cmpd="sng" algn="ctr">
                      <a:solidFill>
                        <a:srgbClr val="72CBC9"/>
                      </a:solidFill>
                      <a:prstDash val="solid"/>
                      <a:round/>
                      <a:headEnd type="none" w="med" len="med"/>
                      <a:tailEnd type="none" w="med" len="med"/>
                    </a:lnT>
                    <a:lnB w="9525">
                      <a:solidFill>
                        <a:srgbClr val="FFFFFF"/>
                      </a:solidFill>
                      <a:prstDash val="solid"/>
                    </a:lnB>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dirty="0">
                        <a:latin typeface="微軟正黑體" panose="020B0604030504040204" pitchFamily="34" charset="-120"/>
                        <a:ea typeface="微軟正黑體" panose="020B0604030504040204" pitchFamily="34" charset="-120"/>
                        <a:cs typeface="Boing"/>
                      </a:endParaRPr>
                    </a:p>
                  </a:txBody>
                  <a:tcPr marL="0" marR="0" marT="109219" marB="0">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solidFill>
                        <a:srgbClr val="72CBC9"/>
                      </a:solidFill>
                      <a:prstDash val="solid"/>
                    </a:lnR>
                    <a:lnT w="9525">
                      <a:solidFill>
                        <a:srgbClr val="72CBC9"/>
                      </a:solidFill>
                      <a:prstDash val="solid"/>
                    </a:lnT>
                    <a:lnB w="9525">
                      <a:solidFill>
                        <a:srgbClr val="72CBC9"/>
                      </a:solidFill>
                      <a:prstDash val="solid"/>
                    </a:lnB>
                    <a:solidFill>
                      <a:srgbClr val="DCDDDE"/>
                    </a:solidFill>
                  </a:tcPr>
                </a:tc>
                <a:tc>
                  <a:txBody>
                    <a:bodyPr/>
                    <a:lstStyle/>
                    <a:p>
                      <a:pPr algn="ctr">
                        <a:lnSpc>
                          <a:spcPct val="100000"/>
                        </a:lnSpc>
                        <a:spcBef>
                          <a:spcPts val="860"/>
                        </a:spcBef>
                      </a:pPr>
                      <a:r>
                        <a:rPr sz="1100" spc="-25" dirty="0">
                          <a:solidFill>
                            <a:srgbClr val="231F20"/>
                          </a:solidFill>
                          <a:latin typeface="微軟正黑體" panose="020B0604030504040204" pitchFamily="34" charset="-120"/>
                          <a:ea typeface="微軟正黑體" panose="020B0604030504040204" pitchFamily="34" charset="-120"/>
                          <a:cs typeface="Boing"/>
                        </a:rPr>
                        <a:t>120</a:t>
                      </a:r>
                      <a:endParaRPr sz="1100">
                        <a:latin typeface="微軟正黑體" panose="020B0604030504040204" pitchFamily="34" charset="-120"/>
                        <a:ea typeface="微軟正黑體" panose="020B0604030504040204" pitchFamily="34" charset="-120"/>
                        <a:cs typeface="Boing"/>
                      </a:endParaRPr>
                    </a:p>
                  </a:txBody>
                  <a:tcPr marL="0" marR="0" marT="109219" marB="0">
                    <a:lnL w="9525">
                      <a:solidFill>
                        <a:srgbClr val="72CBC9"/>
                      </a:solidFill>
                      <a:prstDash val="solid"/>
                    </a:lnL>
                    <a:lnR w="9525">
                      <a:noFill/>
                      <a:prstDash val="solid"/>
                    </a:lnR>
                    <a:lnT w="9525">
                      <a:solidFill>
                        <a:srgbClr val="72CBC9"/>
                      </a:solidFill>
                      <a:prstDash val="solid"/>
                    </a:lnT>
                    <a:lnB w="9525">
                      <a:solidFill>
                        <a:srgbClr val="72CBC9"/>
                      </a:solidFill>
                      <a:prstDash val="solid"/>
                    </a:lnB>
                    <a:solidFill>
                      <a:srgbClr val="DCDDDE"/>
                    </a:solidFill>
                  </a:tcPr>
                </a:tc>
                <a:extLst>
                  <a:ext uri="{0D108BD9-81ED-4DB2-BD59-A6C34878D82A}">
                    <a16:rowId xmlns:a16="http://schemas.microsoft.com/office/drawing/2014/main" val="10004"/>
                  </a:ext>
                </a:extLst>
              </a:tr>
              <a:tr h="3914452">
                <a:tc gridSpan="5">
                  <a:txBody>
                    <a:bodyPr/>
                    <a:lstStyle/>
                    <a:p>
                      <a:pPr marL="351790" marR="5365115" algn="ctr">
                        <a:lnSpc>
                          <a:spcPct val="100000"/>
                        </a:lnSpc>
                        <a:spcBef>
                          <a:spcPts val="935"/>
                        </a:spcBef>
                      </a:pPr>
                      <a:r>
                        <a:rPr sz="1100" b="1" spc="-10" dirty="0">
                          <a:solidFill>
                            <a:srgbClr val="FFFFFF"/>
                          </a:solidFill>
                          <a:latin typeface="微軟正黑體" panose="020B0604030504040204" pitchFamily="34" charset="-120"/>
                          <a:ea typeface="微軟正黑體" panose="020B0604030504040204" pitchFamily="34" charset="-120"/>
                          <a:cs typeface="Noto Sans HK"/>
                        </a:rPr>
                        <a:t>令環保杯墊破損的高度 ( 米 )</a:t>
                      </a:r>
                      <a:r>
                        <a:rPr sz="1100" b="1" spc="-50" dirty="0">
                          <a:solidFill>
                            <a:srgbClr val="FFFFFF"/>
                          </a:solidFill>
                          <a:latin typeface="微軟正黑體" panose="020B0604030504040204" pitchFamily="34" charset="-120"/>
                          <a:ea typeface="微軟正黑體" panose="020B0604030504040204" pitchFamily="34" charset="-120"/>
                          <a:cs typeface="Noto Sans HK"/>
                        </a:rPr>
                        <a:t> </a:t>
                      </a:r>
                      <a:endParaRPr sz="1100" dirty="0">
                        <a:latin typeface="微軟正黑體" panose="020B0604030504040204" pitchFamily="34" charset="-120"/>
                        <a:ea typeface="微軟正黑體" panose="020B0604030504040204" pitchFamily="34" charset="-120"/>
                        <a:cs typeface="Noto Sans HK"/>
                      </a:endParaRPr>
                    </a:p>
                    <a:p>
                      <a:pPr marR="5013325" algn="ctr">
                        <a:lnSpc>
                          <a:spcPct val="100000"/>
                        </a:lnSpc>
                      </a:pPr>
                      <a:r>
                        <a:rPr sz="1100" b="1" spc="-20" dirty="0">
                          <a:solidFill>
                            <a:srgbClr val="FFFFFF"/>
                          </a:solidFill>
                          <a:latin typeface="微軟正黑體" panose="020B0604030504040204" pitchFamily="34" charset="-120"/>
                          <a:ea typeface="微軟正黑體" panose="020B0604030504040204" pitchFamily="34" charset="-120"/>
                          <a:cs typeface="Noto Sans HK"/>
                        </a:rPr>
                        <a:t>（參考高度</a:t>
                      </a:r>
                      <a:r>
                        <a:rPr sz="1100" b="1" dirty="0">
                          <a:solidFill>
                            <a:srgbClr val="FFFFFF"/>
                          </a:solidFill>
                          <a:latin typeface="微軟正黑體" panose="020B0604030504040204" pitchFamily="34" charset="-120"/>
                          <a:ea typeface="微軟正黑體" panose="020B0604030504040204" pitchFamily="34" charset="-120"/>
                          <a:cs typeface="Noto Sans HK"/>
                        </a:rPr>
                        <a:t>：1</a:t>
                      </a:r>
                      <a:r>
                        <a:rPr sz="1100" b="1" spc="20" dirty="0">
                          <a:solidFill>
                            <a:srgbClr val="FFFFFF"/>
                          </a:solidFill>
                          <a:latin typeface="微軟正黑體" panose="020B0604030504040204" pitchFamily="34" charset="-120"/>
                          <a:ea typeface="微軟正黑體" panose="020B0604030504040204" pitchFamily="34" charset="-120"/>
                          <a:cs typeface="Noto Sans HK"/>
                        </a:rPr>
                        <a:t> 米</a:t>
                      </a:r>
                      <a:r>
                        <a:rPr sz="1100" b="1" spc="-50" dirty="0">
                          <a:solidFill>
                            <a:srgbClr val="FFFFFF"/>
                          </a:solidFill>
                          <a:latin typeface="微軟正黑體" panose="020B0604030504040204" pitchFamily="34" charset="-120"/>
                          <a:ea typeface="微軟正黑體" panose="020B0604030504040204" pitchFamily="34" charset="-120"/>
                          <a:cs typeface="Noto Sans HK"/>
                        </a:rPr>
                        <a:t>）</a:t>
                      </a:r>
                      <a:endParaRPr sz="1100" dirty="0">
                        <a:latin typeface="微軟正黑體" panose="020B0604030504040204" pitchFamily="34" charset="-120"/>
                        <a:ea typeface="微軟正黑體" panose="020B0604030504040204" pitchFamily="34" charset="-120"/>
                        <a:cs typeface="Noto Sans HK"/>
                      </a:endParaRPr>
                    </a:p>
                  </a:txBody>
                  <a:tcPr marL="0" marR="0" marT="118745" marB="0">
                    <a:lnL>
                      <a:noFill/>
                    </a:lnL>
                    <a:lnR w="9525">
                      <a:noFill/>
                      <a:prstDash val="solid"/>
                    </a:lnR>
                    <a:lnT w="9525" cap="flat" cmpd="sng" algn="ctr">
                      <a:solidFill>
                        <a:srgbClr val="FFFFFF"/>
                      </a:solidFill>
                      <a:prstDash val="solid"/>
                      <a:round/>
                      <a:headEnd type="none" w="med" len="med"/>
                      <a:tailEnd type="none" w="med" len="med"/>
                    </a:lnT>
                    <a:lnB w="9525">
                      <a:no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bl>
          </a:graphicData>
        </a:graphic>
      </p:graphicFrame>
      <p:sp>
        <p:nvSpPr>
          <p:cNvPr id="17" name="object 17"/>
          <p:cNvSpPr txBox="1"/>
          <p:nvPr/>
        </p:nvSpPr>
        <p:spPr>
          <a:xfrm>
            <a:off x="414936" y="6586795"/>
            <a:ext cx="6675120" cy="661719"/>
          </a:xfrm>
          <a:prstGeom prst="rect">
            <a:avLst/>
          </a:prstGeom>
        </p:spPr>
        <p:txBody>
          <a:bodyPr vert="horz" wrap="square" lIns="0" tIns="12699" rIns="0" bIns="0" rtlCol="0">
            <a:spAutoFit/>
          </a:bodyPr>
          <a:lstStyle/>
          <a:p>
            <a:pPr marL="12702">
              <a:spcBef>
                <a:spcPts val="100"/>
              </a:spcBef>
              <a:tabLst>
                <a:tab pos="6484649"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總結：濾水污泥與河沙的最佳取替比例</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spc="-50" dirty="0">
                <a:solidFill>
                  <a:srgbClr val="034EA2"/>
                </a:solidFill>
                <a:latin typeface="微軟正黑體" panose="020B0604030504040204" pitchFamily="34" charset="-120"/>
                <a:ea typeface="微軟正黑體" panose="020B0604030504040204" pitchFamily="34" charset="-120"/>
                <a:cs typeface="Noto Sans HK Medium"/>
              </a:rPr>
              <a:t>，</a:t>
            </a:r>
            <a:endParaRPr sz="1400" dirty="0">
              <a:latin typeface="微軟正黑體" panose="020B0604030504040204" pitchFamily="34" charset="-120"/>
              <a:ea typeface="微軟正黑體" panose="020B0604030504040204" pitchFamily="34" charset="-120"/>
              <a:cs typeface="Noto Sans HK Medium"/>
            </a:endParaRPr>
          </a:p>
          <a:p>
            <a:pPr marL="12702">
              <a:spcBef>
                <a:spcPts val="1680"/>
              </a:spcBef>
              <a:tabLst>
                <a:tab pos="1154549" algn="l"/>
                <a:tab pos="3052757" algn="l"/>
              </a:tabLst>
            </a:pPr>
            <a:r>
              <a:rPr sz="1400" dirty="0">
                <a:solidFill>
                  <a:srgbClr val="034EA2"/>
                </a:solidFill>
                <a:latin typeface="微軟正黑體" panose="020B0604030504040204" pitchFamily="34" charset="-120"/>
                <a:ea typeface="微軟正黑體" panose="020B0604030504040204" pitchFamily="34" charset="-120"/>
                <a:cs typeface="Noto Sans HK Medium"/>
              </a:rPr>
              <a:t>用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克砝碼置於 </a:t>
            </a:r>
            <a:r>
              <a:rPr sz="1400" u="sng" dirty="0">
                <a:solidFill>
                  <a:srgbClr val="034EA2"/>
                </a:solidFill>
                <a:uFill>
                  <a:solidFill>
                    <a:srgbClr val="024DA1"/>
                  </a:solidFill>
                </a:uFill>
                <a:latin typeface="微軟正黑體" panose="020B0604030504040204" pitchFamily="34" charset="-120"/>
                <a:ea typeface="微軟正黑體" panose="020B0604030504040204" pitchFamily="34" charset="-120"/>
                <a:cs typeface="Noto Sans HK Medium"/>
              </a:rPr>
              <a:t>	</a:t>
            </a:r>
            <a:r>
              <a:rPr sz="1400" dirty="0">
                <a:solidFill>
                  <a:srgbClr val="034EA2"/>
                </a:solidFill>
                <a:latin typeface="微軟正黑體" panose="020B0604030504040204" pitchFamily="34" charset="-120"/>
                <a:ea typeface="微軟正黑體" panose="020B0604030504040204" pitchFamily="34" charset="-120"/>
                <a:cs typeface="Noto Sans HK Medium"/>
              </a:rPr>
              <a:t> 米高度，垂直掉下會令環保杯墊破損。</a:t>
            </a:r>
            <a:endParaRPr sz="1400" dirty="0">
              <a:latin typeface="微軟正黑體" panose="020B0604030504040204" pitchFamily="34" charset="-120"/>
              <a:ea typeface="微軟正黑體" panose="020B0604030504040204" pitchFamily="34" charset="-120"/>
              <a:cs typeface="Noto Sans HK Medium"/>
            </a:endParaRPr>
          </a:p>
        </p:txBody>
      </p:sp>
      <p:sp>
        <p:nvSpPr>
          <p:cNvPr id="18" name="object 18"/>
          <p:cNvSpPr/>
          <p:nvPr/>
        </p:nvSpPr>
        <p:spPr>
          <a:xfrm>
            <a:off x="2634456" y="336951"/>
            <a:ext cx="2052321" cy="471804"/>
          </a:xfrm>
          <a:custGeom>
            <a:avLst/>
            <a:gdLst/>
            <a:ahLst/>
            <a:cxnLst/>
            <a:rect l="l" t="t" r="r" b="b"/>
            <a:pathLst>
              <a:path w="2052320" h="471805">
                <a:moveTo>
                  <a:pt x="1816112" y="0"/>
                </a:moveTo>
                <a:lnTo>
                  <a:pt x="235877" y="0"/>
                </a:lnTo>
                <a:lnTo>
                  <a:pt x="188338" y="4792"/>
                </a:lnTo>
                <a:lnTo>
                  <a:pt x="144060" y="18537"/>
                </a:lnTo>
                <a:lnTo>
                  <a:pt x="103993" y="40286"/>
                </a:lnTo>
                <a:lnTo>
                  <a:pt x="69084" y="69089"/>
                </a:lnTo>
                <a:lnTo>
                  <a:pt x="40282" y="103999"/>
                </a:lnTo>
                <a:lnTo>
                  <a:pt x="18535" y="144066"/>
                </a:lnTo>
                <a:lnTo>
                  <a:pt x="4791" y="188341"/>
                </a:lnTo>
                <a:lnTo>
                  <a:pt x="0" y="235877"/>
                </a:lnTo>
                <a:lnTo>
                  <a:pt x="4791" y="283416"/>
                </a:lnTo>
                <a:lnTo>
                  <a:pt x="18535" y="327693"/>
                </a:lnTo>
                <a:lnTo>
                  <a:pt x="40282" y="367760"/>
                </a:lnTo>
                <a:lnTo>
                  <a:pt x="69084" y="402669"/>
                </a:lnTo>
                <a:lnTo>
                  <a:pt x="103993" y="431471"/>
                </a:lnTo>
                <a:lnTo>
                  <a:pt x="144060" y="453218"/>
                </a:lnTo>
                <a:lnTo>
                  <a:pt x="188338" y="466962"/>
                </a:lnTo>
                <a:lnTo>
                  <a:pt x="235877" y="471754"/>
                </a:lnTo>
                <a:lnTo>
                  <a:pt x="1816112" y="471754"/>
                </a:lnTo>
                <a:lnTo>
                  <a:pt x="1863652" y="466962"/>
                </a:lnTo>
                <a:lnTo>
                  <a:pt x="1907930" y="453218"/>
                </a:lnTo>
                <a:lnTo>
                  <a:pt x="1948000" y="431471"/>
                </a:lnTo>
                <a:lnTo>
                  <a:pt x="1982911" y="402669"/>
                </a:lnTo>
                <a:lnTo>
                  <a:pt x="2011715" y="367760"/>
                </a:lnTo>
                <a:lnTo>
                  <a:pt x="2033464" y="327693"/>
                </a:lnTo>
                <a:lnTo>
                  <a:pt x="2047209" y="283416"/>
                </a:lnTo>
                <a:lnTo>
                  <a:pt x="2052002" y="235877"/>
                </a:lnTo>
                <a:lnTo>
                  <a:pt x="2047209" y="188341"/>
                </a:lnTo>
                <a:lnTo>
                  <a:pt x="2033464" y="144066"/>
                </a:lnTo>
                <a:lnTo>
                  <a:pt x="2011715" y="103999"/>
                </a:lnTo>
                <a:lnTo>
                  <a:pt x="1982911" y="69089"/>
                </a:lnTo>
                <a:lnTo>
                  <a:pt x="1948000" y="40286"/>
                </a:lnTo>
                <a:lnTo>
                  <a:pt x="1907930" y="18537"/>
                </a:lnTo>
                <a:lnTo>
                  <a:pt x="1863652" y="4792"/>
                </a:lnTo>
                <a:lnTo>
                  <a:pt x="1816112" y="0"/>
                </a:lnTo>
                <a:close/>
              </a:path>
            </a:pathLst>
          </a:custGeom>
          <a:solidFill>
            <a:srgbClr val="FFFFFF"/>
          </a:solidFill>
        </p:spPr>
        <p:txBody>
          <a:bodyPr wrap="square" lIns="0" tIns="0" rIns="0" bIns="0" rtlCol="0"/>
          <a:lstStyle/>
          <a:p>
            <a:endParaRPr/>
          </a:p>
        </p:txBody>
      </p:sp>
      <p:sp>
        <p:nvSpPr>
          <p:cNvPr id="19" name="object 19"/>
          <p:cNvSpPr txBox="1"/>
          <p:nvPr/>
        </p:nvSpPr>
        <p:spPr>
          <a:xfrm>
            <a:off x="2765466" y="432962"/>
            <a:ext cx="1904363" cy="259044"/>
          </a:xfrm>
          <a:prstGeom prst="rect">
            <a:avLst/>
          </a:prstGeom>
        </p:spPr>
        <p:txBody>
          <a:bodyPr vert="horz" wrap="square" lIns="0" tIns="12699" rIns="0" bIns="0" rtlCol="0">
            <a:spAutoFit/>
          </a:bodyPr>
          <a:lstStyle/>
          <a:p>
            <a:pPr marL="12702">
              <a:spcBef>
                <a:spcPts val="100"/>
              </a:spcBef>
            </a:pPr>
            <a:r>
              <a:rPr sz="1600" b="1" spc="25" dirty="0">
                <a:solidFill>
                  <a:srgbClr val="00B9B5"/>
                </a:solidFill>
                <a:latin typeface="微軟正黑體" panose="020B0604030504040204" pitchFamily="34" charset="-120"/>
                <a:ea typeface="微軟正黑體" panose="020B0604030504040204" pitchFamily="34" charset="-120"/>
                <a:cs typeface="Noto Sans HK"/>
              </a:rPr>
              <a:t>實驗數據表一</a:t>
            </a:r>
            <a:r>
              <a:rPr sz="1600" b="1" spc="81" dirty="0">
                <a:solidFill>
                  <a:srgbClr val="00B9B5"/>
                </a:solidFill>
                <a:latin typeface="微軟正黑體" panose="020B0604030504040204" pitchFamily="34" charset="-120"/>
                <a:ea typeface="微軟正黑體" panose="020B0604030504040204" pitchFamily="34" charset="-120"/>
                <a:cs typeface="Noto Sans HK"/>
              </a:rPr>
              <a:t>（甲</a:t>
            </a:r>
            <a:r>
              <a:rPr sz="1600" b="1" spc="30" dirty="0">
                <a:solidFill>
                  <a:srgbClr val="00B9B5"/>
                </a:solidFill>
                <a:latin typeface="微軟正黑體" panose="020B0604030504040204" pitchFamily="34" charset="-120"/>
                <a:ea typeface="微軟正黑體" panose="020B0604030504040204" pitchFamily="34" charset="-120"/>
                <a:cs typeface="Noto Sans HK"/>
              </a:rPr>
              <a:t>）</a:t>
            </a:r>
            <a:endParaRPr sz="1600" dirty="0">
              <a:latin typeface="微軟正黑體" panose="020B0604030504040204" pitchFamily="34" charset="-120"/>
              <a:ea typeface="微軟正黑體" panose="020B0604030504040204" pitchFamily="34" charset="-120"/>
              <a:cs typeface="Noto Sans HK"/>
            </a:endParaRPr>
          </a:p>
        </p:txBody>
      </p:sp>
      <p:sp>
        <p:nvSpPr>
          <p:cNvPr id="20" name="object 20"/>
          <p:cNvSpPr/>
          <p:nvPr/>
        </p:nvSpPr>
        <p:spPr>
          <a:xfrm>
            <a:off x="420239" y="336955"/>
            <a:ext cx="2052321" cy="471804"/>
          </a:xfrm>
          <a:custGeom>
            <a:avLst/>
            <a:gdLst/>
            <a:ahLst/>
            <a:cxnLst/>
            <a:rect l="l" t="t" r="r" b="b"/>
            <a:pathLst>
              <a:path w="2052320" h="471805">
                <a:moveTo>
                  <a:pt x="1752828" y="0"/>
                </a:moveTo>
                <a:lnTo>
                  <a:pt x="299161" y="0"/>
                </a:lnTo>
                <a:lnTo>
                  <a:pt x="245385" y="3800"/>
                </a:lnTo>
                <a:lnTo>
                  <a:pt x="194772" y="14756"/>
                </a:lnTo>
                <a:lnTo>
                  <a:pt x="148166" y="32202"/>
                </a:lnTo>
                <a:lnTo>
                  <a:pt x="106413" y="55473"/>
                </a:lnTo>
                <a:lnTo>
                  <a:pt x="70357" y="83902"/>
                </a:lnTo>
                <a:lnTo>
                  <a:pt x="40843" y="116823"/>
                </a:lnTo>
                <a:lnTo>
                  <a:pt x="18715" y="153569"/>
                </a:lnTo>
                <a:lnTo>
                  <a:pt x="4819" y="193476"/>
                </a:lnTo>
                <a:lnTo>
                  <a:pt x="0" y="235877"/>
                </a:lnTo>
                <a:lnTo>
                  <a:pt x="4819" y="278274"/>
                </a:lnTo>
                <a:lnTo>
                  <a:pt x="18715" y="318179"/>
                </a:lnTo>
                <a:lnTo>
                  <a:pt x="40843" y="354925"/>
                </a:lnTo>
                <a:lnTo>
                  <a:pt x="70357" y="387846"/>
                </a:lnTo>
                <a:lnTo>
                  <a:pt x="106413" y="416276"/>
                </a:lnTo>
                <a:lnTo>
                  <a:pt x="148166" y="439548"/>
                </a:lnTo>
                <a:lnTo>
                  <a:pt x="194772" y="456996"/>
                </a:lnTo>
                <a:lnTo>
                  <a:pt x="245385" y="467953"/>
                </a:lnTo>
                <a:lnTo>
                  <a:pt x="299161" y="471754"/>
                </a:lnTo>
                <a:lnTo>
                  <a:pt x="1752828" y="471754"/>
                </a:lnTo>
                <a:lnTo>
                  <a:pt x="1806604" y="467953"/>
                </a:lnTo>
                <a:lnTo>
                  <a:pt x="1857217" y="456996"/>
                </a:lnTo>
                <a:lnTo>
                  <a:pt x="1903823" y="439548"/>
                </a:lnTo>
                <a:lnTo>
                  <a:pt x="1945576" y="416276"/>
                </a:lnTo>
                <a:lnTo>
                  <a:pt x="1981632" y="387846"/>
                </a:lnTo>
                <a:lnTo>
                  <a:pt x="2011146" y="354925"/>
                </a:lnTo>
                <a:lnTo>
                  <a:pt x="2033274" y="318179"/>
                </a:lnTo>
                <a:lnTo>
                  <a:pt x="2047170" y="278274"/>
                </a:lnTo>
                <a:lnTo>
                  <a:pt x="2051989" y="235877"/>
                </a:lnTo>
                <a:lnTo>
                  <a:pt x="2047170" y="193476"/>
                </a:lnTo>
                <a:lnTo>
                  <a:pt x="2033274" y="153569"/>
                </a:lnTo>
                <a:lnTo>
                  <a:pt x="2011146" y="116823"/>
                </a:lnTo>
                <a:lnTo>
                  <a:pt x="1981632" y="83902"/>
                </a:lnTo>
                <a:lnTo>
                  <a:pt x="1945576" y="55473"/>
                </a:lnTo>
                <a:lnTo>
                  <a:pt x="1903823" y="32202"/>
                </a:lnTo>
                <a:lnTo>
                  <a:pt x="1857217" y="14756"/>
                </a:lnTo>
                <a:lnTo>
                  <a:pt x="1806604" y="3800"/>
                </a:lnTo>
                <a:lnTo>
                  <a:pt x="1752828" y="0"/>
                </a:lnTo>
                <a:close/>
              </a:path>
            </a:pathLst>
          </a:custGeom>
          <a:solidFill>
            <a:srgbClr val="034EA2"/>
          </a:solidFill>
        </p:spPr>
        <p:txBody>
          <a:bodyPr wrap="square" lIns="0" tIns="0" rIns="0" bIns="0" rtlCol="0"/>
          <a:lstStyle/>
          <a:p>
            <a:endParaRPr/>
          </a:p>
        </p:txBody>
      </p:sp>
      <p:sp>
        <p:nvSpPr>
          <p:cNvPr id="21" name="object 21"/>
          <p:cNvSpPr txBox="1"/>
          <p:nvPr/>
        </p:nvSpPr>
        <p:spPr>
          <a:xfrm>
            <a:off x="580462" y="434145"/>
            <a:ext cx="1732280" cy="259044"/>
          </a:xfrm>
          <a:prstGeom prst="rect">
            <a:avLst/>
          </a:prstGeom>
        </p:spPr>
        <p:txBody>
          <a:bodyPr vert="horz" wrap="square" lIns="0" tIns="12699" rIns="0" bIns="0" rtlCol="0">
            <a:spAutoFit/>
          </a:bodyPr>
          <a:lstStyle/>
          <a:p>
            <a:pPr marL="12702">
              <a:spcBef>
                <a:spcPts val="100"/>
              </a:spcBef>
            </a:pPr>
            <a:r>
              <a:rPr sz="1600" b="1" spc="69" dirty="0">
                <a:solidFill>
                  <a:srgbClr val="FFFFFF"/>
                </a:solidFill>
                <a:latin typeface="微軟正黑體" panose="020B0604030504040204" pitchFamily="34" charset="-120"/>
                <a:ea typeface="微軟正黑體" panose="020B0604030504040204" pitchFamily="34" charset="-120"/>
                <a:cs typeface="Noto Sans HK"/>
              </a:rPr>
              <a:t>升級再造設計工藝</a:t>
            </a:r>
            <a:endParaRPr sz="1600" dirty="0">
              <a:latin typeface="微軟正黑體" panose="020B0604030504040204" pitchFamily="34" charset="-120"/>
              <a:ea typeface="微軟正黑體" panose="020B0604030504040204" pitchFamily="34" charset="-120"/>
              <a:cs typeface="Noto Sans HK"/>
            </a:endParaRPr>
          </a:p>
        </p:txBody>
      </p:sp>
      <p:cxnSp>
        <p:nvCxnSpPr>
          <p:cNvPr id="23" name="直線接點 22"/>
          <p:cNvCxnSpPr/>
          <p:nvPr/>
        </p:nvCxnSpPr>
        <p:spPr>
          <a:xfrm>
            <a:off x="2149719" y="1993902"/>
            <a:ext cx="0" cy="436714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8009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TotalTime>
  <Words>859</Words>
  <Application>Microsoft Office PowerPoint</Application>
  <PresentationFormat>自訂</PresentationFormat>
  <Paragraphs>300</Paragraphs>
  <Slides>15</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15</vt:i4>
      </vt:variant>
    </vt:vector>
  </HeadingPairs>
  <TitlesOfParts>
    <vt:vector size="25" baseType="lpstr">
      <vt:lpstr>Noto Sans HK</vt:lpstr>
      <vt:lpstr>Noto Sans HK Medium</vt:lpstr>
      <vt:lpstr>細明體</vt:lpstr>
      <vt:lpstr>微軟正黑體</vt:lpstr>
      <vt:lpstr>Arial</vt:lpstr>
      <vt:lpstr>Boing</vt:lpstr>
      <vt:lpstr>Boing Medium</vt:lpstr>
      <vt:lpstr>Calibri</vt:lpstr>
      <vt:lpstr>Times New Roman</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Edu-Cover_Secondary</dc:title>
  <dc:creator>Chiu-sang Raymond LEUNG</dc:creator>
  <cp:lastModifiedBy>Chiu-sang Raymond LEUNG</cp:lastModifiedBy>
  <cp:revision>11</cp:revision>
  <dcterms:created xsi:type="dcterms:W3CDTF">2024-10-28T09:13:22Z</dcterms:created>
  <dcterms:modified xsi:type="dcterms:W3CDTF">2024-11-22T05:43:17Z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2024-10-24T00:00:00Z</vt:filetime>
  </property>
  <property fmtid="{D5CDD505-2E9C-101B-9397-08002B2CF9AE}" pid="3" name="Creator">
    <vt:lpwstr>Adobe Illustrator 27.0 (Windows)</vt:lpwstr>
  </property>
  <property fmtid="{D5CDD505-2E9C-101B-9397-08002B2CF9AE}" pid="4" name="LastSaved">
    <vt:filetime>2024-10-28T00:00:00Z</vt:filetime>
  </property>
  <property fmtid="{D5CDD505-2E9C-101B-9397-08002B2CF9AE}" pid="5" name="Producer">
    <vt:lpwstr>Adobe PDF library 16.07</vt:lpwstr>
  </property>
</Properties>
</file>