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83" r:id="rId8"/>
    <p:sldId id="284" r:id="rId9"/>
    <p:sldId id="287" r:id="rId10"/>
    <p:sldId id="288" r:id="rId11"/>
    <p:sldId id="291" r:id="rId12"/>
    <p:sldId id="298" r:id="rId13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BC9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94660"/>
  </p:normalViewPr>
  <p:slideViewPr>
    <p:cSldViewPr>
      <p:cViewPr>
        <p:scale>
          <a:sx n="75" d="100"/>
          <a:sy n="75" d="100"/>
        </p:scale>
        <p:origin x="1476" y="-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40" y="3316926"/>
            <a:ext cx="642302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1"/>
            <a:ext cx="5289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6">
              <a:spcBef>
                <a:spcPts val="120"/>
              </a:spcBef>
            </a:pPr>
            <a:fld id="{81D60167-4931-47E6-BA6A-407CBD079E47}" type="slidenum">
              <a:rPr lang="en-US" altLang="zh-HK" spc="-25" smtClean="0"/>
              <a:pPr marL="38106">
                <a:spcBef>
                  <a:spcPts val="120"/>
                </a:spcBef>
              </a:pPr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" y="5477"/>
            <a:ext cx="7552931" cy="10692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65709" y="8392559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75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79" y="443877"/>
                </a:lnTo>
                <a:lnTo>
                  <a:pt x="747953" y="435825"/>
                </a:lnTo>
                <a:lnTo>
                  <a:pt x="688416" y="429323"/>
                </a:lnTo>
                <a:lnTo>
                  <a:pt x="624128" y="424484"/>
                </a:lnTo>
                <a:lnTo>
                  <a:pt x="555828" y="421474"/>
                </a:lnTo>
                <a:lnTo>
                  <a:pt x="484263" y="420433"/>
                </a:lnTo>
                <a:lnTo>
                  <a:pt x="412711" y="421474"/>
                </a:lnTo>
                <a:lnTo>
                  <a:pt x="344411" y="424484"/>
                </a:lnTo>
                <a:lnTo>
                  <a:pt x="280111" y="429323"/>
                </a:lnTo>
                <a:lnTo>
                  <a:pt x="220586" y="435825"/>
                </a:lnTo>
                <a:lnTo>
                  <a:pt x="166560" y="443877"/>
                </a:lnTo>
                <a:lnTo>
                  <a:pt x="118783" y="453301"/>
                </a:lnTo>
                <a:lnTo>
                  <a:pt x="78028" y="463956"/>
                </a:lnTo>
                <a:lnTo>
                  <a:pt x="20510" y="488391"/>
                </a:lnTo>
                <a:lnTo>
                  <a:pt x="0" y="515975"/>
                </a:lnTo>
                <a:lnTo>
                  <a:pt x="5257" y="530098"/>
                </a:lnTo>
                <a:lnTo>
                  <a:pt x="45008" y="556260"/>
                </a:lnTo>
                <a:lnTo>
                  <a:pt x="118783" y="578662"/>
                </a:lnTo>
                <a:lnTo>
                  <a:pt x="166560" y="588086"/>
                </a:lnTo>
                <a:lnTo>
                  <a:pt x="220586" y="596138"/>
                </a:lnTo>
                <a:lnTo>
                  <a:pt x="280111" y="602640"/>
                </a:lnTo>
                <a:lnTo>
                  <a:pt x="344411" y="607479"/>
                </a:lnTo>
                <a:lnTo>
                  <a:pt x="412711" y="610489"/>
                </a:lnTo>
                <a:lnTo>
                  <a:pt x="484263" y="611517"/>
                </a:lnTo>
                <a:lnTo>
                  <a:pt x="555828" y="610489"/>
                </a:lnTo>
                <a:lnTo>
                  <a:pt x="624128" y="607479"/>
                </a:lnTo>
                <a:lnTo>
                  <a:pt x="688416" y="602640"/>
                </a:lnTo>
                <a:lnTo>
                  <a:pt x="747953" y="596138"/>
                </a:lnTo>
                <a:lnTo>
                  <a:pt x="801979" y="588086"/>
                </a:lnTo>
                <a:lnTo>
                  <a:pt x="849744" y="578662"/>
                </a:lnTo>
                <a:lnTo>
                  <a:pt x="890511" y="568007"/>
                </a:lnTo>
                <a:lnTo>
                  <a:pt x="948029" y="543572"/>
                </a:lnTo>
                <a:lnTo>
                  <a:pt x="968527" y="515975"/>
                </a:lnTo>
                <a:close/>
              </a:path>
              <a:path w="4811395" h="690245">
                <a:moveTo>
                  <a:pt x="2592336" y="380669"/>
                </a:moveTo>
                <a:lnTo>
                  <a:pt x="2561234" y="341642"/>
                </a:lnTo>
                <a:lnTo>
                  <a:pt x="2508643" y="317906"/>
                </a:lnTo>
                <a:lnTo>
                  <a:pt x="2433624" y="296532"/>
                </a:lnTo>
                <a:lnTo>
                  <a:pt x="2388514" y="286880"/>
                </a:lnTo>
                <a:lnTo>
                  <a:pt x="2338781" y="278003"/>
                </a:lnTo>
                <a:lnTo>
                  <a:pt x="2284742" y="269938"/>
                </a:lnTo>
                <a:lnTo>
                  <a:pt x="2226741" y="262763"/>
                </a:lnTo>
                <a:lnTo>
                  <a:pt x="2165083" y="256540"/>
                </a:lnTo>
                <a:lnTo>
                  <a:pt x="2100097" y="251307"/>
                </a:lnTo>
                <a:lnTo>
                  <a:pt x="2032114" y="247142"/>
                </a:lnTo>
                <a:lnTo>
                  <a:pt x="1961476" y="244094"/>
                </a:lnTo>
                <a:lnTo>
                  <a:pt x="1888477" y="242214"/>
                </a:lnTo>
                <a:lnTo>
                  <a:pt x="1813471" y="241579"/>
                </a:lnTo>
                <a:lnTo>
                  <a:pt x="1752892" y="241998"/>
                </a:lnTo>
                <a:lnTo>
                  <a:pt x="1693570" y="243217"/>
                </a:lnTo>
                <a:lnTo>
                  <a:pt x="1635696" y="245211"/>
                </a:lnTo>
                <a:lnTo>
                  <a:pt x="1579422" y="247954"/>
                </a:lnTo>
                <a:lnTo>
                  <a:pt x="1524939" y="251421"/>
                </a:lnTo>
                <a:lnTo>
                  <a:pt x="1472399" y="255587"/>
                </a:lnTo>
                <a:lnTo>
                  <a:pt x="1421980" y="260400"/>
                </a:lnTo>
                <a:lnTo>
                  <a:pt x="1373860" y="265849"/>
                </a:lnTo>
                <a:lnTo>
                  <a:pt x="1328191" y="271907"/>
                </a:lnTo>
                <a:lnTo>
                  <a:pt x="1285151" y="278549"/>
                </a:lnTo>
                <a:lnTo>
                  <a:pt x="1244904" y="285724"/>
                </a:lnTo>
                <a:lnTo>
                  <a:pt x="1256665" y="278447"/>
                </a:lnTo>
                <a:lnTo>
                  <a:pt x="1265212" y="270967"/>
                </a:lnTo>
                <a:lnTo>
                  <a:pt x="1270431" y="263334"/>
                </a:lnTo>
                <a:lnTo>
                  <a:pt x="1272197" y="255562"/>
                </a:lnTo>
                <a:lnTo>
                  <a:pt x="1267701" y="243166"/>
                </a:lnTo>
                <a:lnTo>
                  <a:pt x="1233347" y="219824"/>
                </a:lnTo>
                <a:lnTo>
                  <a:pt x="1168781" y="199059"/>
                </a:lnTo>
                <a:lnTo>
                  <a:pt x="1126515" y="189877"/>
                </a:lnTo>
                <a:lnTo>
                  <a:pt x="1078331" y="181610"/>
                </a:lnTo>
                <a:lnTo>
                  <a:pt x="1024750" y="174358"/>
                </a:lnTo>
                <a:lnTo>
                  <a:pt x="966330" y="168224"/>
                </a:lnTo>
                <a:lnTo>
                  <a:pt x="903605" y="163283"/>
                </a:lnTo>
                <a:lnTo>
                  <a:pt x="837107" y="159639"/>
                </a:lnTo>
                <a:lnTo>
                  <a:pt x="767384" y="157391"/>
                </a:lnTo>
                <a:lnTo>
                  <a:pt x="694982" y="156616"/>
                </a:lnTo>
                <a:lnTo>
                  <a:pt x="622579" y="157391"/>
                </a:lnTo>
                <a:lnTo>
                  <a:pt x="552856" y="159639"/>
                </a:lnTo>
                <a:lnTo>
                  <a:pt x="486359" y="163283"/>
                </a:lnTo>
                <a:lnTo>
                  <a:pt x="423633" y="168224"/>
                </a:lnTo>
                <a:lnTo>
                  <a:pt x="365213" y="174358"/>
                </a:lnTo>
                <a:lnTo>
                  <a:pt x="311632" y="181610"/>
                </a:lnTo>
                <a:lnTo>
                  <a:pt x="263436" y="189877"/>
                </a:lnTo>
                <a:lnTo>
                  <a:pt x="221183" y="199059"/>
                </a:lnTo>
                <a:lnTo>
                  <a:pt x="156616" y="219824"/>
                </a:lnTo>
                <a:lnTo>
                  <a:pt x="122250" y="243166"/>
                </a:lnTo>
                <a:lnTo>
                  <a:pt x="117754" y="255562"/>
                </a:lnTo>
                <a:lnTo>
                  <a:pt x="122250" y="267957"/>
                </a:lnTo>
                <a:lnTo>
                  <a:pt x="156616" y="291287"/>
                </a:lnTo>
                <a:lnTo>
                  <a:pt x="221183" y="312051"/>
                </a:lnTo>
                <a:lnTo>
                  <a:pt x="263436" y="321233"/>
                </a:lnTo>
                <a:lnTo>
                  <a:pt x="311632" y="329501"/>
                </a:lnTo>
                <a:lnTo>
                  <a:pt x="365213" y="336753"/>
                </a:lnTo>
                <a:lnTo>
                  <a:pt x="423633" y="342887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79" y="353720"/>
                </a:lnTo>
                <a:lnTo>
                  <a:pt x="694982" y="354495"/>
                </a:lnTo>
                <a:lnTo>
                  <a:pt x="752500" y="353999"/>
                </a:lnTo>
                <a:lnTo>
                  <a:pt x="808431" y="352564"/>
                </a:lnTo>
                <a:lnTo>
                  <a:pt x="862469" y="350227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44" y="332867"/>
                </a:lnTo>
                <a:lnTo>
                  <a:pt x="1095171" y="326771"/>
                </a:lnTo>
                <a:lnTo>
                  <a:pt x="1069111" y="339534"/>
                </a:lnTo>
                <a:lnTo>
                  <a:pt x="1050061" y="352806"/>
                </a:lnTo>
                <a:lnTo>
                  <a:pt x="1038364" y="366547"/>
                </a:lnTo>
                <a:lnTo>
                  <a:pt x="1034389" y="380669"/>
                </a:lnTo>
                <a:lnTo>
                  <a:pt x="1037958" y="394093"/>
                </a:lnTo>
                <a:lnTo>
                  <a:pt x="1088834" y="431952"/>
                </a:lnTo>
                <a:lnTo>
                  <a:pt x="1152969" y="454609"/>
                </a:lnTo>
                <a:lnTo>
                  <a:pt x="1193126" y="464985"/>
                </a:lnTo>
                <a:lnTo>
                  <a:pt x="1238237" y="474649"/>
                </a:lnTo>
                <a:lnTo>
                  <a:pt x="1287983" y="483539"/>
                </a:lnTo>
                <a:lnTo>
                  <a:pt x="1342021" y="491604"/>
                </a:lnTo>
                <a:lnTo>
                  <a:pt x="1400048" y="498792"/>
                </a:lnTo>
                <a:lnTo>
                  <a:pt x="1461719" y="505028"/>
                </a:lnTo>
                <a:lnTo>
                  <a:pt x="1526730" y="510260"/>
                </a:lnTo>
                <a:lnTo>
                  <a:pt x="1594726" y="514426"/>
                </a:lnTo>
                <a:lnTo>
                  <a:pt x="1665401" y="517474"/>
                </a:lnTo>
                <a:lnTo>
                  <a:pt x="1738426" y="519353"/>
                </a:lnTo>
                <a:lnTo>
                  <a:pt x="1813471" y="519988"/>
                </a:lnTo>
                <a:lnTo>
                  <a:pt x="1888477" y="519353"/>
                </a:lnTo>
                <a:lnTo>
                  <a:pt x="1961476" y="517474"/>
                </a:lnTo>
                <a:lnTo>
                  <a:pt x="2032114" y="514426"/>
                </a:lnTo>
                <a:lnTo>
                  <a:pt x="2100097" y="510260"/>
                </a:lnTo>
                <a:lnTo>
                  <a:pt x="2165083" y="505028"/>
                </a:lnTo>
                <a:lnTo>
                  <a:pt x="2226741" y="498792"/>
                </a:lnTo>
                <a:lnTo>
                  <a:pt x="2284742" y="491604"/>
                </a:lnTo>
                <a:lnTo>
                  <a:pt x="2338781" y="483539"/>
                </a:lnTo>
                <a:lnTo>
                  <a:pt x="2388514" y="474649"/>
                </a:lnTo>
                <a:lnTo>
                  <a:pt x="2433624" y="464985"/>
                </a:lnTo>
                <a:lnTo>
                  <a:pt x="2473769" y="454609"/>
                </a:lnTo>
                <a:lnTo>
                  <a:pt x="2537904" y="431952"/>
                </a:lnTo>
                <a:lnTo>
                  <a:pt x="2578290" y="407149"/>
                </a:lnTo>
                <a:lnTo>
                  <a:pt x="2588780" y="394093"/>
                </a:lnTo>
                <a:lnTo>
                  <a:pt x="2592336" y="380669"/>
                </a:lnTo>
                <a:close/>
              </a:path>
              <a:path w="4811395" h="690245">
                <a:moveTo>
                  <a:pt x="4810912" y="496912"/>
                </a:moveTo>
                <a:lnTo>
                  <a:pt x="4787214" y="456425"/>
                </a:lnTo>
                <a:lnTo>
                  <a:pt x="4746599" y="431012"/>
                </a:lnTo>
                <a:lnTo>
                  <a:pt x="4687836" y="407162"/>
                </a:lnTo>
                <a:lnTo>
                  <a:pt x="4612360" y="385152"/>
                </a:lnTo>
                <a:lnTo>
                  <a:pt x="4568812" y="374904"/>
                </a:lnTo>
                <a:lnTo>
                  <a:pt x="4521632" y="365226"/>
                </a:lnTo>
                <a:lnTo>
                  <a:pt x="4470997" y="356120"/>
                </a:lnTo>
                <a:lnTo>
                  <a:pt x="4417111" y="347649"/>
                </a:lnTo>
                <a:lnTo>
                  <a:pt x="4360126" y="339813"/>
                </a:lnTo>
                <a:lnTo>
                  <a:pt x="4300232" y="332676"/>
                </a:lnTo>
                <a:lnTo>
                  <a:pt x="4237621" y="326250"/>
                </a:lnTo>
                <a:lnTo>
                  <a:pt x="4172470" y="320586"/>
                </a:lnTo>
                <a:lnTo>
                  <a:pt x="4104957" y="315696"/>
                </a:lnTo>
                <a:lnTo>
                  <a:pt x="4035260" y="311619"/>
                </a:lnTo>
                <a:lnTo>
                  <a:pt x="3963568" y="308394"/>
                </a:lnTo>
                <a:lnTo>
                  <a:pt x="3890060" y="306057"/>
                </a:lnTo>
                <a:lnTo>
                  <a:pt x="3814927" y="304622"/>
                </a:lnTo>
                <a:lnTo>
                  <a:pt x="3738334" y="304139"/>
                </a:lnTo>
                <a:lnTo>
                  <a:pt x="3674897" y="304355"/>
                </a:lnTo>
                <a:lnTo>
                  <a:pt x="3747744" y="293433"/>
                </a:lnTo>
                <a:lnTo>
                  <a:pt x="3814064" y="281266"/>
                </a:lnTo>
                <a:lnTo>
                  <a:pt x="3873296" y="267970"/>
                </a:lnTo>
                <a:lnTo>
                  <a:pt x="3924897" y="253631"/>
                </a:lnTo>
                <a:lnTo>
                  <a:pt x="3968331" y="238353"/>
                </a:lnTo>
                <a:lnTo>
                  <a:pt x="4003065" y="222211"/>
                </a:lnTo>
                <a:lnTo>
                  <a:pt x="4044226" y="187807"/>
                </a:lnTo>
                <a:lnTo>
                  <a:pt x="4049572" y="169710"/>
                </a:lnTo>
                <a:lnTo>
                  <a:pt x="4046690" y="156438"/>
                </a:lnTo>
                <a:lnTo>
                  <a:pt x="4005173" y="118440"/>
                </a:lnTo>
                <a:lnTo>
                  <a:pt x="3952227" y="95021"/>
                </a:lnTo>
                <a:lnTo>
                  <a:pt x="3881043" y="73494"/>
                </a:lnTo>
                <a:lnTo>
                  <a:pt x="3839159" y="63512"/>
                </a:lnTo>
                <a:lnTo>
                  <a:pt x="3793350" y="54127"/>
                </a:lnTo>
                <a:lnTo>
                  <a:pt x="3743833" y="45364"/>
                </a:lnTo>
                <a:lnTo>
                  <a:pt x="3690823" y="37249"/>
                </a:lnTo>
                <a:lnTo>
                  <a:pt x="3634536" y="29832"/>
                </a:lnTo>
                <a:lnTo>
                  <a:pt x="3575177" y="23139"/>
                </a:lnTo>
                <a:lnTo>
                  <a:pt x="3512972" y="17233"/>
                </a:lnTo>
                <a:lnTo>
                  <a:pt x="3448113" y="12115"/>
                </a:lnTo>
                <a:lnTo>
                  <a:pt x="3380841" y="7861"/>
                </a:lnTo>
                <a:lnTo>
                  <a:pt x="3311334" y="4470"/>
                </a:lnTo>
                <a:lnTo>
                  <a:pt x="3239846" y="2019"/>
                </a:lnTo>
                <a:lnTo>
                  <a:pt x="3166554" y="508"/>
                </a:lnTo>
                <a:lnTo>
                  <a:pt x="3091688" y="0"/>
                </a:lnTo>
                <a:lnTo>
                  <a:pt x="3016821" y="508"/>
                </a:lnTo>
                <a:lnTo>
                  <a:pt x="2943529" y="2019"/>
                </a:lnTo>
                <a:lnTo>
                  <a:pt x="2872041" y="4470"/>
                </a:lnTo>
                <a:lnTo>
                  <a:pt x="2802534" y="7861"/>
                </a:lnTo>
                <a:lnTo>
                  <a:pt x="2735262" y="12115"/>
                </a:lnTo>
                <a:lnTo>
                  <a:pt x="2670403" y="17233"/>
                </a:lnTo>
                <a:lnTo>
                  <a:pt x="2608199" y="23139"/>
                </a:lnTo>
                <a:lnTo>
                  <a:pt x="2548839" y="29832"/>
                </a:lnTo>
                <a:lnTo>
                  <a:pt x="2492552" y="37249"/>
                </a:lnTo>
                <a:lnTo>
                  <a:pt x="2439543" y="45364"/>
                </a:lnTo>
                <a:lnTo>
                  <a:pt x="2390025" y="54127"/>
                </a:lnTo>
                <a:lnTo>
                  <a:pt x="2344216" y="63512"/>
                </a:lnTo>
                <a:lnTo>
                  <a:pt x="2302332" y="73494"/>
                </a:lnTo>
                <a:lnTo>
                  <a:pt x="2264575" y="84010"/>
                </a:lnTo>
                <a:lnTo>
                  <a:pt x="2202294" y="106514"/>
                </a:lnTo>
                <a:lnTo>
                  <a:pt x="2159101" y="130759"/>
                </a:lnTo>
                <a:lnTo>
                  <a:pt x="2133803" y="169710"/>
                </a:lnTo>
                <a:lnTo>
                  <a:pt x="2136686" y="182981"/>
                </a:lnTo>
                <a:lnTo>
                  <a:pt x="2178202" y="220992"/>
                </a:lnTo>
                <a:lnTo>
                  <a:pt x="2231148" y="244424"/>
                </a:lnTo>
                <a:lnTo>
                  <a:pt x="2302332" y="266001"/>
                </a:lnTo>
                <a:lnTo>
                  <a:pt x="2344216" y="275983"/>
                </a:lnTo>
                <a:lnTo>
                  <a:pt x="2390025" y="285381"/>
                </a:lnTo>
                <a:lnTo>
                  <a:pt x="2439543" y="294170"/>
                </a:lnTo>
                <a:lnTo>
                  <a:pt x="2492552" y="302298"/>
                </a:lnTo>
                <a:lnTo>
                  <a:pt x="2548839" y="309727"/>
                </a:lnTo>
                <a:lnTo>
                  <a:pt x="2608199" y="316433"/>
                </a:lnTo>
                <a:lnTo>
                  <a:pt x="2670403" y="322364"/>
                </a:lnTo>
                <a:lnTo>
                  <a:pt x="2735262" y="327482"/>
                </a:lnTo>
                <a:lnTo>
                  <a:pt x="2802534" y="331762"/>
                </a:lnTo>
                <a:lnTo>
                  <a:pt x="2872041" y="335153"/>
                </a:lnTo>
                <a:lnTo>
                  <a:pt x="2943529" y="337616"/>
                </a:lnTo>
                <a:lnTo>
                  <a:pt x="3016821" y="339128"/>
                </a:lnTo>
                <a:lnTo>
                  <a:pt x="3091688" y="339636"/>
                </a:lnTo>
                <a:lnTo>
                  <a:pt x="3118523" y="339407"/>
                </a:lnTo>
                <a:lnTo>
                  <a:pt x="3039275" y="350583"/>
                </a:lnTo>
                <a:lnTo>
                  <a:pt x="2966237" y="363004"/>
                </a:lnTo>
                <a:lnTo>
                  <a:pt x="2899905" y="376605"/>
                </a:lnTo>
                <a:lnTo>
                  <a:pt x="2840799" y="391274"/>
                </a:lnTo>
                <a:lnTo>
                  <a:pt x="2789415" y="406933"/>
                </a:lnTo>
                <a:lnTo>
                  <a:pt x="2746235" y="423481"/>
                </a:lnTo>
                <a:lnTo>
                  <a:pt x="2711780" y="440855"/>
                </a:lnTo>
                <a:lnTo>
                  <a:pt x="2671051" y="477659"/>
                </a:lnTo>
                <a:lnTo>
                  <a:pt x="2665768" y="496912"/>
                </a:lnTo>
                <a:lnTo>
                  <a:pt x="2668460" y="510679"/>
                </a:lnTo>
                <a:lnTo>
                  <a:pt x="2707411" y="550291"/>
                </a:lnTo>
                <a:lnTo>
                  <a:pt x="2757284" y="574954"/>
                </a:lnTo>
                <a:lnTo>
                  <a:pt x="2824581" y="597916"/>
                </a:lnTo>
                <a:lnTo>
                  <a:pt x="2864320" y="608672"/>
                </a:lnTo>
                <a:lnTo>
                  <a:pt x="2907868" y="618921"/>
                </a:lnTo>
                <a:lnTo>
                  <a:pt x="2955048" y="628599"/>
                </a:lnTo>
                <a:lnTo>
                  <a:pt x="3005671" y="637705"/>
                </a:lnTo>
                <a:lnTo>
                  <a:pt x="3059569" y="646176"/>
                </a:lnTo>
                <a:lnTo>
                  <a:pt x="3116554" y="654011"/>
                </a:lnTo>
                <a:lnTo>
                  <a:pt x="3176435" y="661149"/>
                </a:lnTo>
                <a:lnTo>
                  <a:pt x="3239046" y="667575"/>
                </a:lnTo>
                <a:lnTo>
                  <a:pt x="3304209" y="673239"/>
                </a:lnTo>
                <a:lnTo>
                  <a:pt x="3371723" y="678129"/>
                </a:lnTo>
                <a:lnTo>
                  <a:pt x="3441408" y="682205"/>
                </a:lnTo>
                <a:lnTo>
                  <a:pt x="3513099" y="685431"/>
                </a:lnTo>
                <a:lnTo>
                  <a:pt x="3586607" y="687768"/>
                </a:lnTo>
                <a:lnTo>
                  <a:pt x="3661740" y="689203"/>
                </a:lnTo>
                <a:lnTo>
                  <a:pt x="3738334" y="689686"/>
                </a:lnTo>
                <a:lnTo>
                  <a:pt x="3814927" y="689203"/>
                </a:lnTo>
                <a:lnTo>
                  <a:pt x="3890060" y="687768"/>
                </a:lnTo>
                <a:lnTo>
                  <a:pt x="3963568" y="685431"/>
                </a:lnTo>
                <a:lnTo>
                  <a:pt x="4035260" y="682205"/>
                </a:lnTo>
                <a:lnTo>
                  <a:pt x="4104957" y="678129"/>
                </a:lnTo>
                <a:lnTo>
                  <a:pt x="4172470" y="673239"/>
                </a:lnTo>
                <a:lnTo>
                  <a:pt x="4237621" y="667575"/>
                </a:lnTo>
                <a:lnTo>
                  <a:pt x="4300232" y="661149"/>
                </a:lnTo>
                <a:lnTo>
                  <a:pt x="4360126" y="654011"/>
                </a:lnTo>
                <a:lnTo>
                  <a:pt x="4417111" y="646176"/>
                </a:lnTo>
                <a:lnTo>
                  <a:pt x="4470997" y="637705"/>
                </a:lnTo>
                <a:lnTo>
                  <a:pt x="4521632" y="628599"/>
                </a:lnTo>
                <a:lnTo>
                  <a:pt x="4568812" y="618921"/>
                </a:lnTo>
                <a:lnTo>
                  <a:pt x="4612360" y="608672"/>
                </a:lnTo>
                <a:lnTo>
                  <a:pt x="4652099" y="597916"/>
                </a:lnTo>
                <a:lnTo>
                  <a:pt x="4719396" y="574954"/>
                </a:lnTo>
                <a:lnTo>
                  <a:pt x="4769269" y="550291"/>
                </a:lnTo>
                <a:lnTo>
                  <a:pt x="4800257" y="524192"/>
                </a:lnTo>
                <a:lnTo>
                  <a:pt x="4808220" y="510679"/>
                </a:lnTo>
                <a:lnTo>
                  <a:pt x="4810912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" y="3737280"/>
            <a:ext cx="7552931" cy="54858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899622" y="4845608"/>
            <a:ext cx="1539240" cy="666750"/>
          </a:xfrm>
          <a:custGeom>
            <a:avLst/>
            <a:gdLst/>
            <a:ahLst/>
            <a:cxnLst/>
            <a:rect l="l" t="t" r="r" b="b"/>
            <a:pathLst>
              <a:path w="1539239" h="666750">
                <a:moveTo>
                  <a:pt x="1539100" y="269468"/>
                </a:moveTo>
                <a:lnTo>
                  <a:pt x="1534756" y="221030"/>
                </a:lnTo>
                <a:lnTo>
                  <a:pt x="1522234" y="175450"/>
                </a:lnTo>
                <a:lnTo>
                  <a:pt x="1502308" y="133464"/>
                </a:lnTo>
                <a:lnTo>
                  <a:pt x="1475727" y="95859"/>
                </a:lnTo>
                <a:lnTo>
                  <a:pt x="1443240" y="63385"/>
                </a:lnTo>
                <a:lnTo>
                  <a:pt x="1405636" y="36791"/>
                </a:lnTo>
                <a:lnTo>
                  <a:pt x="1363649" y="16865"/>
                </a:lnTo>
                <a:lnTo>
                  <a:pt x="1318069" y="4343"/>
                </a:lnTo>
                <a:lnTo>
                  <a:pt x="1269631" y="0"/>
                </a:lnTo>
                <a:lnTo>
                  <a:pt x="269455" y="0"/>
                </a:lnTo>
                <a:lnTo>
                  <a:pt x="221018" y="4343"/>
                </a:lnTo>
                <a:lnTo>
                  <a:pt x="175425" y="16865"/>
                </a:lnTo>
                <a:lnTo>
                  <a:pt x="133451" y="36791"/>
                </a:lnTo>
                <a:lnTo>
                  <a:pt x="95846" y="63385"/>
                </a:lnTo>
                <a:lnTo>
                  <a:pt x="63360" y="95859"/>
                </a:lnTo>
                <a:lnTo>
                  <a:pt x="36779" y="133464"/>
                </a:lnTo>
                <a:lnTo>
                  <a:pt x="16852" y="175450"/>
                </a:lnTo>
                <a:lnTo>
                  <a:pt x="4330" y="221030"/>
                </a:lnTo>
                <a:lnTo>
                  <a:pt x="0" y="269468"/>
                </a:lnTo>
                <a:lnTo>
                  <a:pt x="4330" y="317906"/>
                </a:lnTo>
                <a:lnTo>
                  <a:pt x="16852" y="363499"/>
                </a:lnTo>
                <a:lnTo>
                  <a:pt x="36779" y="405472"/>
                </a:lnTo>
                <a:lnTo>
                  <a:pt x="63360" y="443090"/>
                </a:lnTo>
                <a:lnTo>
                  <a:pt x="95846" y="475564"/>
                </a:lnTo>
                <a:lnTo>
                  <a:pt x="133451" y="502145"/>
                </a:lnTo>
                <a:lnTo>
                  <a:pt x="162318" y="515874"/>
                </a:lnTo>
                <a:lnTo>
                  <a:pt x="139382" y="666597"/>
                </a:lnTo>
                <a:lnTo>
                  <a:pt x="362839" y="538924"/>
                </a:lnTo>
                <a:lnTo>
                  <a:pt x="1269479" y="538924"/>
                </a:lnTo>
                <a:lnTo>
                  <a:pt x="1269631" y="538937"/>
                </a:lnTo>
                <a:lnTo>
                  <a:pt x="1318069" y="534593"/>
                </a:lnTo>
                <a:lnTo>
                  <a:pt x="1363649" y="522084"/>
                </a:lnTo>
                <a:lnTo>
                  <a:pt x="1405636" y="502145"/>
                </a:lnTo>
                <a:lnTo>
                  <a:pt x="1443240" y="475564"/>
                </a:lnTo>
                <a:lnTo>
                  <a:pt x="1475727" y="443090"/>
                </a:lnTo>
                <a:lnTo>
                  <a:pt x="1502308" y="405472"/>
                </a:lnTo>
                <a:lnTo>
                  <a:pt x="1522234" y="363499"/>
                </a:lnTo>
                <a:lnTo>
                  <a:pt x="1534756" y="317906"/>
                </a:lnTo>
                <a:lnTo>
                  <a:pt x="1539100" y="269468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033" y="437490"/>
            <a:ext cx="2405862" cy="620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4257" y="4271151"/>
            <a:ext cx="4300220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6">
              <a:spcBef>
                <a:spcPts val="120"/>
              </a:spcBef>
            </a:pPr>
            <a:fld id="{81D60167-4931-47E6-BA6A-407CBD079E47}" type="slidenum">
              <a:rPr lang="en-US" altLang="zh-HK" spc="-25" smtClean="0"/>
              <a:pPr marL="38106">
                <a:spcBef>
                  <a:spcPts val="120"/>
                </a:spcBef>
              </a:pPr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4257" y="4271151"/>
            <a:ext cx="4300220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8" y="2460948"/>
            <a:ext cx="32870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600" y="2460948"/>
            <a:ext cx="32870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6">
              <a:spcBef>
                <a:spcPts val="120"/>
              </a:spcBef>
            </a:pPr>
            <a:fld id="{81D60167-4931-47E6-BA6A-407CBD079E47}" type="slidenum">
              <a:rPr lang="en-US" altLang="zh-HK" spc="-25" smtClean="0"/>
              <a:pPr marL="38106">
                <a:spcBef>
                  <a:spcPts val="120"/>
                </a:spcBef>
              </a:pPr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4257" y="4271151"/>
            <a:ext cx="4300220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6">
              <a:spcBef>
                <a:spcPts val="120"/>
              </a:spcBef>
            </a:pPr>
            <a:fld id="{81D60167-4931-47E6-BA6A-407CBD079E47}" type="slidenum">
              <a:rPr lang="en-US" altLang="zh-HK" spc="-25" smtClean="0"/>
              <a:pPr marL="38106">
                <a:spcBef>
                  <a:spcPts val="120"/>
                </a:spcBef>
              </a:pPr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6">
              <a:spcBef>
                <a:spcPts val="120"/>
              </a:spcBef>
            </a:pPr>
            <a:fld id="{81D60167-4931-47E6-BA6A-407CBD079E47}" type="slidenum">
              <a:rPr lang="en-US" altLang="zh-HK" spc="-25" smtClean="0"/>
              <a:pPr marL="38106">
                <a:spcBef>
                  <a:spcPts val="120"/>
                </a:spcBef>
              </a:pPr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4257" y="4271153"/>
            <a:ext cx="43002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8"/>
            <a:ext cx="6800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74"/>
            <a:ext cx="2418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74"/>
            <a:ext cx="173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05091" y="10341223"/>
            <a:ext cx="21273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6">
              <a:spcBef>
                <a:spcPts val="120"/>
              </a:spcBef>
            </a:pPr>
            <a:fld id="{81D60167-4931-47E6-BA6A-407CBD079E47}" type="slidenum">
              <a:rPr lang="en-US" altLang="zh-HK" spc="-25" smtClean="0"/>
              <a:pPr marL="38106">
                <a:spcBef>
                  <a:spcPts val="120"/>
                </a:spcBef>
              </a:pPr>
              <a:t>‹#›</a:t>
            </a:fld>
            <a:endParaRPr lang="en-US" altLang="zh-HK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76">
        <a:defRPr>
          <a:latin typeface="+mn-lt"/>
          <a:ea typeface="+mn-ea"/>
          <a:cs typeface="+mn-cs"/>
        </a:defRPr>
      </a:lvl2pPr>
      <a:lvl3pPr marL="914554">
        <a:defRPr>
          <a:latin typeface="+mn-lt"/>
          <a:ea typeface="+mn-ea"/>
          <a:cs typeface="+mn-cs"/>
        </a:defRPr>
      </a:lvl3pPr>
      <a:lvl4pPr marL="1371830">
        <a:defRPr>
          <a:latin typeface="+mn-lt"/>
          <a:ea typeface="+mn-ea"/>
          <a:cs typeface="+mn-cs"/>
        </a:defRPr>
      </a:lvl4pPr>
      <a:lvl5pPr marL="1829106">
        <a:defRPr>
          <a:latin typeface="+mn-lt"/>
          <a:ea typeface="+mn-ea"/>
          <a:cs typeface="+mn-cs"/>
        </a:defRPr>
      </a:lvl5pPr>
      <a:lvl6pPr marL="2286382">
        <a:defRPr>
          <a:latin typeface="+mn-lt"/>
          <a:ea typeface="+mn-ea"/>
          <a:cs typeface="+mn-cs"/>
        </a:defRPr>
      </a:lvl6pPr>
      <a:lvl7pPr marL="2743658">
        <a:defRPr>
          <a:latin typeface="+mn-lt"/>
          <a:ea typeface="+mn-ea"/>
          <a:cs typeface="+mn-cs"/>
        </a:defRPr>
      </a:lvl7pPr>
      <a:lvl8pPr marL="3200934">
        <a:defRPr>
          <a:latin typeface="+mn-lt"/>
          <a:ea typeface="+mn-ea"/>
          <a:cs typeface="+mn-cs"/>
        </a:defRPr>
      </a:lvl8pPr>
      <a:lvl9pPr marL="36582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76">
        <a:defRPr>
          <a:latin typeface="+mn-lt"/>
          <a:ea typeface="+mn-ea"/>
          <a:cs typeface="+mn-cs"/>
        </a:defRPr>
      </a:lvl2pPr>
      <a:lvl3pPr marL="914554">
        <a:defRPr>
          <a:latin typeface="+mn-lt"/>
          <a:ea typeface="+mn-ea"/>
          <a:cs typeface="+mn-cs"/>
        </a:defRPr>
      </a:lvl3pPr>
      <a:lvl4pPr marL="1371830">
        <a:defRPr>
          <a:latin typeface="+mn-lt"/>
          <a:ea typeface="+mn-ea"/>
          <a:cs typeface="+mn-cs"/>
        </a:defRPr>
      </a:lvl4pPr>
      <a:lvl5pPr marL="1829106">
        <a:defRPr>
          <a:latin typeface="+mn-lt"/>
          <a:ea typeface="+mn-ea"/>
          <a:cs typeface="+mn-cs"/>
        </a:defRPr>
      </a:lvl5pPr>
      <a:lvl6pPr marL="2286382">
        <a:defRPr>
          <a:latin typeface="+mn-lt"/>
          <a:ea typeface="+mn-ea"/>
          <a:cs typeface="+mn-cs"/>
        </a:defRPr>
      </a:lvl6pPr>
      <a:lvl7pPr marL="2743658">
        <a:defRPr>
          <a:latin typeface="+mn-lt"/>
          <a:ea typeface="+mn-ea"/>
          <a:cs typeface="+mn-cs"/>
        </a:defRPr>
      </a:lvl7pPr>
      <a:lvl8pPr marL="3200934">
        <a:defRPr>
          <a:latin typeface="+mn-lt"/>
          <a:ea typeface="+mn-ea"/>
          <a:cs typeface="+mn-cs"/>
        </a:defRPr>
      </a:lvl8pPr>
      <a:lvl9pPr marL="36582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8" y="2334009"/>
            <a:ext cx="6694524" cy="219299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31996" y="2249847"/>
            <a:ext cx="6694526" cy="494665"/>
          </a:xfrm>
          <a:prstGeom prst="round2SameRect">
            <a:avLst>
              <a:gd name="adj1" fmla="val 39554"/>
              <a:gd name="adj2" fmla="val 0"/>
            </a:avLst>
          </a:pr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圓角矩形 72"/>
          <p:cNvSpPr/>
          <p:nvPr/>
        </p:nvSpPr>
        <p:spPr>
          <a:xfrm>
            <a:off x="441525" y="268203"/>
            <a:ext cx="5241727" cy="396240"/>
          </a:xfrm>
          <a:prstGeom prst="roundRect">
            <a:avLst>
              <a:gd name="adj" fmla="val 50000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" name="object 2"/>
          <p:cNvSpPr/>
          <p:nvPr/>
        </p:nvSpPr>
        <p:spPr>
          <a:xfrm>
            <a:off x="441527" y="4694775"/>
            <a:ext cx="6677025" cy="1770380"/>
          </a:xfrm>
          <a:custGeom>
            <a:avLst/>
            <a:gdLst/>
            <a:ahLst/>
            <a:cxnLst/>
            <a:rect l="l" t="t" r="r" b="b"/>
            <a:pathLst>
              <a:path w="6677025" h="1770379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554149"/>
                </a:lnTo>
                <a:lnTo>
                  <a:pt x="5704" y="1603675"/>
                </a:lnTo>
                <a:lnTo>
                  <a:pt x="21955" y="1649140"/>
                </a:lnTo>
                <a:lnTo>
                  <a:pt x="47454" y="1689246"/>
                </a:lnTo>
                <a:lnTo>
                  <a:pt x="80904" y="1722697"/>
                </a:lnTo>
                <a:lnTo>
                  <a:pt x="121011" y="1748196"/>
                </a:lnTo>
                <a:lnTo>
                  <a:pt x="166475" y="1764446"/>
                </a:lnTo>
                <a:lnTo>
                  <a:pt x="216001" y="1770151"/>
                </a:lnTo>
                <a:lnTo>
                  <a:pt x="6460947" y="1770151"/>
                </a:lnTo>
                <a:lnTo>
                  <a:pt x="6510477" y="1764446"/>
                </a:lnTo>
                <a:lnTo>
                  <a:pt x="6555943" y="1748196"/>
                </a:lnTo>
                <a:lnTo>
                  <a:pt x="6596049" y="1722697"/>
                </a:lnTo>
                <a:lnTo>
                  <a:pt x="6629498" y="1689246"/>
                </a:lnTo>
                <a:lnTo>
                  <a:pt x="6654995" y="1649140"/>
                </a:lnTo>
                <a:lnTo>
                  <a:pt x="6671244" y="1603675"/>
                </a:lnTo>
                <a:lnTo>
                  <a:pt x="6676948" y="1554149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5862" y="1603075"/>
            <a:ext cx="990660" cy="3985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97462" y="402056"/>
            <a:ext cx="1138555" cy="1148080"/>
            <a:chOff x="6097460" y="402056"/>
            <a:chExt cx="1138555" cy="1148080"/>
          </a:xfrm>
        </p:grpSpPr>
        <p:sp>
          <p:nvSpPr>
            <p:cNvPr id="5" name="object 5"/>
            <p:cNvSpPr/>
            <p:nvPr/>
          </p:nvSpPr>
          <p:spPr>
            <a:xfrm>
              <a:off x="6126937" y="1047292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24"/>
                  </a:moveTo>
                  <a:lnTo>
                    <a:pt x="466775" y="70802"/>
                  </a:lnTo>
                  <a:lnTo>
                    <a:pt x="459308" y="110566"/>
                  </a:lnTo>
                  <a:lnTo>
                    <a:pt x="444106" y="90373"/>
                  </a:lnTo>
                  <a:lnTo>
                    <a:pt x="408114" y="55079"/>
                  </a:lnTo>
                  <a:lnTo>
                    <a:pt x="376339" y="33401"/>
                  </a:lnTo>
                  <a:lnTo>
                    <a:pt x="341147" y="16637"/>
                  </a:lnTo>
                  <a:lnTo>
                    <a:pt x="303314" y="5461"/>
                  </a:lnTo>
                  <a:lnTo>
                    <a:pt x="263486" y="330"/>
                  </a:lnTo>
                  <a:lnTo>
                    <a:pt x="251206" y="12"/>
                  </a:lnTo>
                  <a:lnTo>
                    <a:pt x="206057" y="4064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93"/>
                  </a:lnTo>
                  <a:lnTo>
                    <a:pt x="59080" y="89369"/>
                  </a:lnTo>
                  <a:lnTo>
                    <a:pt x="34302" y="124434"/>
                  </a:lnTo>
                  <a:lnTo>
                    <a:pt x="15722" y="163563"/>
                  </a:lnTo>
                  <a:lnTo>
                    <a:pt x="4051" y="206057"/>
                  </a:lnTo>
                  <a:lnTo>
                    <a:pt x="0" y="251218"/>
                  </a:lnTo>
                  <a:lnTo>
                    <a:pt x="4051" y="296379"/>
                  </a:lnTo>
                  <a:lnTo>
                    <a:pt x="15722" y="338874"/>
                  </a:lnTo>
                  <a:lnTo>
                    <a:pt x="34302" y="378015"/>
                  </a:lnTo>
                  <a:lnTo>
                    <a:pt x="59080" y="413080"/>
                  </a:lnTo>
                  <a:lnTo>
                    <a:pt x="89357" y="443357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37"/>
                  </a:lnTo>
                  <a:lnTo>
                    <a:pt x="283743" y="500329"/>
                  </a:lnTo>
                  <a:lnTo>
                    <a:pt x="315023" y="494207"/>
                  </a:lnTo>
                  <a:lnTo>
                    <a:pt x="344779" y="484327"/>
                  </a:lnTo>
                  <a:lnTo>
                    <a:pt x="372757" y="470979"/>
                  </a:lnTo>
                  <a:lnTo>
                    <a:pt x="372757" y="492721"/>
                  </a:lnTo>
                  <a:lnTo>
                    <a:pt x="493318" y="492721"/>
                  </a:lnTo>
                  <a:lnTo>
                    <a:pt x="493318" y="245148"/>
                  </a:lnTo>
                  <a:lnTo>
                    <a:pt x="246037" y="245148"/>
                  </a:lnTo>
                  <a:lnTo>
                    <a:pt x="246037" y="335356"/>
                  </a:lnTo>
                  <a:lnTo>
                    <a:pt x="244017" y="335648"/>
                  </a:lnTo>
                  <a:lnTo>
                    <a:pt x="190169" y="307809"/>
                  </a:lnTo>
                  <a:lnTo>
                    <a:pt x="168630" y="251218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510"/>
                  </a:lnTo>
                  <a:lnTo>
                    <a:pt x="251879" y="167957"/>
                  </a:lnTo>
                  <a:lnTo>
                    <a:pt x="277393" y="171958"/>
                  </a:lnTo>
                  <a:lnTo>
                    <a:pt x="299720" y="183121"/>
                  </a:lnTo>
                  <a:lnTo>
                    <a:pt x="317601" y="200190"/>
                  </a:lnTo>
                  <a:lnTo>
                    <a:pt x="329793" y="221894"/>
                  </a:lnTo>
                  <a:lnTo>
                    <a:pt x="372872" y="209702"/>
                  </a:lnTo>
                  <a:lnTo>
                    <a:pt x="354584" y="175006"/>
                  </a:lnTo>
                  <a:lnTo>
                    <a:pt x="326948" y="147662"/>
                  </a:lnTo>
                  <a:lnTo>
                    <a:pt x="292023" y="129730"/>
                  </a:lnTo>
                  <a:lnTo>
                    <a:pt x="251879" y="123304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34"/>
                  </a:lnTo>
                  <a:lnTo>
                    <a:pt x="123977" y="251218"/>
                  </a:lnTo>
                  <a:lnTo>
                    <a:pt x="134023" y="301015"/>
                  </a:lnTo>
                  <a:lnTo>
                    <a:pt x="161442" y="341680"/>
                  </a:lnTo>
                  <a:lnTo>
                    <a:pt x="202095" y="369087"/>
                  </a:lnTo>
                  <a:lnTo>
                    <a:pt x="251879" y="379145"/>
                  </a:lnTo>
                  <a:lnTo>
                    <a:pt x="279374" y="376174"/>
                  </a:lnTo>
                  <a:lnTo>
                    <a:pt x="304800" y="367677"/>
                  </a:lnTo>
                  <a:lnTo>
                    <a:pt x="327520" y="354317"/>
                  </a:lnTo>
                  <a:lnTo>
                    <a:pt x="346938" y="336715"/>
                  </a:lnTo>
                  <a:lnTo>
                    <a:pt x="290690" y="336715"/>
                  </a:lnTo>
                  <a:lnTo>
                    <a:pt x="290690" y="289814"/>
                  </a:lnTo>
                  <a:lnTo>
                    <a:pt x="448678" y="289814"/>
                  </a:lnTo>
                  <a:lnTo>
                    <a:pt x="448678" y="448068"/>
                  </a:lnTo>
                  <a:lnTo>
                    <a:pt x="404012" y="448068"/>
                  </a:lnTo>
                  <a:lnTo>
                    <a:pt x="404012" y="389928"/>
                  </a:lnTo>
                  <a:lnTo>
                    <a:pt x="372694" y="418096"/>
                  </a:lnTo>
                  <a:lnTo>
                    <a:pt x="336118" y="439470"/>
                  </a:lnTo>
                  <a:lnTo>
                    <a:pt x="295300" y="453034"/>
                  </a:lnTo>
                  <a:lnTo>
                    <a:pt x="251206" y="457784"/>
                  </a:lnTo>
                  <a:lnTo>
                    <a:pt x="203911" y="452323"/>
                  </a:lnTo>
                  <a:lnTo>
                    <a:pt x="160464" y="436753"/>
                  </a:lnTo>
                  <a:lnTo>
                    <a:pt x="122110" y="412343"/>
                  </a:lnTo>
                  <a:lnTo>
                    <a:pt x="90106" y="380339"/>
                  </a:lnTo>
                  <a:lnTo>
                    <a:pt x="65697" y="341972"/>
                  </a:lnTo>
                  <a:lnTo>
                    <a:pt x="50139" y="298526"/>
                  </a:lnTo>
                  <a:lnTo>
                    <a:pt x="44678" y="251218"/>
                  </a:lnTo>
                  <a:lnTo>
                    <a:pt x="50139" y="203911"/>
                  </a:lnTo>
                  <a:lnTo>
                    <a:pt x="65697" y="160464"/>
                  </a:lnTo>
                  <a:lnTo>
                    <a:pt x="90106" y="122110"/>
                  </a:lnTo>
                  <a:lnTo>
                    <a:pt x="122110" y="90106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78"/>
                  </a:lnTo>
                  <a:lnTo>
                    <a:pt x="269163" y="45453"/>
                  </a:lnTo>
                  <a:lnTo>
                    <a:pt x="308190" y="52654"/>
                  </a:lnTo>
                  <a:lnTo>
                    <a:pt x="344589" y="67056"/>
                  </a:lnTo>
                  <a:lnTo>
                    <a:pt x="385318" y="94361"/>
                  </a:lnTo>
                  <a:lnTo>
                    <a:pt x="416534" y="127673"/>
                  </a:lnTo>
                  <a:lnTo>
                    <a:pt x="429285" y="146812"/>
                  </a:lnTo>
                  <a:lnTo>
                    <a:pt x="386359" y="159118"/>
                  </a:lnTo>
                  <a:lnTo>
                    <a:pt x="425373" y="194640"/>
                  </a:lnTo>
                  <a:lnTo>
                    <a:pt x="493052" y="175615"/>
                  </a:lnTo>
                  <a:lnTo>
                    <a:pt x="505790" y="106324"/>
                  </a:lnTo>
                  <a:close/>
                </a:path>
                <a:path w="1018540" h="502919">
                  <a:moveTo>
                    <a:pt x="895451" y="251218"/>
                  </a:moveTo>
                  <a:lnTo>
                    <a:pt x="885393" y="201422"/>
                  </a:lnTo>
                  <a:lnTo>
                    <a:pt x="862825" y="167957"/>
                  </a:lnTo>
                  <a:lnTo>
                    <a:pt x="857986" y="160769"/>
                  </a:lnTo>
                  <a:lnTo>
                    <a:pt x="850785" y="155917"/>
                  </a:lnTo>
                  <a:lnTo>
                    <a:pt x="850785" y="251218"/>
                  </a:lnTo>
                  <a:lnTo>
                    <a:pt x="844232" y="283591"/>
                  </a:lnTo>
                  <a:lnTo>
                    <a:pt x="826376" y="310070"/>
                  </a:lnTo>
                  <a:lnTo>
                    <a:pt x="799909" y="327926"/>
                  </a:lnTo>
                  <a:lnTo>
                    <a:pt x="767537" y="334492"/>
                  </a:lnTo>
                  <a:lnTo>
                    <a:pt x="735152" y="327926"/>
                  </a:lnTo>
                  <a:lnTo>
                    <a:pt x="708685" y="310070"/>
                  </a:lnTo>
                  <a:lnTo>
                    <a:pt x="690816" y="283591"/>
                  </a:lnTo>
                  <a:lnTo>
                    <a:pt x="684276" y="251218"/>
                  </a:lnTo>
                  <a:lnTo>
                    <a:pt x="690816" y="218846"/>
                  </a:lnTo>
                  <a:lnTo>
                    <a:pt x="708685" y="192366"/>
                  </a:lnTo>
                  <a:lnTo>
                    <a:pt x="735152" y="174510"/>
                  </a:lnTo>
                  <a:lnTo>
                    <a:pt x="767537" y="167957"/>
                  </a:lnTo>
                  <a:lnTo>
                    <a:pt x="799909" y="174510"/>
                  </a:lnTo>
                  <a:lnTo>
                    <a:pt x="826376" y="192366"/>
                  </a:lnTo>
                  <a:lnTo>
                    <a:pt x="844232" y="218846"/>
                  </a:lnTo>
                  <a:lnTo>
                    <a:pt x="850785" y="251218"/>
                  </a:lnTo>
                  <a:lnTo>
                    <a:pt x="850785" y="155917"/>
                  </a:lnTo>
                  <a:lnTo>
                    <a:pt x="817321" y="133350"/>
                  </a:lnTo>
                  <a:lnTo>
                    <a:pt x="767537" y="123304"/>
                  </a:lnTo>
                  <a:lnTo>
                    <a:pt x="717740" y="133350"/>
                  </a:lnTo>
                  <a:lnTo>
                    <a:pt x="677075" y="160769"/>
                  </a:lnTo>
                  <a:lnTo>
                    <a:pt x="649655" y="201422"/>
                  </a:lnTo>
                  <a:lnTo>
                    <a:pt x="639610" y="251218"/>
                  </a:lnTo>
                  <a:lnTo>
                    <a:pt x="649655" y="301015"/>
                  </a:lnTo>
                  <a:lnTo>
                    <a:pt x="677075" y="341680"/>
                  </a:lnTo>
                  <a:lnTo>
                    <a:pt x="717740" y="369087"/>
                  </a:lnTo>
                  <a:lnTo>
                    <a:pt x="767537" y="379145"/>
                  </a:lnTo>
                  <a:lnTo>
                    <a:pt x="817321" y="369087"/>
                  </a:lnTo>
                  <a:lnTo>
                    <a:pt x="857986" y="341680"/>
                  </a:lnTo>
                  <a:lnTo>
                    <a:pt x="862825" y="334492"/>
                  </a:lnTo>
                  <a:lnTo>
                    <a:pt x="885393" y="301015"/>
                  </a:lnTo>
                  <a:lnTo>
                    <a:pt x="895451" y="251218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93" y="206070"/>
                  </a:lnTo>
                  <a:lnTo>
                    <a:pt x="1002322" y="163563"/>
                  </a:lnTo>
                  <a:lnTo>
                    <a:pt x="983742" y="124421"/>
                  </a:lnTo>
                  <a:lnTo>
                    <a:pt x="973391" y="109791"/>
                  </a:lnTo>
                  <a:lnTo>
                    <a:pt x="973391" y="251218"/>
                  </a:lnTo>
                  <a:lnTo>
                    <a:pt x="967930" y="298526"/>
                  </a:lnTo>
                  <a:lnTo>
                    <a:pt x="952373" y="341985"/>
                  </a:lnTo>
                  <a:lnTo>
                    <a:pt x="927963" y="380339"/>
                  </a:lnTo>
                  <a:lnTo>
                    <a:pt x="895959" y="412343"/>
                  </a:lnTo>
                  <a:lnTo>
                    <a:pt x="857605" y="436753"/>
                  </a:lnTo>
                  <a:lnTo>
                    <a:pt x="814158" y="452310"/>
                  </a:lnTo>
                  <a:lnTo>
                    <a:pt x="766851" y="457771"/>
                  </a:lnTo>
                  <a:lnTo>
                    <a:pt x="719556" y="452310"/>
                  </a:lnTo>
                  <a:lnTo>
                    <a:pt x="676109" y="436753"/>
                  </a:lnTo>
                  <a:lnTo>
                    <a:pt x="637755" y="412343"/>
                  </a:lnTo>
                  <a:lnTo>
                    <a:pt x="605751" y="380339"/>
                  </a:lnTo>
                  <a:lnTo>
                    <a:pt x="581342" y="341985"/>
                  </a:lnTo>
                  <a:lnTo>
                    <a:pt x="565785" y="298526"/>
                  </a:lnTo>
                  <a:lnTo>
                    <a:pt x="560311" y="251218"/>
                  </a:lnTo>
                  <a:lnTo>
                    <a:pt x="565785" y="203923"/>
                  </a:lnTo>
                  <a:lnTo>
                    <a:pt x="581342" y="160464"/>
                  </a:lnTo>
                  <a:lnTo>
                    <a:pt x="605751" y="122110"/>
                  </a:lnTo>
                  <a:lnTo>
                    <a:pt x="637755" y="90106"/>
                  </a:lnTo>
                  <a:lnTo>
                    <a:pt x="676109" y="65697"/>
                  </a:lnTo>
                  <a:lnTo>
                    <a:pt x="719556" y="50139"/>
                  </a:lnTo>
                  <a:lnTo>
                    <a:pt x="766851" y="44665"/>
                  </a:lnTo>
                  <a:lnTo>
                    <a:pt x="814158" y="50139"/>
                  </a:lnTo>
                  <a:lnTo>
                    <a:pt x="857605" y="65697"/>
                  </a:lnTo>
                  <a:lnTo>
                    <a:pt x="895959" y="90106"/>
                  </a:lnTo>
                  <a:lnTo>
                    <a:pt x="927963" y="122110"/>
                  </a:lnTo>
                  <a:lnTo>
                    <a:pt x="952373" y="160464"/>
                  </a:lnTo>
                  <a:lnTo>
                    <a:pt x="967930" y="203923"/>
                  </a:lnTo>
                  <a:lnTo>
                    <a:pt x="973391" y="251218"/>
                  </a:lnTo>
                  <a:lnTo>
                    <a:pt x="973391" y="109791"/>
                  </a:lnTo>
                  <a:lnTo>
                    <a:pt x="928687" y="59093"/>
                  </a:lnTo>
                  <a:lnTo>
                    <a:pt x="893635" y="34302"/>
                  </a:lnTo>
                  <a:lnTo>
                    <a:pt x="854494" y="15722"/>
                  </a:lnTo>
                  <a:lnTo>
                    <a:pt x="811999" y="4051"/>
                  </a:lnTo>
                  <a:lnTo>
                    <a:pt x="766851" y="0"/>
                  </a:lnTo>
                  <a:lnTo>
                    <a:pt x="721702" y="4051"/>
                  </a:lnTo>
                  <a:lnTo>
                    <a:pt x="679196" y="15722"/>
                  </a:lnTo>
                  <a:lnTo>
                    <a:pt x="640067" y="34302"/>
                  </a:lnTo>
                  <a:lnTo>
                    <a:pt x="605002" y="59093"/>
                  </a:lnTo>
                  <a:lnTo>
                    <a:pt x="574725" y="89369"/>
                  </a:lnTo>
                  <a:lnTo>
                    <a:pt x="549948" y="124421"/>
                  </a:lnTo>
                  <a:lnTo>
                    <a:pt x="531368" y="163563"/>
                  </a:lnTo>
                  <a:lnTo>
                    <a:pt x="519696" y="206070"/>
                  </a:lnTo>
                  <a:lnTo>
                    <a:pt x="515645" y="251218"/>
                  </a:lnTo>
                  <a:lnTo>
                    <a:pt x="519696" y="296379"/>
                  </a:lnTo>
                  <a:lnTo>
                    <a:pt x="531368" y="338874"/>
                  </a:lnTo>
                  <a:lnTo>
                    <a:pt x="549948" y="378015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34"/>
                  </a:lnTo>
                  <a:lnTo>
                    <a:pt x="679196" y="486714"/>
                  </a:lnTo>
                  <a:lnTo>
                    <a:pt x="721702" y="498386"/>
                  </a:lnTo>
                  <a:lnTo>
                    <a:pt x="766851" y="502424"/>
                  </a:lnTo>
                  <a:lnTo>
                    <a:pt x="811999" y="498386"/>
                  </a:lnTo>
                  <a:lnTo>
                    <a:pt x="854494" y="486714"/>
                  </a:lnTo>
                  <a:lnTo>
                    <a:pt x="893635" y="468134"/>
                  </a:lnTo>
                  <a:lnTo>
                    <a:pt x="908278" y="457771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15"/>
                  </a:lnTo>
                  <a:lnTo>
                    <a:pt x="1002322" y="338874"/>
                  </a:lnTo>
                  <a:lnTo>
                    <a:pt x="1013993" y="296379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460" y="402056"/>
              <a:ext cx="1138542" cy="6724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9300" y="2374384"/>
            <a:ext cx="43219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Which of the followings are special wastes?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53726" y="2932202"/>
            <a:ext cx="156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034EA2"/>
                </a:solidFill>
                <a:latin typeface="Arial"/>
                <a:cs typeface="Arial"/>
              </a:rPr>
              <a:t>Yard</a:t>
            </a:r>
            <a:r>
              <a:rPr sz="12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34EA2"/>
                </a:solidFill>
                <a:latin typeface="Arial"/>
                <a:cs typeface="Arial"/>
              </a:rPr>
              <a:t>waste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0140" y="2899809"/>
            <a:ext cx="80645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4">
              <a:spcBef>
                <a:spcPts val="10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21594">
              <a:spcBef>
                <a:spcPts val="1165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2">
              <a:spcBef>
                <a:spcPts val="117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2">
              <a:spcBef>
                <a:spcPts val="91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6472" y="2899809"/>
            <a:ext cx="80645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4">
              <a:spcBef>
                <a:spcPts val="10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21594">
              <a:spcBef>
                <a:spcPts val="1165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2">
              <a:spcBef>
                <a:spcPts val="117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2">
              <a:spcBef>
                <a:spcPts val="91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30982" y="2899809"/>
            <a:ext cx="80645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4">
              <a:spcBef>
                <a:spcPts val="10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21594">
              <a:spcBef>
                <a:spcPts val="1165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2">
              <a:spcBef>
                <a:spcPts val="117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2">
              <a:spcBef>
                <a:spcPts val="910"/>
              </a:spcBef>
            </a:pPr>
            <a:r>
              <a:rPr sz="1400" spc="-50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2002" y="8663534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5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4" y="9287063"/>
            <a:ext cx="243509" cy="2435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4" y="9864566"/>
            <a:ext cx="243509" cy="24352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5" y="9287063"/>
            <a:ext cx="243509" cy="24352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5" y="9864566"/>
            <a:ext cx="243509" cy="24352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41525" y="8673062"/>
            <a:ext cx="6677025" cy="1770380"/>
          </a:xfrm>
          <a:custGeom>
            <a:avLst/>
            <a:gdLst/>
            <a:ahLst/>
            <a:cxnLst/>
            <a:rect l="l" t="t" r="r" b="b"/>
            <a:pathLst>
              <a:path w="6677025" h="1770379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554149"/>
                </a:lnTo>
                <a:lnTo>
                  <a:pt x="5704" y="1603675"/>
                </a:lnTo>
                <a:lnTo>
                  <a:pt x="21955" y="1649140"/>
                </a:lnTo>
                <a:lnTo>
                  <a:pt x="47454" y="1689246"/>
                </a:lnTo>
                <a:lnTo>
                  <a:pt x="80904" y="1722697"/>
                </a:lnTo>
                <a:lnTo>
                  <a:pt x="121011" y="1748196"/>
                </a:lnTo>
                <a:lnTo>
                  <a:pt x="166475" y="1764446"/>
                </a:lnTo>
                <a:lnTo>
                  <a:pt x="216001" y="1770151"/>
                </a:lnTo>
                <a:lnTo>
                  <a:pt x="6460947" y="1770151"/>
                </a:lnTo>
                <a:lnTo>
                  <a:pt x="6510477" y="1764446"/>
                </a:lnTo>
                <a:lnTo>
                  <a:pt x="6555943" y="1748196"/>
                </a:lnTo>
                <a:lnTo>
                  <a:pt x="6596049" y="1722697"/>
                </a:lnTo>
                <a:lnTo>
                  <a:pt x="6629498" y="1689246"/>
                </a:lnTo>
                <a:lnTo>
                  <a:pt x="6654995" y="1649140"/>
                </a:lnTo>
                <a:lnTo>
                  <a:pt x="6671244" y="1603675"/>
                </a:lnTo>
                <a:lnTo>
                  <a:pt x="6676948" y="1554149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9302" y="8788071"/>
            <a:ext cx="53379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4.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3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correct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concept</a:t>
            </a:r>
            <a:r>
              <a:rPr sz="13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3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“Recycle”?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2003" y="4685246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4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7303" y="5304178"/>
            <a:ext cx="221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Avoid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disposal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useful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items</a:t>
            </a:r>
            <a:endParaRPr sz="1200" b="1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6" y="5308775"/>
            <a:ext cx="243509" cy="24352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6" y="5886278"/>
            <a:ext cx="243509" cy="24352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7" y="5308775"/>
            <a:ext cx="243509" cy="24352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7" y="5886278"/>
            <a:ext cx="243509" cy="24352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99303" y="4809784"/>
            <a:ext cx="531254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300" b="1" spc="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300" b="1" spc="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-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300" b="1" spc="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sz="1300" b="1" spc="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-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“Reduce”?</a:t>
            </a:r>
            <a:endParaRPr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2003" y="6674390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5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6" y="7297925"/>
            <a:ext cx="243509" cy="24352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4" y="7875416"/>
            <a:ext cx="243509" cy="24352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7" y="7297925"/>
            <a:ext cx="243509" cy="2435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5" y="7875416"/>
            <a:ext cx="243509" cy="243522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441527" y="6683918"/>
            <a:ext cx="6677025" cy="1770380"/>
          </a:xfrm>
          <a:custGeom>
            <a:avLst/>
            <a:gdLst/>
            <a:ahLst/>
            <a:cxnLst/>
            <a:rect l="l" t="t" r="r" b="b"/>
            <a:pathLst>
              <a:path w="6677025" h="1770379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554149"/>
                </a:lnTo>
                <a:lnTo>
                  <a:pt x="5704" y="1603675"/>
                </a:lnTo>
                <a:lnTo>
                  <a:pt x="21955" y="1649140"/>
                </a:lnTo>
                <a:lnTo>
                  <a:pt x="47454" y="1689246"/>
                </a:lnTo>
                <a:lnTo>
                  <a:pt x="80904" y="1722697"/>
                </a:lnTo>
                <a:lnTo>
                  <a:pt x="121011" y="1748196"/>
                </a:lnTo>
                <a:lnTo>
                  <a:pt x="166475" y="1764446"/>
                </a:lnTo>
                <a:lnTo>
                  <a:pt x="216001" y="1770151"/>
                </a:lnTo>
                <a:lnTo>
                  <a:pt x="6460947" y="1770151"/>
                </a:lnTo>
                <a:lnTo>
                  <a:pt x="6510477" y="1764446"/>
                </a:lnTo>
                <a:lnTo>
                  <a:pt x="6555943" y="1748196"/>
                </a:lnTo>
                <a:lnTo>
                  <a:pt x="6596049" y="1722697"/>
                </a:lnTo>
                <a:lnTo>
                  <a:pt x="6629498" y="1689246"/>
                </a:lnTo>
                <a:lnTo>
                  <a:pt x="6654995" y="1649140"/>
                </a:lnTo>
                <a:lnTo>
                  <a:pt x="6671244" y="1603675"/>
                </a:lnTo>
                <a:lnTo>
                  <a:pt x="6676948" y="1554149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9304" y="6798934"/>
            <a:ext cx="51932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3.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3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3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correct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concept</a:t>
            </a:r>
            <a:r>
              <a:rPr sz="13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 “Reuse”?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2001" y="772204"/>
            <a:ext cx="2040889" cy="396240"/>
          </a:xfrm>
          <a:custGeom>
            <a:avLst/>
            <a:gdLst/>
            <a:ahLst/>
            <a:cxnLst/>
            <a:rect l="l" t="t" r="r" b="b"/>
            <a:pathLst>
              <a:path w="2040889" h="396240">
                <a:moveTo>
                  <a:pt x="1836000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836000" y="395998"/>
                </a:lnTo>
                <a:lnTo>
                  <a:pt x="1882980" y="390769"/>
                </a:lnTo>
                <a:lnTo>
                  <a:pt x="1926105" y="375873"/>
                </a:lnTo>
                <a:lnTo>
                  <a:pt x="1964148" y="352500"/>
                </a:lnTo>
                <a:lnTo>
                  <a:pt x="1995878" y="321837"/>
                </a:lnTo>
                <a:lnTo>
                  <a:pt x="2020064" y="285072"/>
                </a:lnTo>
                <a:lnTo>
                  <a:pt x="2035478" y="243395"/>
                </a:lnTo>
                <a:lnTo>
                  <a:pt x="2040890" y="197993"/>
                </a:lnTo>
                <a:lnTo>
                  <a:pt x="2035478" y="152595"/>
                </a:lnTo>
                <a:lnTo>
                  <a:pt x="2020064" y="110921"/>
                </a:lnTo>
                <a:lnTo>
                  <a:pt x="1995878" y="74159"/>
                </a:lnTo>
                <a:lnTo>
                  <a:pt x="1964148" y="43497"/>
                </a:lnTo>
                <a:lnTo>
                  <a:pt x="1926105" y="20124"/>
                </a:lnTo>
                <a:lnTo>
                  <a:pt x="1882980" y="5229"/>
                </a:lnTo>
                <a:lnTo>
                  <a:pt x="1836000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50127" y="329682"/>
            <a:ext cx="50469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“Design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Make”: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Upcycling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Waterworks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Sludge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580896" y="772204"/>
            <a:ext cx="2372995" cy="396240"/>
            <a:chOff x="2580894" y="772204"/>
            <a:chExt cx="2372995" cy="396240"/>
          </a:xfrm>
        </p:grpSpPr>
        <p:sp>
          <p:nvSpPr>
            <p:cNvPr id="43" name="object 43"/>
            <p:cNvSpPr/>
            <p:nvPr/>
          </p:nvSpPr>
          <p:spPr>
            <a:xfrm>
              <a:off x="2590419" y="781729"/>
              <a:ext cx="2353945" cy="377190"/>
            </a:xfrm>
            <a:custGeom>
              <a:avLst/>
              <a:gdLst/>
              <a:ahLst/>
              <a:cxnLst/>
              <a:rect l="l" t="t" r="r" b="b"/>
              <a:pathLst>
                <a:path w="2353945" h="377190">
                  <a:moveTo>
                    <a:pt x="2158580" y="376948"/>
                  </a:moveTo>
                  <a:lnTo>
                    <a:pt x="2203320" y="371962"/>
                  </a:lnTo>
                  <a:lnTo>
                    <a:pt x="2244420" y="357763"/>
                  </a:lnTo>
                  <a:lnTo>
                    <a:pt x="2280697" y="335491"/>
                  </a:lnTo>
                  <a:lnTo>
                    <a:pt x="2310970" y="306286"/>
                  </a:lnTo>
                  <a:lnTo>
                    <a:pt x="2334057" y="271287"/>
                  </a:lnTo>
                  <a:lnTo>
                    <a:pt x="2348776" y="231635"/>
                  </a:lnTo>
                  <a:lnTo>
                    <a:pt x="2353945" y="188468"/>
                  </a:lnTo>
                  <a:lnTo>
                    <a:pt x="2348776" y="145305"/>
                  </a:lnTo>
                  <a:lnTo>
                    <a:pt x="2334057" y="105656"/>
                  </a:lnTo>
                  <a:lnTo>
                    <a:pt x="2310970" y="70659"/>
                  </a:lnTo>
                  <a:lnTo>
                    <a:pt x="2280697" y="41455"/>
                  </a:lnTo>
                  <a:lnTo>
                    <a:pt x="2244420" y="19184"/>
                  </a:lnTo>
                  <a:lnTo>
                    <a:pt x="2203320" y="4986"/>
                  </a:lnTo>
                  <a:lnTo>
                    <a:pt x="2158580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158580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31015" y="783002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31998" y="1454409"/>
            <a:ext cx="5580380" cy="598170"/>
            <a:chOff x="431998" y="1454409"/>
            <a:chExt cx="5580380" cy="598170"/>
          </a:xfrm>
        </p:grpSpPr>
        <p:sp>
          <p:nvSpPr>
            <p:cNvPr id="46" name="object 46"/>
            <p:cNvSpPr/>
            <p:nvPr/>
          </p:nvSpPr>
          <p:spPr>
            <a:xfrm>
              <a:off x="431998" y="1454409"/>
              <a:ext cx="5580380" cy="598170"/>
            </a:xfrm>
            <a:custGeom>
              <a:avLst/>
              <a:gdLst/>
              <a:ahLst/>
              <a:cxnLst/>
              <a:rect l="l" t="t" r="r" b="b"/>
              <a:pathLst>
                <a:path w="5580380" h="598169">
                  <a:moveTo>
                    <a:pt x="5363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81596"/>
                  </a:lnTo>
                  <a:lnTo>
                    <a:pt x="5704" y="431123"/>
                  </a:lnTo>
                  <a:lnTo>
                    <a:pt x="21955" y="476587"/>
                  </a:lnTo>
                  <a:lnTo>
                    <a:pt x="47454" y="516693"/>
                  </a:lnTo>
                  <a:lnTo>
                    <a:pt x="80904" y="550144"/>
                  </a:lnTo>
                  <a:lnTo>
                    <a:pt x="121011" y="575643"/>
                  </a:lnTo>
                  <a:lnTo>
                    <a:pt x="166475" y="591893"/>
                  </a:lnTo>
                  <a:lnTo>
                    <a:pt x="216001" y="597598"/>
                  </a:lnTo>
                  <a:lnTo>
                    <a:pt x="5363997" y="597598"/>
                  </a:lnTo>
                  <a:lnTo>
                    <a:pt x="5413527" y="591893"/>
                  </a:lnTo>
                  <a:lnTo>
                    <a:pt x="5458993" y="575643"/>
                  </a:lnTo>
                  <a:lnTo>
                    <a:pt x="5499099" y="550144"/>
                  </a:lnTo>
                  <a:lnTo>
                    <a:pt x="5532548" y="516693"/>
                  </a:lnTo>
                  <a:lnTo>
                    <a:pt x="5558045" y="476587"/>
                  </a:lnTo>
                  <a:lnTo>
                    <a:pt x="5574294" y="431123"/>
                  </a:lnTo>
                  <a:lnTo>
                    <a:pt x="5579999" y="381596"/>
                  </a:lnTo>
                  <a:lnTo>
                    <a:pt x="5579999" y="216001"/>
                  </a:lnTo>
                  <a:lnTo>
                    <a:pt x="5574294" y="166475"/>
                  </a:lnTo>
                  <a:lnTo>
                    <a:pt x="5558045" y="121011"/>
                  </a:lnTo>
                  <a:lnTo>
                    <a:pt x="5532548" y="80904"/>
                  </a:lnTo>
                  <a:lnTo>
                    <a:pt x="5499099" y="47454"/>
                  </a:lnTo>
                  <a:lnTo>
                    <a:pt x="5458993" y="21955"/>
                  </a:lnTo>
                  <a:lnTo>
                    <a:pt x="5413527" y="5704"/>
                  </a:lnTo>
                  <a:lnTo>
                    <a:pt x="5363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0006" y="156600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599" y="1652408"/>
              <a:ext cx="74472" cy="20768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114471" y="1615895"/>
            <a:ext cx="18484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Multiple</a:t>
            </a:r>
            <a:r>
              <a:rPr sz="13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02F2F"/>
                </a:solidFill>
                <a:latin typeface="Arial"/>
                <a:cs typeface="Arial"/>
              </a:rPr>
              <a:t>choice:</a:t>
            </a:r>
            <a:r>
              <a:rPr sz="13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Put</a:t>
            </a:r>
            <a:r>
              <a:rPr sz="13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a</a:t>
            </a:r>
            <a:r>
              <a:rPr sz="13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02F2F"/>
                </a:solidFill>
                <a:latin typeface="Arial"/>
                <a:cs typeface="Arial"/>
              </a:rPr>
              <a:t>“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0599" y="1666304"/>
            <a:ext cx="124879" cy="141084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160896" y="1615895"/>
            <a:ext cx="26784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”</a:t>
            </a:r>
            <a:r>
              <a:rPr sz="13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3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02F2F"/>
                </a:solidFill>
                <a:latin typeface="Arial"/>
                <a:cs typeface="Arial"/>
              </a:rPr>
              <a:t>box</a:t>
            </a:r>
            <a:r>
              <a:rPr sz="13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for</a:t>
            </a:r>
            <a:r>
              <a:rPr sz="13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3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/>
                <a:cs typeface="Arial"/>
              </a:rPr>
              <a:t>correct answer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5272" y="5848562"/>
            <a:ext cx="214503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Minimise</a:t>
            </a:r>
            <a:r>
              <a:rPr sz="12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12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104B95"/>
                </a:solidFill>
                <a:latin typeface="Arial"/>
                <a:cs typeface="Arial"/>
              </a:rPr>
              <a:t>use</a:t>
            </a:r>
            <a:r>
              <a:rPr sz="1200" b="1" spc="-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unnecessary</a:t>
            </a:r>
            <a:r>
              <a:rPr sz="1200" b="1" spc="-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items or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energy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68918" y="5271374"/>
            <a:ext cx="278638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Separate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recycle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put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into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corresponding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recycling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facilities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6971" y="7254057"/>
            <a:ext cx="181356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spc="-40" dirty="0">
                <a:solidFill>
                  <a:srgbClr val="104B95"/>
                </a:solidFill>
                <a:latin typeface="Arial"/>
                <a:cs typeface="Arial"/>
              </a:rPr>
              <a:t>Reuse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items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before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they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become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waste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27065" y="7838017"/>
            <a:ext cx="2400300" cy="3795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59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Minimise</a:t>
            </a:r>
            <a:r>
              <a:rPr sz="12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use</a:t>
            </a:r>
            <a:r>
              <a:rPr sz="12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unnecessary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items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or</a:t>
            </a:r>
            <a:r>
              <a:rPr sz="1200" b="1" spc="-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energy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23071" y="7254057"/>
            <a:ext cx="2786380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2" marR="5080">
              <a:lnSpc>
                <a:spcPts val="1400"/>
              </a:lnSpc>
              <a:spcBef>
                <a:spcPts val="28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Separate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recycle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put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into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corresponding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recycling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facilities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7515" y="9282478"/>
            <a:ext cx="221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Avoid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disposal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useful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items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5464" y="9826811"/>
            <a:ext cx="2144395" cy="3795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59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Minimise</a:t>
            </a:r>
            <a:r>
              <a:rPr sz="12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12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104B95"/>
                </a:solidFill>
                <a:latin typeface="Arial"/>
                <a:cs typeface="Arial"/>
              </a:rPr>
              <a:t>use</a:t>
            </a:r>
            <a:r>
              <a:rPr sz="1200" b="1" spc="-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unnecessary</a:t>
            </a:r>
            <a:r>
              <a:rPr sz="1200" b="1" spc="-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items</a:t>
            </a:r>
            <a:r>
              <a:rPr sz="1200" b="1" spc="-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or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energy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19109" y="9249622"/>
            <a:ext cx="2786380" cy="3795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59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Separate</a:t>
            </a: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recycle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put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into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corresponding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recycling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facilities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90336" y="798161"/>
            <a:ext cx="19617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4">
              <a:tabLst>
                <a:tab pos="2198103" algn="l"/>
              </a:tabLst>
            </a:pPr>
            <a:r>
              <a:rPr lang="en-US" altLang="zh-HK" sz="1500" b="1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lang="en-US" altLang="zh-HK" sz="15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zh-HK" sz="1500" b="1" spc="-10" dirty="0">
                <a:solidFill>
                  <a:srgbClr val="FFFFFF"/>
                </a:solidFill>
                <a:latin typeface="Arial"/>
                <a:cs typeface="Arial"/>
              </a:rPr>
              <a:t>Worksheet</a:t>
            </a:r>
            <a:endParaRPr lang="en-US" altLang="zh-HK" sz="1500" dirty="0">
              <a:latin typeface="Arial"/>
              <a:cs typeface="Arial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648316" y="808743"/>
            <a:ext cx="7258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4">
              <a:tabLst>
                <a:tab pos="2198103" algn="l"/>
              </a:tabLst>
            </a:pPr>
            <a:r>
              <a:rPr lang="en-US" altLang="zh-HK" sz="1500" b="1" spc="-20" dirty="0">
                <a:solidFill>
                  <a:srgbClr val="00B9B5"/>
                </a:solidFill>
                <a:latin typeface="Arial"/>
                <a:cs typeface="Arial"/>
              </a:rPr>
              <a:t>Name</a:t>
            </a:r>
            <a:endParaRPr lang="en-US" altLang="zh-HK" sz="1500" dirty="0">
              <a:latin typeface="Arial"/>
              <a:cs typeface="Arial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963133" y="5796496"/>
            <a:ext cx="294235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2" marR="95901">
              <a:lnSpc>
                <a:spcPts val="1300"/>
              </a:lnSpc>
              <a:spcBef>
                <a:spcPts val="5"/>
              </a:spcBef>
            </a:pPr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Replace environmentally harmful or wasteful items with those that are harmless to nature</a:t>
            </a:r>
          </a:p>
        </p:txBody>
      </p:sp>
      <p:sp>
        <p:nvSpPr>
          <p:cNvPr id="63" name="矩形 62"/>
          <p:cNvSpPr/>
          <p:nvPr/>
        </p:nvSpPr>
        <p:spPr>
          <a:xfrm>
            <a:off x="4020300" y="7764044"/>
            <a:ext cx="2819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2" marR="5080">
              <a:lnSpc>
                <a:spcPts val="1400"/>
              </a:lnSpc>
              <a:spcBef>
                <a:spcPts val="280"/>
              </a:spcBef>
            </a:pPr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Replace environmentally harmful or wasteful items with those that are harmless to nature</a:t>
            </a:r>
          </a:p>
        </p:txBody>
      </p:sp>
      <p:sp>
        <p:nvSpPr>
          <p:cNvPr id="64" name="矩形 63"/>
          <p:cNvSpPr/>
          <p:nvPr/>
        </p:nvSpPr>
        <p:spPr>
          <a:xfrm>
            <a:off x="4020300" y="9764025"/>
            <a:ext cx="2819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2" marR="5080">
              <a:lnSpc>
                <a:spcPts val="1400"/>
              </a:lnSpc>
              <a:spcBef>
                <a:spcPts val="280"/>
              </a:spcBef>
            </a:pPr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Replace environmentally harmful or wasteful items with those that are harmless to nature</a:t>
            </a:r>
          </a:p>
        </p:txBody>
      </p:sp>
      <p:sp>
        <p:nvSpPr>
          <p:cNvPr id="65" name="object 12"/>
          <p:cNvSpPr txBox="1"/>
          <p:nvPr/>
        </p:nvSpPr>
        <p:spPr>
          <a:xfrm>
            <a:off x="2953726" y="3279045"/>
            <a:ext cx="156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Food waste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66" name="object 12"/>
          <p:cNvSpPr txBox="1"/>
          <p:nvPr/>
        </p:nvSpPr>
        <p:spPr>
          <a:xfrm>
            <a:off x="2953727" y="3638563"/>
            <a:ext cx="156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Construction waste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68" name="object 12"/>
          <p:cNvSpPr txBox="1"/>
          <p:nvPr/>
        </p:nvSpPr>
        <p:spPr>
          <a:xfrm>
            <a:off x="2969647" y="4000747"/>
            <a:ext cx="156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Waste </a:t>
            </a:r>
            <a:r>
              <a:rPr lang="en-US" altLang="zh-HK" sz="1200" b="1" dirty="0" err="1">
                <a:solidFill>
                  <a:srgbClr val="034EA2"/>
                </a:solidFill>
                <a:latin typeface="Arial"/>
                <a:cs typeface="Arial"/>
              </a:rPr>
              <a:t>tyres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69" name="object 12"/>
          <p:cNvSpPr txBox="1"/>
          <p:nvPr/>
        </p:nvSpPr>
        <p:spPr>
          <a:xfrm>
            <a:off x="928391" y="2932202"/>
            <a:ext cx="1936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Animal </a:t>
            </a:r>
            <a:r>
              <a:rPr lang="en-US" altLang="zh-HK" sz="1200" b="1" dirty="0" err="1">
                <a:solidFill>
                  <a:srgbClr val="034EA2"/>
                </a:solidFill>
                <a:latin typeface="Arial"/>
                <a:cs typeface="Arial"/>
              </a:rPr>
              <a:t>carcasse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928391" y="3279045"/>
            <a:ext cx="2010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Radioactive waste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71" name="object 12"/>
          <p:cNvSpPr txBox="1"/>
          <p:nvPr/>
        </p:nvSpPr>
        <p:spPr>
          <a:xfrm>
            <a:off x="928392" y="3638563"/>
            <a:ext cx="1566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Thermal paper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72" name="object 12"/>
          <p:cNvSpPr txBox="1"/>
          <p:nvPr/>
        </p:nvSpPr>
        <p:spPr>
          <a:xfrm>
            <a:off x="944312" y="4000749"/>
            <a:ext cx="16461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Sewage sludge and</a:t>
            </a:r>
          </a:p>
          <a:p>
            <a:r>
              <a:rPr lang="en-US" altLang="zh-HK" sz="1200" b="1" dirty="0">
                <a:solidFill>
                  <a:srgbClr val="034EA2"/>
                </a:solidFill>
                <a:latin typeface="Arial"/>
                <a:cs typeface="Arial"/>
              </a:rPr>
              <a:t>waterworks sludge</a:t>
            </a:r>
            <a:endParaRPr sz="1200" b="1" dirty="0">
              <a:solidFill>
                <a:srgbClr val="034EA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72705" y="2242175"/>
            <a:ext cx="6229985" cy="56233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2">
              <a:spcBef>
                <a:spcPts val="665"/>
              </a:spcBef>
            </a:pP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Based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on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results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Experiment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(I),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optimal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material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4EA2"/>
                </a:solidFill>
                <a:latin typeface="Arial"/>
                <a:cs typeface="Arial"/>
              </a:rPr>
              <a:t>ratio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for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coasters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endParaRPr sz="1300">
              <a:latin typeface="Arial"/>
              <a:cs typeface="Arial"/>
            </a:endParaRPr>
          </a:p>
          <a:p>
            <a:pPr marL="28579">
              <a:spcBef>
                <a:spcPts val="565"/>
              </a:spcBef>
              <a:tabLst>
                <a:tab pos="2975473" algn="l"/>
              </a:tabLst>
            </a:pP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490" y="6148439"/>
            <a:ext cx="6688455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Conclusion:</a:t>
            </a:r>
            <a:endParaRPr sz="1300" dirty="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 dirty="0">
              <a:latin typeface="Arial"/>
              <a:cs typeface="Arial"/>
            </a:endParaRPr>
          </a:p>
          <a:p>
            <a:pPr marL="12702"/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Hardness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coasters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(can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254" dirty="0">
                <a:solidFill>
                  <a:srgbClr val="034EA2"/>
                </a:solidFill>
                <a:latin typeface="Arial"/>
                <a:cs typeface="Arial"/>
              </a:rPr>
              <a:t>/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cannot)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be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enhanced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through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curing,</a:t>
            </a:r>
            <a:endParaRPr sz="1300" dirty="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 dirty="0">
              <a:latin typeface="Arial"/>
              <a:cs typeface="Arial"/>
            </a:endParaRPr>
          </a:p>
          <a:p>
            <a:pPr marL="12702">
              <a:tabLst>
                <a:tab pos="6607009" algn="l"/>
              </a:tabLst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optimal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curing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duration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for</a:t>
            </a:r>
            <a:r>
              <a:rPr sz="1300" b="1" spc="-8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coasters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1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spcBef>
                <a:spcPts val="130"/>
              </a:spcBef>
            </a:pPr>
            <a:endParaRPr sz="1300" dirty="0">
              <a:latin typeface="Arial"/>
              <a:cs typeface="Arial"/>
            </a:endParaRPr>
          </a:p>
          <a:p>
            <a:pPr marL="12702">
              <a:tabLst>
                <a:tab pos="5787087" algn="l"/>
              </a:tabLst>
            </a:pP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in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which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300" b="1" spc="-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breaks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when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dropped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vertically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034EA2"/>
                </a:solidFill>
                <a:latin typeface="Arial"/>
                <a:cs typeface="Arial"/>
              </a:rPr>
              <a:t>at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height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2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m</a:t>
            </a:r>
            <a:r>
              <a:rPr sz="1300" b="1" dirty="0" smtClean="0">
                <a:solidFill>
                  <a:srgbClr val="034EA2"/>
                </a:solidFill>
                <a:latin typeface="Arial"/>
                <a:cs typeface="Arial"/>
              </a:rPr>
              <a:t>.</a:t>
            </a:r>
            <a:endParaRPr lang="en-US" sz="1300" b="1" dirty="0" smtClean="0">
              <a:solidFill>
                <a:srgbClr val="034EA2"/>
              </a:solidFill>
              <a:latin typeface="Arial"/>
              <a:cs typeface="Arial"/>
            </a:endParaRPr>
          </a:p>
          <a:p>
            <a:pPr marL="12702">
              <a:tabLst>
                <a:tab pos="5787087" algn="l"/>
              </a:tabLst>
            </a:pPr>
            <a:endParaRPr lang="en-US" sz="1300" b="1" dirty="0">
              <a:solidFill>
                <a:srgbClr val="034EA2"/>
              </a:solidFill>
              <a:latin typeface="Arial"/>
              <a:cs typeface="Arial"/>
            </a:endParaRPr>
          </a:p>
          <a:p>
            <a:pPr marL="12702">
              <a:tabLst>
                <a:tab pos="5787087" algn="l"/>
              </a:tabLst>
            </a:pPr>
            <a:endParaRPr sz="1300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63867" y="3041589"/>
          <a:ext cx="7040876" cy="2936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marL="411480" marR="403225" indent="673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Curing 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3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3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00" b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919">
                <a:tc>
                  <a:txBody>
                    <a:bodyPr/>
                    <a:lstStyle/>
                    <a:p>
                      <a:pPr marL="180975" marR="172720" indent="-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coasters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break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7195" marR="358140" indent="-48260">
                        <a:lnSpc>
                          <a:spcPct val="100000"/>
                        </a:lnSpc>
                      </a:pP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damage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4"/>
          <p:cNvSpPr/>
          <p:nvPr/>
        </p:nvSpPr>
        <p:spPr>
          <a:xfrm>
            <a:off x="2" y="2"/>
            <a:ext cx="7560309" cy="1404620"/>
          </a:xfrm>
          <a:custGeom>
            <a:avLst/>
            <a:gdLst/>
            <a:ahLst/>
            <a:cxnLst/>
            <a:rect l="l" t="t" r="r" b="b"/>
            <a:pathLst>
              <a:path w="7560309" h="1404620">
                <a:moveTo>
                  <a:pt x="7559992" y="0"/>
                </a:moveTo>
                <a:lnTo>
                  <a:pt x="0" y="0"/>
                </a:lnTo>
                <a:lnTo>
                  <a:pt x="0" y="1404010"/>
                </a:lnTo>
                <a:lnTo>
                  <a:pt x="7559992" y="1404010"/>
                </a:lnTo>
                <a:lnTo>
                  <a:pt x="755999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圓角矩形 23"/>
          <p:cNvSpPr/>
          <p:nvPr/>
        </p:nvSpPr>
        <p:spPr>
          <a:xfrm>
            <a:off x="372703" y="757689"/>
            <a:ext cx="3024547" cy="398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5" name="object 3"/>
          <p:cNvSpPr/>
          <p:nvPr/>
        </p:nvSpPr>
        <p:spPr>
          <a:xfrm>
            <a:off x="2" y="1404012"/>
            <a:ext cx="7560309" cy="594360"/>
          </a:xfrm>
          <a:custGeom>
            <a:avLst/>
            <a:gdLst/>
            <a:ahLst/>
            <a:cxnLst/>
            <a:rect l="l" t="t" r="r" b="b"/>
            <a:pathLst>
              <a:path w="7560309" h="594360">
                <a:moveTo>
                  <a:pt x="0" y="593991"/>
                </a:moveTo>
                <a:lnTo>
                  <a:pt x="7559992" y="593991"/>
                </a:lnTo>
                <a:lnTo>
                  <a:pt x="7559992" y="0"/>
                </a:lnTo>
                <a:lnTo>
                  <a:pt x="0" y="0"/>
                </a:lnTo>
                <a:lnTo>
                  <a:pt x="0" y="59399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 txBox="1"/>
          <p:nvPr/>
        </p:nvSpPr>
        <p:spPr>
          <a:xfrm>
            <a:off x="324611" y="832623"/>
            <a:ext cx="31007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70"/>
            <a:r>
              <a:rPr lang="pt-BR" sz="1500" b="1" spc="20" dirty="0">
                <a:solidFill>
                  <a:srgbClr val="00B9B5"/>
                </a:solidFill>
                <a:latin typeface="Arial"/>
                <a:cs typeface="Arial"/>
              </a:rPr>
              <a:t>Experimental Data Sheet </a:t>
            </a:r>
            <a:r>
              <a:rPr lang="pt-BR" sz="1500" b="1" spc="20" dirty="0" smtClean="0">
                <a:solidFill>
                  <a:srgbClr val="00B9B5"/>
                </a:solidFill>
                <a:latin typeface="Arial"/>
                <a:cs typeface="Arial"/>
              </a:rPr>
              <a:t>II </a:t>
            </a:r>
            <a:r>
              <a:rPr lang="pt-BR" sz="1500" b="1" spc="20" dirty="0">
                <a:solidFill>
                  <a:srgbClr val="00B9B5"/>
                </a:solidFill>
                <a:latin typeface="Arial"/>
                <a:cs typeface="Arial"/>
              </a:rPr>
              <a:t>(B)</a:t>
            </a:r>
          </a:p>
        </p:txBody>
      </p:sp>
      <p:sp>
        <p:nvSpPr>
          <p:cNvPr id="29" name="object 7"/>
          <p:cNvSpPr txBox="1"/>
          <p:nvPr/>
        </p:nvSpPr>
        <p:spPr>
          <a:xfrm>
            <a:off x="372702" y="1548292"/>
            <a:ext cx="683454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5"/>
              </a:spcBef>
            </a:pP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Method 2: </a:t>
            </a: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the Material Ratio </a:t>
            </a:r>
            <a:r>
              <a:rPr lang="en-US" altLang="zh-HK" sz="1700" b="1" u="sng" dirty="0" smtClean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 using Weights</a:t>
            </a:r>
            <a:endParaRPr lang="en-US" altLang="zh-HK" sz="17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80640" y="268203"/>
            <a:ext cx="5241727" cy="396240"/>
          </a:xfrm>
          <a:prstGeom prst="roundRect">
            <a:avLst>
              <a:gd name="adj" fmla="val 50000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13" name="object 41"/>
          <p:cNvSpPr txBox="1"/>
          <p:nvPr/>
        </p:nvSpPr>
        <p:spPr>
          <a:xfrm>
            <a:off x="489242" y="329682"/>
            <a:ext cx="50469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“Design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Make”: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Upcycling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Waterworks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Sludge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404620" cy="10692130"/>
          </a:xfrm>
          <a:custGeom>
            <a:avLst/>
            <a:gdLst/>
            <a:ahLst/>
            <a:cxnLst/>
            <a:rect l="l" t="t" r="r" b="b"/>
            <a:pathLst>
              <a:path w="1404620" h="10692130">
                <a:moveTo>
                  <a:pt x="0" y="10692003"/>
                </a:moveTo>
                <a:lnTo>
                  <a:pt x="1403997" y="10692003"/>
                </a:lnTo>
                <a:lnTo>
                  <a:pt x="1403997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圓角矩形 180"/>
          <p:cNvSpPr/>
          <p:nvPr/>
        </p:nvSpPr>
        <p:spPr>
          <a:xfrm>
            <a:off x="828733" y="7484904"/>
            <a:ext cx="420562" cy="2819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object 2"/>
          <p:cNvSpPr txBox="1"/>
          <p:nvPr/>
        </p:nvSpPr>
        <p:spPr>
          <a:xfrm>
            <a:off x="7243205" y="10353935"/>
            <a:ext cx="120014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0003" y="0"/>
            <a:ext cx="5400040" cy="10692130"/>
          </a:xfrm>
          <a:custGeom>
            <a:avLst/>
            <a:gdLst/>
            <a:ahLst/>
            <a:cxnLst/>
            <a:rect l="l" t="t" r="r" b="b"/>
            <a:pathLst>
              <a:path w="5400040" h="10692130">
                <a:moveTo>
                  <a:pt x="0" y="10692003"/>
                </a:moveTo>
                <a:lnTo>
                  <a:pt x="5399989" y="10692003"/>
                </a:lnTo>
                <a:lnTo>
                  <a:pt x="5399989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26975" y="422478"/>
            <a:ext cx="4146550" cy="10058400"/>
            <a:chOff x="2326975" y="422478"/>
            <a:chExt cx="4146550" cy="10058400"/>
          </a:xfrm>
        </p:grpSpPr>
        <p:sp>
          <p:nvSpPr>
            <p:cNvPr id="6" name="object 6"/>
            <p:cNvSpPr/>
            <p:nvPr/>
          </p:nvSpPr>
          <p:spPr>
            <a:xfrm>
              <a:off x="2331732" y="9792004"/>
              <a:ext cx="4137025" cy="684530"/>
            </a:xfrm>
            <a:custGeom>
              <a:avLst/>
              <a:gdLst/>
              <a:ahLst/>
              <a:cxnLst/>
              <a:rect l="l" t="t" r="r" b="b"/>
              <a:pathLst>
                <a:path w="4137025" h="684529">
                  <a:moveTo>
                    <a:pt x="1374051" y="0"/>
                  </a:moveTo>
                  <a:lnTo>
                    <a:pt x="969657" y="0"/>
                  </a:lnTo>
                  <a:lnTo>
                    <a:pt x="565251" y="0"/>
                  </a:lnTo>
                  <a:lnTo>
                    <a:pt x="0" y="0"/>
                  </a:lnTo>
                  <a:lnTo>
                    <a:pt x="0" y="683996"/>
                  </a:lnTo>
                  <a:lnTo>
                    <a:pt x="565251" y="683996"/>
                  </a:lnTo>
                  <a:lnTo>
                    <a:pt x="969657" y="683996"/>
                  </a:lnTo>
                  <a:lnTo>
                    <a:pt x="1374051" y="683996"/>
                  </a:lnTo>
                  <a:lnTo>
                    <a:pt x="1374051" y="0"/>
                  </a:lnTo>
                  <a:close/>
                </a:path>
                <a:path w="4137025" h="684529">
                  <a:moveTo>
                    <a:pt x="1759381" y="0"/>
                  </a:moveTo>
                  <a:lnTo>
                    <a:pt x="1374063" y="0"/>
                  </a:lnTo>
                  <a:lnTo>
                    <a:pt x="1374063" y="683996"/>
                  </a:lnTo>
                  <a:lnTo>
                    <a:pt x="1759381" y="683996"/>
                  </a:lnTo>
                  <a:lnTo>
                    <a:pt x="1759381" y="0"/>
                  </a:lnTo>
                  <a:close/>
                </a:path>
                <a:path w="4137025" h="684529">
                  <a:moveTo>
                    <a:pt x="2144750" y="0"/>
                  </a:moveTo>
                  <a:lnTo>
                    <a:pt x="1759407" y="0"/>
                  </a:lnTo>
                  <a:lnTo>
                    <a:pt x="1759407" y="683996"/>
                  </a:lnTo>
                  <a:lnTo>
                    <a:pt x="2144750" y="683996"/>
                  </a:lnTo>
                  <a:lnTo>
                    <a:pt x="2144750" y="0"/>
                  </a:lnTo>
                  <a:close/>
                </a:path>
                <a:path w="4137025" h="684529">
                  <a:moveTo>
                    <a:pt x="2530081" y="0"/>
                  </a:moveTo>
                  <a:lnTo>
                    <a:pt x="2144763" y="0"/>
                  </a:lnTo>
                  <a:lnTo>
                    <a:pt x="2144763" y="683996"/>
                  </a:lnTo>
                  <a:lnTo>
                    <a:pt x="2530081" y="683996"/>
                  </a:lnTo>
                  <a:lnTo>
                    <a:pt x="2530081" y="0"/>
                  </a:lnTo>
                  <a:close/>
                </a:path>
                <a:path w="4137025" h="684529">
                  <a:moveTo>
                    <a:pt x="2934500" y="0"/>
                  </a:moveTo>
                  <a:lnTo>
                    <a:pt x="2530106" y="0"/>
                  </a:lnTo>
                  <a:lnTo>
                    <a:pt x="2530106" y="683996"/>
                  </a:lnTo>
                  <a:lnTo>
                    <a:pt x="2934500" y="683996"/>
                  </a:lnTo>
                  <a:lnTo>
                    <a:pt x="2934500" y="0"/>
                  </a:lnTo>
                  <a:close/>
                </a:path>
                <a:path w="4137025" h="684529">
                  <a:moveTo>
                    <a:pt x="4136999" y="0"/>
                  </a:moveTo>
                  <a:lnTo>
                    <a:pt x="3535756" y="0"/>
                  </a:lnTo>
                  <a:lnTo>
                    <a:pt x="2934512" y="0"/>
                  </a:lnTo>
                  <a:lnTo>
                    <a:pt x="2934512" y="683996"/>
                  </a:lnTo>
                  <a:lnTo>
                    <a:pt x="3535756" y="683996"/>
                  </a:lnTo>
                  <a:lnTo>
                    <a:pt x="4136999" y="683996"/>
                  </a:lnTo>
                  <a:lnTo>
                    <a:pt x="4136999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1732" y="432002"/>
              <a:ext cx="565785" cy="9360535"/>
            </a:xfrm>
            <a:custGeom>
              <a:avLst/>
              <a:gdLst/>
              <a:ahLst/>
              <a:cxnLst/>
              <a:rect l="l" t="t" r="r" b="b"/>
              <a:pathLst>
                <a:path w="565785" h="9360535">
                  <a:moveTo>
                    <a:pt x="565251" y="8064005"/>
                  </a:moveTo>
                  <a:lnTo>
                    <a:pt x="0" y="8064005"/>
                  </a:lnTo>
                  <a:lnTo>
                    <a:pt x="0" y="9360002"/>
                  </a:lnTo>
                  <a:lnTo>
                    <a:pt x="565251" y="9360002"/>
                  </a:lnTo>
                  <a:lnTo>
                    <a:pt x="565251" y="8064005"/>
                  </a:lnTo>
                  <a:close/>
                </a:path>
                <a:path w="565785" h="9360535">
                  <a:moveTo>
                    <a:pt x="565251" y="0"/>
                  </a:moveTo>
                  <a:lnTo>
                    <a:pt x="0" y="0"/>
                  </a:lnTo>
                  <a:lnTo>
                    <a:pt x="0" y="1612798"/>
                  </a:lnTo>
                  <a:lnTo>
                    <a:pt x="0" y="8063992"/>
                  </a:lnTo>
                  <a:lnTo>
                    <a:pt x="565251" y="8063992"/>
                  </a:lnTo>
                  <a:lnTo>
                    <a:pt x="565251" y="1612798"/>
                  </a:lnTo>
                  <a:lnTo>
                    <a:pt x="565251" y="0"/>
                  </a:lnTo>
                  <a:close/>
                </a:path>
              </a:pathLst>
            </a:custGeom>
            <a:solidFill>
              <a:srgbClr val="377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1390" y="432002"/>
              <a:ext cx="3167380" cy="9360535"/>
            </a:xfrm>
            <a:custGeom>
              <a:avLst/>
              <a:gdLst/>
              <a:ahLst/>
              <a:cxnLst/>
              <a:rect l="l" t="t" r="r" b="b"/>
              <a:pathLst>
                <a:path w="3167379" h="9360535">
                  <a:moveTo>
                    <a:pt x="404406" y="8064005"/>
                  </a:moveTo>
                  <a:lnTo>
                    <a:pt x="0" y="8064005"/>
                  </a:lnTo>
                  <a:lnTo>
                    <a:pt x="0" y="9360002"/>
                  </a:lnTo>
                  <a:lnTo>
                    <a:pt x="404406" y="9360002"/>
                  </a:lnTo>
                  <a:lnTo>
                    <a:pt x="404406" y="8064005"/>
                  </a:lnTo>
                  <a:close/>
                </a:path>
                <a:path w="3167379" h="9360535">
                  <a:moveTo>
                    <a:pt x="404406" y="0"/>
                  </a:moveTo>
                  <a:lnTo>
                    <a:pt x="0" y="0"/>
                  </a:lnTo>
                  <a:lnTo>
                    <a:pt x="0" y="1612798"/>
                  </a:lnTo>
                  <a:lnTo>
                    <a:pt x="0" y="8063992"/>
                  </a:lnTo>
                  <a:lnTo>
                    <a:pt x="404406" y="8063992"/>
                  </a:lnTo>
                  <a:lnTo>
                    <a:pt x="404406" y="1612798"/>
                  </a:lnTo>
                  <a:lnTo>
                    <a:pt x="404406" y="0"/>
                  </a:lnTo>
                  <a:close/>
                </a:path>
                <a:path w="3167379" h="9360535">
                  <a:moveTo>
                    <a:pt x="1175105" y="8064005"/>
                  </a:moveTo>
                  <a:lnTo>
                    <a:pt x="789749" y="8064005"/>
                  </a:lnTo>
                  <a:lnTo>
                    <a:pt x="789749" y="9360002"/>
                  </a:lnTo>
                  <a:lnTo>
                    <a:pt x="1175105" y="9360002"/>
                  </a:lnTo>
                  <a:lnTo>
                    <a:pt x="1175105" y="8064005"/>
                  </a:lnTo>
                  <a:close/>
                </a:path>
                <a:path w="3167379" h="9360535">
                  <a:moveTo>
                    <a:pt x="1175105" y="0"/>
                  </a:moveTo>
                  <a:lnTo>
                    <a:pt x="789749" y="0"/>
                  </a:lnTo>
                  <a:lnTo>
                    <a:pt x="789749" y="1612798"/>
                  </a:lnTo>
                  <a:lnTo>
                    <a:pt x="789749" y="8063992"/>
                  </a:lnTo>
                  <a:lnTo>
                    <a:pt x="1175105" y="8063992"/>
                  </a:lnTo>
                  <a:lnTo>
                    <a:pt x="1175105" y="1612798"/>
                  </a:lnTo>
                  <a:lnTo>
                    <a:pt x="1175105" y="0"/>
                  </a:lnTo>
                  <a:close/>
                </a:path>
                <a:path w="3167379" h="9360535">
                  <a:moveTo>
                    <a:pt x="1964855" y="8064005"/>
                  </a:moveTo>
                  <a:lnTo>
                    <a:pt x="1560449" y="8064005"/>
                  </a:lnTo>
                  <a:lnTo>
                    <a:pt x="1560449" y="9360002"/>
                  </a:lnTo>
                  <a:lnTo>
                    <a:pt x="1964855" y="9360002"/>
                  </a:lnTo>
                  <a:lnTo>
                    <a:pt x="1964855" y="8064005"/>
                  </a:lnTo>
                  <a:close/>
                </a:path>
                <a:path w="3167379" h="9360535">
                  <a:moveTo>
                    <a:pt x="1964855" y="0"/>
                  </a:moveTo>
                  <a:lnTo>
                    <a:pt x="1560449" y="0"/>
                  </a:lnTo>
                  <a:lnTo>
                    <a:pt x="1560449" y="1612798"/>
                  </a:lnTo>
                  <a:lnTo>
                    <a:pt x="1560449" y="8063992"/>
                  </a:lnTo>
                  <a:lnTo>
                    <a:pt x="1964855" y="8063992"/>
                  </a:lnTo>
                  <a:lnTo>
                    <a:pt x="1964855" y="1612798"/>
                  </a:lnTo>
                  <a:lnTo>
                    <a:pt x="1964855" y="0"/>
                  </a:lnTo>
                  <a:close/>
                </a:path>
                <a:path w="3167379" h="9360535">
                  <a:moveTo>
                    <a:pt x="3167342" y="8064005"/>
                  </a:moveTo>
                  <a:lnTo>
                    <a:pt x="2566098" y="8064005"/>
                  </a:lnTo>
                  <a:lnTo>
                    <a:pt x="2566098" y="9360002"/>
                  </a:lnTo>
                  <a:lnTo>
                    <a:pt x="3167342" y="9360002"/>
                  </a:lnTo>
                  <a:lnTo>
                    <a:pt x="3167342" y="8064005"/>
                  </a:lnTo>
                  <a:close/>
                </a:path>
                <a:path w="3167379" h="9360535">
                  <a:moveTo>
                    <a:pt x="3167342" y="0"/>
                  </a:moveTo>
                  <a:lnTo>
                    <a:pt x="2566098" y="0"/>
                  </a:lnTo>
                  <a:lnTo>
                    <a:pt x="2566098" y="1612798"/>
                  </a:lnTo>
                  <a:lnTo>
                    <a:pt x="2566098" y="8063992"/>
                  </a:lnTo>
                  <a:lnTo>
                    <a:pt x="3167342" y="8063992"/>
                  </a:lnTo>
                  <a:lnTo>
                    <a:pt x="3167342" y="1612798"/>
                  </a:lnTo>
                  <a:lnTo>
                    <a:pt x="3167342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6498" y="9792002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6498" y="8496002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6498" y="6883203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138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748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1744" y="84960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1744" y="688320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1744" y="52704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1744" y="36576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1744" y="2044801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1744" y="43200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0138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0138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6143" y="84960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0138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06143" y="688320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0138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6143" y="52704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138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06143" y="36576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0138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06143" y="2044801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06143" y="43200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10556" y="84960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10556" y="6883203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10556" y="52704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10556" y="36576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10556" y="2044801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10556" y="432003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5893" y="84960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5893" y="6883203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5893" y="52704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5893" y="36576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95893" y="2044801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95893" y="432003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81255" y="84960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1255" y="6883203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81255" y="52704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81255" y="3657602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81255" y="2044801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1255" y="432003"/>
              <a:ext cx="375920" cy="0"/>
            </a:xfrm>
            <a:custGeom>
              <a:avLst/>
              <a:gdLst/>
              <a:ahLst/>
              <a:cxnLst/>
              <a:rect l="l" t="t" r="r" b="b"/>
              <a:pathLst>
                <a:path w="375920">
                  <a:moveTo>
                    <a:pt x="375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66594" y="84960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66594" y="688320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66594" y="52704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66594" y="3657602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66594" y="2044801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66594" y="43200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88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70993" y="849600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70993" y="6883203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0993" y="527040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70993" y="365760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70993" y="2044801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0993" y="432003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3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6748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6748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72256" y="849600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6748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72256" y="6883203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6748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72256" y="527040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6748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72256" y="365760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6748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72256" y="2044801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72256" y="432003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5917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33173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33173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3173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3173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3173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3173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36498" y="432003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6988" y="8496005"/>
              <a:ext cx="0" cy="1291590"/>
            </a:xfrm>
            <a:custGeom>
              <a:avLst/>
              <a:gdLst/>
              <a:ahLst/>
              <a:cxnLst/>
              <a:rect l="l" t="t" r="r" b="b"/>
              <a:pathLst>
                <a:path h="1291590">
                  <a:moveTo>
                    <a:pt x="0" y="129123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96988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96988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96988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96988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96988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7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70578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9113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7648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61836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6623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6873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46873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46873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6873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6873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6873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6873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70578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0578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0578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0578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0578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0578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9113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9113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9113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9113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9113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09113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648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7648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7648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7648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7648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7648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61836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61836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61836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61836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61836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61836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66237" y="8496005"/>
              <a:ext cx="0" cy="1296035"/>
            </a:xfrm>
            <a:custGeom>
              <a:avLst/>
              <a:gdLst/>
              <a:ahLst/>
              <a:cxnLst/>
              <a:rect l="l" t="t" r="r" b="b"/>
              <a:pathLst>
                <a:path h="1296034">
                  <a:moveTo>
                    <a:pt x="0" y="1295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66237" y="68832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66237" y="52704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66237" y="3657603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66237" y="2044804"/>
              <a:ext cx="0" cy="1612900"/>
            </a:xfrm>
            <a:custGeom>
              <a:avLst/>
              <a:gdLst/>
              <a:ahLst/>
              <a:cxnLst/>
              <a:rect l="l" t="t" r="r" b="b"/>
              <a:pathLst>
                <a:path h="1612900">
                  <a:moveTo>
                    <a:pt x="0" y="1612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66237" y="427240"/>
              <a:ext cx="0" cy="1617980"/>
            </a:xfrm>
            <a:custGeom>
              <a:avLst/>
              <a:gdLst/>
              <a:ahLst/>
              <a:cxnLst/>
              <a:rect l="l" t="t" r="r" b="b"/>
              <a:pathLst>
                <a:path h="1617980">
                  <a:moveTo>
                    <a:pt x="0" y="1617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96988" y="9787243"/>
              <a:ext cx="0" cy="688975"/>
            </a:xfrm>
            <a:custGeom>
              <a:avLst/>
              <a:gdLst/>
              <a:ahLst/>
              <a:cxnLst/>
              <a:rect l="l" t="t" r="r" b="b"/>
              <a:pathLst>
                <a:path h="688975">
                  <a:moveTo>
                    <a:pt x="0" y="68875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31737" y="9792006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6839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36498" y="5270402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36498" y="3657602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336498" y="2044801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55572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2548322" y="9925340"/>
            <a:ext cx="141064" cy="41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10" dirty="0">
                <a:solidFill>
                  <a:srgbClr val="002F2F"/>
                </a:solidFill>
                <a:latin typeface="Arial"/>
                <a:cs typeface="Arial"/>
              </a:rPr>
              <a:t>Group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548322" y="7484904"/>
            <a:ext cx="141064" cy="4102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548324" y="5870834"/>
            <a:ext cx="141064" cy="412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Origin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440310" y="3774972"/>
            <a:ext cx="353943" cy="1379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09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0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absorption</a:t>
            </a:r>
            <a:endParaRPr sz="1050">
              <a:latin typeface="Arial"/>
              <a:cs typeface="Arial"/>
            </a:endParaRPr>
          </a:p>
          <a:p>
            <a:pPr algn="ctr">
              <a:spcBef>
                <a:spcPts val="439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(Front)</a:t>
            </a:r>
            <a:r>
              <a:rPr sz="10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(min:sec)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440310" y="2173038"/>
            <a:ext cx="353943" cy="13576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811" algn="ctr">
              <a:lnSpc>
                <a:spcPts val="109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0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absorption</a:t>
            </a:r>
            <a:endParaRPr sz="1050">
              <a:latin typeface="Arial"/>
              <a:cs typeface="Arial"/>
            </a:endParaRPr>
          </a:p>
          <a:p>
            <a:pPr algn="ctr">
              <a:spcBef>
                <a:spcPts val="439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(Back)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(min:sec)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440310" y="665652"/>
            <a:ext cx="353943" cy="1142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09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0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absorption</a:t>
            </a:r>
            <a:endParaRPr sz="1050">
              <a:latin typeface="Arial"/>
              <a:cs typeface="Arial"/>
            </a:endParaRPr>
          </a:p>
          <a:p>
            <a:pPr algn="ctr">
              <a:spcBef>
                <a:spcPts val="439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10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(g)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033049" y="10103363"/>
            <a:ext cx="141064" cy="615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50" dirty="0">
                <a:solidFill>
                  <a:srgbClr val="002F2F"/>
                </a:solidFill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033049" y="8713723"/>
            <a:ext cx="141064" cy="861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050" b="1" dirty="0">
                <a:solidFill>
                  <a:srgbClr val="034EA2"/>
                </a:solidFill>
                <a:latin typeface="Arial"/>
                <a:cs typeface="Arial"/>
              </a:rPr>
              <a:t>coaster</a:t>
            </a:r>
            <a:r>
              <a:rPr sz="1050" b="1" spc="-3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034EA2"/>
                </a:solidFill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437500" y="10083760"/>
            <a:ext cx="141064" cy="100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25" dirty="0">
                <a:solidFill>
                  <a:srgbClr val="002F2F"/>
                </a:solidFill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437500" y="8694387"/>
            <a:ext cx="141064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050" b="1" spc="3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34EA2"/>
                </a:solidFill>
                <a:latin typeface="Arial"/>
                <a:cs typeface="Arial"/>
              </a:rPr>
              <a:t>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832349" y="10064158"/>
            <a:ext cx="141064" cy="13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25" dirty="0">
                <a:solidFill>
                  <a:srgbClr val="002F2F"/>
                </a:solidFill>
                <a:latin typeface="Arial"/>
                <a:cs typeface="Arial"/>
              </a:rPr>
              <a:t>III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832349" y="8674653"/>
            <a:ext cx="141064" cy="939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050" b="1" spc="3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34EA2"/>
                </a:solidFill>
                <a:latin typeface="Arial"/>
                <a:cs typeface="Arial"/>
              </a:rPr>
              <a:t>III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217730" y="10057092"/>
            <a:ext cx="141064" cy="151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25" dirty="0">
                <a:solidFill>
                  <a:srgbClr val="002F2F"/>
                </a:solidFill>
                <a:latin typeface="Arial"/>
                <a:cs typeface="Arial"/>
              </a:rPr>
              <a:t>IV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217730" y="8665983"/>
            <a:ext cx="141064" cy="955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050" b="1" spc="3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34EA2"/>
                </a:solidFill>
                <a:latin typeface="Arial"/>
                <a:cs typeface="Arial"/>
              </a:rPr>
              <a:t>IV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603112" y="10074961"/>
            <a:ext cx="141064" cy="116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50" dirty="0">
                <a:solidFill>
                  <a:srgbClr val="002F2F"/>
                </a:solidFill>
                <a:latin typeface="Arial"/>
                <a:cs typeface="Arial"/>
              </a:rPr>
              <a:t>V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603112" y="8686521"/>
            <a:ext cx="141064" cy="913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050" b="1" spc="1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034EA2"/>
                </a:solidFill>
                <a:latin typeface="Arial"/>
                <a:cs typeface="Arial"/>
              </a:rPr>
              <a:t>V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997961" y="10056292"/>
            <a:ext cx="141064" cy="155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25" dirty="0">
                <a:solidFill>
                  <a:srgbClr val="002F2F"/>
                </a:solidFill>
                <a:latin typeface="Arial"/>
                <a:cs typeface="Arial"/>
              </a:rPr>
              <a:t>VI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997961" y="8667852"/>
            <a:ext cx="141064" cy="953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050" b="1" spc="1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034EA2"/>
                </a:solidFill>
                <a:latin typeface="Arial"/>
                <a:cs typeface="Arial"/>
              </a:rPr>
              <a:t>VI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392813" y="8861207"/>
            <a:ext cx="353943" cy="562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095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Ceramic</a:t>
            </a:r>
            <a:endParaRPr sz="1050">
              <a:latin typeface="Arial"/>
              <a:cs typeface="Arial"/>
            </a:endParaRPr>
          </a:p>
          <a:p>
            <a:pPr marL="41918">
              <a:spcBef>
                <a:spcPts val="439"/>
              </a:spcBef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coaster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994088" y="8663185"/>
            <a:ext cx="353943" cy="958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100"/>
              </a:lnSpc>
            </a:pP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Diatomaceous</a:t>
            </a:r>
            <a:endParaRPr sz="1050">
              <a:latin typeface="Arial"/>
              <a:cs typeface="Arial"/>
            </a:endParaRPr>
          </a:p>
          <a:p>
            <a:pPr marL="50808">
              <a:spcBef>
                <a:spcPts val="439"/>
              </a:spcBef>
            </a:pPr>
            <a:r>
              <a:rPr sz="1050" b="1" dirty="0">
                <a:solidFill>
                  <a:srgbClr val="034EA2"/>
                </a:solidFill>
                <a:latin typeface="Arial"/>
                <a:cs typeface="Arial"/>
              </a:rPr>
              <a:t>earth</a:t>
            </a:r>
            <a:r>
              <a:rPr sz="1050" b="1" spc="8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034EA2"/>
                </a:solidFill>
                <a:latin typeface="Arial"/>
                <a:cs typeface="Arial"/>
              </a:rPr>
              <a:t>coaster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2895325" y="5267726"/>
            <a:ext cx="3582035" cy="5209540"/>
            <a:chOff x="2895321" y="5267726"/>
            <a:chExt cx="3582035" cy="5209540"/>
          </a:xfrm>
        </p:grpSpPr>
        <p:sp>
          <p:nvSpPr>
            <p:cNvPr id="155" name="object 155"/>
            <p:cNvSpPr/>
            <p:nvPr/>
          </p:nvSpPr>
          <p:spPr>
            <a:xfrm>
              <a:off x="5273997" y="9795602"/>
              <a:ext cx="583565" cy="675005"/>
            </a:xfrm>
            <a:custGeom>
              <a:avLst/>
              <a:gdLst/>
              <a:ahLst/>
              <a:cxnLst/>
              <a:rect l="l" t="t" r="r" b="b"/>
              <a:pathLst>
                <a:path w="583564" h="675004">
                  <a:moveTo>
                    <a:pt x="0" y="0"/>
                  </a:moveTo>
                  <a:lnTo>
                    <a:pt x="583196" y="6750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903395" y="6894002"/>
              <a:ext cx="394335" cy="1598930"/>
            </a:xfrm>
            <a:custGeom>
              <a:avLst/>
              <a:gdLst/>
              <a:ahLst/>
              <a:cxnLst/>
              <a:rect l="l" t="t" r="r" b="b"/>
              <a:pathLst>
                <a:path w="394335" h="1598929">
                  <a:moveTo>
                    <a:pt x="0" y="0"/>
                  </a:moveTo>
                  <a:lnTo>
                    <a:pt x="394208" y="1598396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99798" y="5277603"/>
              <a:ext cx="394335" cy="1597025"/>
            </a:xfrm>
            <a:custGeom>
              <a:avLst/>
              <a:gdLst/>
              <a:ahLst/>
              <a:cxnLst/>
              <a:rect l="l" t="t" r="r" b="b"/>
              <a:pathLst>
                <a:path w="394335" h="1597025">
                  <a:moveTo>
                    <a:pt x="0" y="0"/>
                  </a:moveTo>
                  <a:lnTo>
                    <a:pt x="394195" y="15966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17000" y="6894002"/>
              <a:ext cx="365760" cy="1597025"/>
            </a:xfrm>
            <a:custGeom>
              <a:avLst/>
              <a:gdLst/>
              <a:ahLst/>
              <a:cxnLst/>
              <a:rect l="l" t="t" r="r" b="b"/>
              <a:pathLst>
                <a:path w="365760" h="1597025">
                  <a:moveTo>
                    <a:pt x="0" y="0"/>
                  </a:moveTo>
                  <a:lnTo>
                    <a:pt x="365391" y="15966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715202" y="5279402"/>
              <a:ext cx="367665" cy="1597025"/>
            </a:xfrm>
            <a:custGeom>
              <a:avLst/>
              <a:gdLst/>
              <a:ahLst/>
              <a:cxnLst/>
              <a:rect l="l" t="t" r="r" b="b"/>
              <a:pathLst>
                <a:path w="367664" h="1597025">
                  <a:moveTo>
                    <a:pt x="0" y="0"/>
                  </a:moveTo>
                  <a:lnTo>
                    <a:pt x="367195" y="15966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483801" y="6892202"/>
              <a:ext cx="372745" cy="1599565"/>
            </a:xfrm>
            <a:custGeom>
              <a:avLst/>
              <a:gdLst/>
              <a:ahLst/>
              <a:cxnLst/>
              <a:rect l="l" t="t" r="r" b="b"/>
              <a:pathLst>
                <a:path w="372745" h="1599565">
                  <a:moveTo>
                    <a:pt x="0" y="0"/>
                  </a:moveTo>
                  <a:lnTo>
                    <a:pt x="372592" y="1599298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85599" y="5272203"/>
              <a:ext cx="370840" cy="1605915"/>
            </a:xfrm>
            <a:custGeom>
              <a:avLst/>
              <a:gdLst/>
              <a:ahLst/>
              <a:cxnLst/>
              <a:rect l="l" t="t" r="r" b="b"/>
              <a:pathLst>
                <a:path w="370839" h="1605915">
                  <a:moveTo>
                    <a:pt x="0" y="0"/>
                  </a:moveTo>
                  <a:lnTo>
                    <a:pt x="370801" y="1605597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8399" y="6894002"/>
              <a:ext cx="389255" cy="1593215"/>
            </a:xfrm>
            <a:custGeom>
              <a:avLst/>
              <a:gdLst/>
              <a:ahLst/>
              <a:cxnLst/>
              <a:rect l="l" t="t" r="r" b="b"/>
              <a:pathLst>
                <a:path w="389254" h="1593215">
                  <a:moveTo>
                    <a:pt x="0" y="0"/>
                  </a:moveTo>
                  <a:lnTo>
                    <a:pt x="388797" y="1592999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08399" y="5283003"/>
              <a:ext cx="391160" cy="1597025"/>
            </a:xfrm>
            <a:custGeom>
              <a:avLst/>
              <a:gdLst/>
              <a:ahLst/>
              <a:cxnLst/>
              <a:rect l="l" t="t" r="r" b="b"/>
              <a:pathLst>
                <a:path w="391160" h="1597025">
                  <a:moveTo>
                    <a:pt x="0" y="0"/>
                  </a:moveTo>
                  <a:lnTo>
                    <a:pt x="390601" y="15966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94999" y="6888603"/>
              <a:ext cx="374650" cy="1597025"/>
            </a:xfrm>
            <a:custGeom>
              <a:avLst/>
              <a:gdLst/>
              <a:ahLst/>
              <a:cxnLst/>
              <a:rect l="l" t="t" r="r" b="b"/>
              <a:pathLst>
                <a:path w="374650" h="1597025">
                  <a:moveTo>
                    <a:pt x="0" y="0"/>
                  </a:moveTo>
                  <a:lnTo>
                    <a:pt x="374396" y="15966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98596" y="5279402"/>
              <a:ext cx="372745" cy="1597025"/>
            </a:xfrm>
            <a:custGeom>
              <a:avLst/>
              <a:gdLst/>
              <a:ahLst/>
              <a:cxnLst/>
              <a:rect l="l" t="t" r="r" b="b"/>
              <a:pathLst>
                <a:path w="372745" h="1597025">
                  <a:moveTo>
                    <a:pt x="0" y="0"/>
                  </a:moveTo>
                  <a:lnTo>
                    <a:pt x="372605" y="15966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870796" y="6894002"/>
              <a:ext cx="389255" cy="1595120"/>
            </a:xfrm>
            <a:custGeom>
              <a:avLst/>
              <a:gdLst/>
              <a:ahLst/>
              <a:cxnLst/>
              <a:rect l="l" t="t" r="r" b="b"/>
              <a:pathLst>
                <a:path w="389254" h="1595120">
                  <a:moveTo>
                    <a:pt x="0" y="0"/>
                  </a:moveTo>
                  <a:lnTo>
                    <a:pt x="388797" y="1594802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868998" y="5281202"/>
              <a:ext cx="389255" cy="1589405"/>
            </a:xfrm>
            <a:custGeom>
              <a:avLst/>
              <a:gdLst/>
              <a:ahLst/>
              <a:cxnLst/>
              <a:rect l="l" t="t" r="r" b="b"/>
              <a:pathLst>
                <a:path w="389254" h="1589404">
                  <a:moveTo>
                    <a:pt x="0" y="0"/>
                  </a:moveTo>
                  <a:lnTo>
                    <a:pt x="388797" y="158940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873396" y="9795602"/>
              <a:ext cx="599440" cy="676910"/>
            </a:xfrm>
            <a:custGeom>
              <a:avLst/>
              <a:gdLst/>
              <a:ahLst/>
              <a:cxnLst/>
              <a:rect l="l" t="t" r="r" b="b"/>
              <a:pathLst>
                <a:path w="599439" h="676909">
                  <a:moveTo>
                    <a:pt x="0" y="0"/>
                  </a:moveTo>
                  <a:lnTo>
                    <a:pt x="599401" y="676795"/>
                  </a:lnTo>
                </a:path>
              </a:pathLst>
            </a:custGeom>
            <a:ln w="89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6724899" y="6078447"/>
            <a:ext cx="469359" cy="3834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335"/>
              </a:lnSpc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Coaster</a:t>
            </a:r>
            <a:r>
              <a:rPr sz="1300" b="1" spc="13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45" dirty="0">
                <a:solidFill>
                  <a:srgbClr val="034EA2"/>
                </a:solidFill>
                <a:latin typeface="Arial"/>
                <a:cs typeface="Arial"/>
              </a:rPr>
              <a:t>with</a:t>
            </a:r>
            <a:r>
              <a:rPr sz="1300" b="1" spc="1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1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shortest</a:t>
            </a:r>
            <a:r>
              <a:rPr sz="1300" b="1" spc="1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absorption</a:t>
            </a:r>
            <a:r>
              <a:rPr sz="1300" b="1" spc="1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time:</a:t>
            </a:r>
            <a:endParaRPr sz="1300" dirty="0">
              <a:latin typeface="Arial"/>
              <a:cs typeface="Arial"/>
            </a:endParaRPr>
          </a:p>
          <a:p>
            <a:pPr marL="12702">
              <a:spcBef>
                <a:spcPts val="765"/>
              </a:spcBef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Coaster</a:t>
            </a:r>
            <a:r>
              <a:rPr sz="1300" b="1" spc="12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45" dirty="0">
                <a:solidFill>
                  <a:srgbClr val="034EA2"/>
                </a:solidFill>
                <a:latin typeface="Arial"/>
                <a:cs typeface="Arial"/>
              </a:rPr>
              <a:t>with</a:t>
            </a:r>
            <a:r>
              <a:rPr sz="1300" b="1" spc="1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1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highest</a:t>
            </a:r>
            <a:r>
              <a:rPr sz="1300" b="1" spc="1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absorption</a:t>
            </a:r>
            <a:r>
              <a:rPr sz="1300" b="1" spc="1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034EA2"/>
                </a:solidFill>
                <a:latin typeface="Arial"/>
                <a:cs typeface="Arial"/>
              </a:rPr>
              <a:t>capacity: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724899" y="2196946"/>
            <a:ext cx="469359" cy="236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335"/>
              </a:lnSpc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r>
              <a:rPr sz="1300" b="1" spc="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34EA2"/>
                </a:solidFill>
                <a:latin typeface="Arial"/>
                <a:cs typeface="Arial"/>
              </a:rPr>
              <a:t>water</a:t>
            </a:r>
            <a:r>
              <a:rPr sz="1300" b="1" spc="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absorption</a:t>
            </a:r>
            <a:r>
              <a:rPr sz="1300" b="1" spc="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time:</a:t>
            </a:r>
            <a:endParaRPr sz="1300">
              <a:latin typeface="Arial"/>
              <a:cs typeface="Arial"/>
            </a:endParaRPr>
          </a:p>
          <a:p>
            <a:pPr marL="39376">
              <a:spcBef>
                <a:spcPts val="765"/>
              </a:spcBef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r>
              <a:rPr sz="1300" b="1" spc="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034EA2"/>
                </a:solidFill>
                <a:latin typeface="Arial"/>
                <a:cs typeface="Arial"/>
              </a:rPr>
              <a:t>water</a:t>
            </a:r>
            <a:r>
              <a:rPr sz="1300" b="1" spc="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absorption</a:t>
            </a:r>
            <a:r>
              <a:rPr sz="1300" b="1" spc="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capacity: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403999" y="0"/>
            <a:ext cx="756285" cy="10692130"/>
          </a:xfrm>
          <a:custGeom>
            <a:avLst/>
            <a:gdLst/>
            <a:ahLst/>
            <a:cxnLst/>
            <a:rect l="l" t="t" r="r" b="b"/>
            <a:pathLst>
              <a:path w="756285" h="10692130">
                <a:moveTo>
                  <a:pt x="756005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5" y="10692003"/>
                </a:lnTo>
                <a:lnTo>
                  <a:pt x="756005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1540696" y="569680"/>
            <a:ext cx="507831" cy="9620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810"/>
              </a:lnSpc>
            </a:pP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Experiment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5" dirty="0">
                <a:solidFill>
                  <a:srgbClr val="FFFFFF"/>
                </a:solidFill>
                <a:latin typeface="Arial"/>
                <a:cs typeface="Arial"/>
              </a:rPr>
              <a:t>(III):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Comparing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absorbency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eco-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coasters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dirty="0">
              <a:latin typeface="Arial"/>
              <a:cs typeface="Arial"/>
            </a:endParaRPr>
          </a:p>
          <a:p>
            <a:pPr marL="12702"/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coasters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963860" y="7559675"/>
            <a:ext cx="192360" cy="2668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525"/>
              </a:lnSpc>
            </a:pPr>
            <a:r>
              <a:rPr sz="1500" b="1" spc="20" dirty="0">
                <a:solidFill>
                  <a:srgbClr val="00B9B5"/>
                </a:solidFill>
                <a:latin typeface="Arial"/>
                <a:cs typeface="Arial"/>
              </a:rPr>
              <a:t>Experimental</a:t>
            </a:r>
            <a:r>
              <a:rPr sz="1500" b="1" spc="190" dirty="0">
                <a:solidFill>
                  <a:srgbClr val="00B9B5"/>
                </a:solidFill>
                <a:latin typeface="Arial"/>
                <a:cs typeface="Arial"/>
              </a:rPr>
              <a:t> </a:t>
            </a:r>
            <a:r>
              <a:rPr sz="1500" b="1" spc="105" dirty="0">
                <a:solidFill>
                  <a:srgbClr val="00B9B5"/>
                </a:solidFill>
                <a:latin typeface="Arial"/>
                <a:cs typeface="Arial"/>
              </a:rPr>
              <a:t>Data</a:t>
            </a:r>
            <a:r>
              <a:rPr sz="1500" b="1" spc="195" dirty="0">
                <a:solidFill>
                  <a:srgbClr val="00B9B5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00B9B5"/>
                </a:solidFill>
                <a:latin typeface="Arial"/>
                <a:cs typeface="Arial"/>
              </a:rPr>
              <a:t>Sheet</a:t>
            </a:r>
            <a:r>
              <a:rPr sz="1500" b="1" spc="190" dirty="0">
                <a:solidFill>
                  <a:srgbClr val="00B9B5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B9B5"/>
                </a:solidFill>
                <a:latin typeface="Arial"/>
                <a:cs typeface="Arial"/>
              </a:rPr>
              <a:t>III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349902" y="5410937"/>
            <a:ext cx="396240" cy="4914265"/>
          </a:xfrm>
          <a:custGeom>
            <a:avLst/>
            <a:gdLst/>
            <a:ahLst/>
            <a:cxnLst/>
            <a:rect l="l" t="t" r="r" b="b"/>
            <a:pathLst>
              <a:path w="396240" h="4914265">
                <a:moveTo>
                  <a:pt x="197993" y="0"/>
                </a:moveTo>
                <a:lnTo>
                  <a:pt x="152595" y="5693"/>
                </a:lnTo>
                <a:lnTo>
                  <a:pt x="110921" y="21909"/>
                </a:lnTo>
                <a:lnTo>
                  <a:pt x="74159" y="47356"/>
                </a:lnTo>
                <a:lnTo>
                  <a:pt x="43497" y="80739"/>
                </a:lnTo>
                <a:lnTo>
                  <a:pt x="20124" y="120764"/>
                </a:lnTo>
                <a:lnTo>
                  <a:pt x="5229" y="166139"/>
                </a:lnTo>
                <a:lnTo>
                  <a:pt x="0" y="215569"/>
                </a:lnTo>
                <a:lnTo>
                  <a:pt x="0" y="4698428"/>
                </a:lnTo>
                <a:lnTo>
                  <a:pt x="5229" y="4747854"/>
                </a:lnTo>
                <a:lnTo>
                  <a:pt x="20124" y="4793227"/>
                </a:lnTo>
                <a:lnTo>
                  <a:pt x="43497" y="4833253"/>
                </a:lnTo>
                <a:lnTo>
                  <a:pt x="74159" y="4866638"/>
                </a:lnTo>
                <a:lnTo>
                  <a:pt x="110921" y="4892086"/>
                </a:lnTo>
                <a:lnTo>
                  <a:pt x="152595" y="4908304"/>
                </a:lnTo>
                <a:lnTo>
                  <a:pt x="197993" y="4913998"/>
                </a:lnTo>
                <a:lnTo>
                  <a:pt x="243395" y="4908304"/>
                </a:lnTo>
                <a:lnTo>
                  <a:pt x="285072" y="4892086"/>
                </a:lnTo>
                <a:lnTo>
                  <a:pt x="321837" y="4866638"/>
                </a:lnTo>
                <a:lnTo>
                  <a:pt x="352500" y="4833253"/>
                </a:lnTo>
                <a:lnTo>
                  <a:pt x="375873" y="4793227"/>
                </a:lnTo>
                <a:lnTo>
                  <a:pt x="390769" y="4747854"/>
                </a:lnTo>
                <a:lnTo>
                  <a:pt x="395998" y="4698428"/>
                </a:lnTo>
                <a:lnTo>
                  <a:pt x="395998" y="215569"/>
                </a:lnTo>
                <a:lnTo>
                  <a:pt x="390769" y="166139"/>
                </a:lnTo>
                <a:lnTo>
                  <a:pt x="375873" y="120764"/>
                </a:lnTo>
                <a:lnTo>
                  <a:pt x="352500" y="80739"/>
                </a:lnTo>
                <a:lnTo>
                  <a:pt x="321837" y="47356"/>
                </a:lnTo>
                <a:lnTo>
                  <a:pt x="285072" y="21909"/>
                </a:lnTo>
                <a:lnTo>
                  <a:pt x="243395" y="5693"/>
                </a:lnTo>
                <a:lnTo>
                  <a:pt x="19799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438833" y="5479220"/>
            <a:ext cx="192360" cy="47777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2">
              <a:lnSpc>
                <a:spcPts val="1525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“Design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Make”: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Upcycling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Waterworks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Sludge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878340" y="4582805"/>
            <a:ext cx="0" cy="1735455"/>
          </a:xfrm>
          <a:custGeom>
            <a:avLst/>
            <a:gdLst/>
            <a:ahLst/>
            <a:cxnLst/>
            <a:rect l="l" t="t" r="r" b="b"/>
            <a:pathLst>
              <a:path h="1735454">
                <a:moveTo>
                  <a:pt x="0" y="1735201"/>
                </a:moveTo>
                <a:lnTo>
                  <a:pt x="0" y="0"/>
                </a:lnTo>
              </a:path>
            </a:pathLst>
          </a:custGeom>
          <a:ln w="1905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78340" y="846005"/>
            <a:ext cx="0" cy="1674495"/>
          </a:xfrm>
          <a:custGeom>
            <a:avLst/>
            <a:gdLst/>
            <a:ahLst/>
            <a:cxnLst/>
            <a:rect l="l" t="t" r="r" b="b"/>
            <a:pathLst>
              <a:path h="1674495">
                <a:moveTo>
                  <a:pt x="0" y="16739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180733" y="4584606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596"/>
                </a:moveTo>
                <a:lnTo>
                  <a:pt x="0" y="0"/>
                </a:lnTo>
              </a:path>
            </a:pathLst>
          </a:custGeom>
          <a:ln w="1905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180733" y="828005"/>
            <a:ext cx="0" cy="1350010"/>
          </a:xfrm>
          <a:custGeom>
            <a:avLst/>
            <a:gdLst/>
            <a:ahLst/>
            <a:cxnLst/>
            <a:rect l="l" t="t" r="r" b="b"/>
            <a:pathLst>
              <a:path h="1350010">
                <a:moveTo>
                  <a:pt x="0" y="1349997"/>
                </a:moveTo>
                <a:lnTo>
                  <a:pt x="0" y="0"/>
                </a:lnTo>
              </a:path>
            </a:pathLst>
          </a:custGeom>
          <a:ln w="1905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000" y="2008802"/>
            <a:ext cx="939165" cy="5073650"/>
            <a:chOff x="395998" y="2008802"/>
            <a:chExt cx="939165" cy="5073650"/>
          </a:xfrm>
        </p:grpSpPr>
        <p:sp>
          <p:nvSpPr>
            <p:cNvPr id="3" name="object 3"/>
            <p:cNvSpPr/>
            <p:nvPr/>
          </p:nvSpPr>
          <p:spPr>
            <a:xfrm>
              <a:off x="395998" y="2013559"/>
              <a:ext cx="934085" cy="5069205"/>
            </a:xfrm>
            <a:custGeom>
              <a:avLst/>
              <a:gdLst/>
              <a:ahLst/>
              <a:cxnLst/>
              <a:rect l="l" t="t" r="r" b="b"/>
              <a:pathLst>
                <a:path w="934085" h="5069205">
                  <a:moveTo>
                    <a:pt x="934021" y="0"/>
                  </a:moveTo>
                  <a:lnTo>
                    <a:pt x="0" y="0"/>
                  </a:lnTo>
                  <a:lnTo>
                    <a:pt x="0" y="2607868"/>
                  </a:lnTo>
                  <a:lnTo>
                    <a:pt x="0" y="5068748"/>
                  </a:lnTo>
                  <a:lnTo>
                    <a:pt x="934021" y="5068748"/>
                  </a:lnTo>
                  <a:lnTo>
                    <a:pt x="934021" y="2607868"/>
                  </a:lnTo>
                  <a:lnTo>
                    <a:pt x="93402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0016" y="2780521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0016" y="3395741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0016" y="4010962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0016" y="4626182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016" y="5241401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0016" y="5856621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0016" y="6471841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90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999" y="2013564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>
                  <a:moveTo>
                    <a:pt x="0" y="0"/>
                  </a:moveTo>
                  <a:lnTo>
                    <a:pt x="934021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91239" y="2004041"/>
          <a:ext cx="6793229" cy="5069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4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265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(dB)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(dB)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(dB)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984" marR="256540" indent="-2508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 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sz="13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493395" marR="256540" indent="-2292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 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sz="13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marR="256540" indent="-2070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 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sz="13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256540" indent="-19621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 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sz="13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870" marR="256540" indent="-2197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 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sz="13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 marR="256540" indent="-19621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 </a:t>
                      </a:r>
                      <a:r>
                        <a:rPr sz="13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sz="13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680">
                <a:tc gridSpan="2">
                  <a:txBody>
                    <a:bodyPr/>
                    <a:lstStyle/>
                    <a:p>
                      <a:pPr marL="1113790" marR="170180" indent="-687070">
                        <a:lnSpc>
                          <a:spcPct val="100000"/>
                        </a:lnSpc>
                        <a:spcBef>
                          <a:spcPts val="790"/>
                        </a:spcBef>
                        <a:tabLst>
                          <a:tab pos="1196340" algn="l"/>
                        </a:tabLst>
                      </a:pPr>
                      <a:r>
                        <a:rPr sz="1900" b="1" spc="307" baseline="-341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900" b="1" baseline="-341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sz="13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eco- </a:t>
                      </a:r>
                      <a:r>
                        <a:rPr sz="1300" b="1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acoustic</a:t>
                      </a:r>
                      <a:r>
                        <a:rPr sz="13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blocks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421401" y="7201537"/>
            <a:ext cx="6767830" cy="1426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  <a:tabLst>
                <a:tab pos="4730905" algn="l"/>
              </a:tabLst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When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no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acoustic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block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was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placed,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dB</a:t>
            </a:r>
            <a:r>
              <a:rPr sz="1300" b="1" spc="-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was</a:t>
            </a:r>
            <a:r>
              <a:rPr sz="1300" b="1" spc="-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recorded;</a:t>
            </a:r>
            <a:endParaRPr sz="1300">
              <a:latin typeface="Arial"/>
              <a:cs typeface="Arial"/>
            </a:endParaRPr>
          </a:p>
          <a:p>
            <a:pPr marL="12702" marR="264204" indent="-635">
              <a:lnSpc>
                <a:spcPct val="200000"/>
              </a:lnSpc>
              <a:tabLst>
                <a:tab pos="2863693" algn="l"/>
                <a:tab pos="5180561" algn="l"/>
                <a:tab pos="5607352" algn="l"/>
              </a:tabLst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When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acoustic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blocks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were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placed,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an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average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13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dB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was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recorded;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lowest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which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dB</a:t>
            </a: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and</a:t>
            </a: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highest</a:t>
            </a: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is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	</a:t>
            </a:r>
            <a:r>
              <a:rPr sz="1300" b="1" spc="-1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dB.</a:t>
            </a:r>
            <a:endParaRPr sz="130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12702"/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Conclusion: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Based on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 above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test, eco-acoustic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block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(has </a:t>
            </a:r>
            <a:r>
              <a:rPr sz="1300" b="1" spc="254" dirty="0">
                <a:solidFill>
                  <a:srgbClr val="034EA2"/>
                </a:solidFill>
                <a:latin typeface="Arial"/>
                <a:cs typeface="Arial"/>
              </a:rPr>
              <a:t>/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does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not</a:t>
            </a:r>
            <a:r>
              <a:rPr sz="1300" b="1" spc="-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have)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sound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00" y="8642351"/>
            <a:ext cx="6323444" cy="16212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" y="14"/>
            <a:ext cx="7560309" cy="1908175"/>
            <a:chOff x="0" y="12"/>
            <a:chExt cx="7560309" cy="1908175"/>
          </a:xfrm>
        </p:grpSpPr>
        <p:sp>
          <p:nvSpPr>
            <p:cNvPr id="16" name="object 16"/>
            <p:cNvSpPr/>
            <p:nvPr/>
          </p:nvSpPr>
          <p:spPr>
            <a:xfrm>
              <a:off x="0" y="1224000"/>
              <a:ext cx="7560309" cy="684530"/>
            </a:xfrm>
            <a:custGeom>
              <a:avLst/>
              <a:gdLst/>
              <a:ahLst/>
              <a:cxnLst/>
              <a:rect l="l" t="t" r="r" b="b"/>
              <a:pathLst>
                <a:path w="7560309" h="684530">
                  <a:moveTo>
                    <a:pt x="7559992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7559992" y="683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2"/>
              <a:ext cx="7560309" cy="1224280"/>
            </a:xfrm>
            <a:custGeom>
              <a:avLst/>
              <a:gdLst/>
              <a:ahLst/>
              <a:cxnLst/>
              <a:rect l="l" t="t" r="r" b="b"/>
              <a:pathLst>
                <a:path w="7560309" h="1224280">
                  <a:moveTo>
                    <a:pt x="7559992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7559992" y="12240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3243" y="1393009"/>
            <a:ext cx="56432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Experimental Data Sheet - </a:t>
            </a:r>
            <a:r>
              <a:rPr b="1" dirty="0" smtClean="0">
                <a:solidFill>
                  <a:srgbClr val="FFFFFF"/>
                </a:solidFill>
                <a:latin typeface="Arial"/>
                <a:cs typeface="Arial"/>
              </a:rPr>
              <a:t>Sound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insulation test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71658" y="519732"/>
            <a:ext cx="1955800" cy="471170"/>
          </a:xfrm>
          <a:custGeom>
            <a:avLst/>
            <a:gdLst/>
            <a:ahLst/>
            <a:cxnLst/>
            <a:rect l="l" t="t" r="r" b="b"/>
            <a:pathLst>
              <a:path w="1955800" h="471169">
                <a:moveTo>
                  <a:pt x="1719922" y="0"/>
                </a:moveTo>
                <a:lnTo>
                  <a:pt x="235419" y="0"/>
                </a:lnTo>
                <a:lnTo>
                  <a:pt x="187973" y="4782"/>
                </a:lnTo>
                <a:lnTo>
                  <a:pt x="143782" y="18499"/>
                </a:lnTo>
                <a:lnTo>
                  <a:pt x="103792" y="40205"/>
                </a:lnTo>
                <a:lnTo>
                  <a:pt x="68951" y="68951"/>
                </a:lnTo>
                <a:lnTo>
                  <a:pt x="40205" y="103792"/>
                </a:lnTo>
                <a:lnTo>
                  <a:pt x="18499" y="143782"/>
                </a:lnTo>
                <a:lnTo>
                  <a:pt x="4782" y="187973"/>
                </a:lnTo>
                <a:lnTo>
                  <a:pt x="0" y="235419"/>
                </a:lnTo>
                <a:lnTo>
                  <a:pt x="4782" y="282866"/>
                </a:lnTo>
                <a:lnTo>
                  <a:pt x="18499" y="327057"/>
                </a:lnTo>
                <a:lnTo>
                  <a:pt x="40205" y="367047"/>
                </a:lnTo>
                <a:lnTo>
                  <a:pt x="68951" y="401888"/>
                </a:lnTo>
                <a:lnTo>
                  <a:pt x="103792" y="430634"/>
                </a:lnTo>
                <a:lnTo>
                  <a:pt x="143782" y="452339"/>
                </a:lnTo>
                <a:lnTo>
                  <a:pt x="187973" y="466057"/>
                </a:lnTo>
                <a:lnTo>
                  <a:pt x="235419" y="470839"/>
                </a:lnTo>
                <a:lnTo>
                  <a:pt x="1719922" y="470839"/>
                </a:lnTo>
                <a:lnTo>
                  <a:pt x="1767369" y="466057"/>
                </a:lnTo>
                <a:lnTo>
                  <a:pt x="1811560" y="452339"/>
                </a:lnTo>
                <a:lnTo>
                  <a:pt x="1851550" y="430634"/>
                </a:lnTo>
                <a:lnTo>
                  <a:pt x="1886391" y="401888"/>
                </a:lnTo>
                <a:lnTo>
                  <a:pt x="1915137" y="367047"/>
                </a:lnTo>
                <a:lnTo>
                  <a:pt x="1936842" y="327057"/>
                </a:lnTo>
                <a:lnTo>
                  <a:pt x="1950560" y="282866"/>
                </a:lnTo>
                <a:lnTo>
                  <a:pt x="1955342" y="235419"/>
                </a:lnTo>
                <a:lnTo>
                  <a:pt x="1950560" y="187973"/>
                </a:lnTo>
                <a:lnTo>
                  <a:pt x="1936842" y="143782"/>
                </a:lnTo>
                <a:lnTo>
                  <a:pt x="1915137" y="103792"/>
                </a:lnTo>
                <a:lnTo>
                  <a:pt x="1886391" y="68951"/>
                </a:lnTo>
                <a:lnTo>
                  <a:pt x="1851550" y="40205"/>
                </a:lnTo>
                <a:lnTo>
                  <a:pt x="1811560" y="18499"/>
                </a:lnTo>
                <a:lnTo>
                  <a:pt x="1767369" y="4782"/>
                </a:lnTo>
                <a:lnTo>
                  <a:pt x="1719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46219" y="615482"/>
            <a:ext cx="165688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500" b="1" dirty="0">
                <a:solidFill>
                  <a:srgbClr val="00B9B5"/>
                </a:solidFill>
                <a:latin typeface="Arial"/>
                <a:cs typeface="Arial"/>
              </a:rPr>
              <a:t>Extended</a:t>
            </a:r>
            <a:r>
              <a:rPr sz="1500" b="1" spc="385" dirty="0">
                <a:solidFill>
                  <a:srgbClr val="00B9B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B9B5"/>
                </a:solidFill>
                <a:latin typeface="Arial"/>
                <a:cs typeface="Arial"/>
              </a:rPr>
              <a:t>Activity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887" y="513654"/>
            <a:ext cx="5168918" cy="471170"/>
          </a:xfrm>
          <a:custGeom>
            <a:avLst/>
            <a:gdLst/>
            <a:ahLst/>
            <a:cxnLst/>
            <a:rect l="l" t="t" r="r" b="b"/>
            <a:pathLst>
              <a:path w="5334000" h="471169">
                <a:moveTo>
                  <a:pt x="5098580" y="0"/>
                </a:moveTo>
                <a:lnTo>
                  <a:pt x="235432" y="0"/>
                </a:lnTo>
                <a:lnTo>
                  <a:pt x="187985" y="4783"/>
                </a:lnTo>
                <a:lnTo>
                  <a:pt x="143792" y="18501"/>
                </a:lnTo>
                <a:lnTo>
                  <a:pt x="103801" y="40209"/>
                </a:lnTo>
                <a:lnTo>
                  <a:pt x="68957" y="68957"/>
                </a:lnTo>
                <a:lnTo>
                  <a:pt x="40209" y="103801"/>
                </a:lnTo>
                <a:lnTo>
                  <a:pt x="18501" y="143792"/>
                </a:lnTo>
                <a:lnTo>
                  <a:pt x="4783" y="187985"/>
                </a:lnTo>
                <a:lnTo>
                  <a:pt x="0" y="235432"/>
                </a:lnTo>
                <a:lnTo>
                  <a:pt x="4783" y="282879"/>
                </a:lnTo>
                <a:lnTo>
                  <a:pt x="18501" y="327070"/>
                </a:lnTo>
                <a:lnTo>
                  <a:pt x="40209" y="367059"/>
                </a:lnTo>
                <a:lnTo>
                  <a:pt x="68957" y="401901"/>
                </a:lnTo>
                <a:lnTo>
                  <a:pt x="103801" y="430647"/>
                </a:lnTo>
                <a:lnTo>
                  <a:pt x="143792" y="452352"/>
                </a:lnTo>
                <a:lnTo>
                  <a:pt x="187985" y="466069"/>
                </a:lnTo>
                <a:lnTo>
                  <a:pt x="235432" y="470852"/>
                </a:lnTo>
                <a:lnTo>
                  <a:pt x="5098580" y="470852"/>
                </a:lnTo>
                <a:lnTo>
                  <a:pt x="5146026" y="466069"/>
                </a:lnTo>
                <a:lnTo>
                  <a:pt x="5190217" y="452352"/>
                </a:lnTo>
                <a:lnTo>
                  <a:pt x="5230207" y="430647"/>
                </a:lnTo>
                <a:lnTo>
                  <a:pt x="5265048" y="401901"/>
                </a:lnTo>
                <a:lnTo>
                  <a:pt x="5293794" y="367059"/>
                </a:lnTo>
                <a:lnTo>
                  <a:pt x="5315500" y="327070"/>
                </a:lnTo>
                <a:lnTo>
                  <a:pt x="5329217" y="282879"/>
                </a:lnTo>
                <a:lnTo>
                  <a:pt x="5334000" y="235432"/>
                </a:lnTo>
                <a:lnTo>
                  <a:pt x="5329217" y="187985"/>
                </a:lnTo>
                <a:lnTo>
                  <a:pt x="5315500" y="143792"/>
                </a:lnTo>
                <a:lnTo>
                  <a:pt x="5293794" y="103801"/>
                </a:lnTo>
                <a:lnTo>
                  <a:pt x="5265048" y="68957"/>
                </a:lnTo>
                <a:lnTo>
                  <a:pt x="5230207" y="40209"/>
                </a:lnTo>
                <a:lnTo>
                  <a:pt x="5190217" y="18501"/>
                </a:lnTo>
                <a:lnTo>
                  <a:pt x="5146026" y="4783"/>
                </a:lnTo>
                <a:lnTo>
                  <a:pt x="50985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0662" y="610569"/>
            <a:ext cx="4998143" cy="24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algn="l"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“Design and Make”: Upcycling of Waterworks Sludge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8136849" y="10341220"/>
            <a:ext cx="535510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6">
              <a:spcBef>
                <a:spcPts val="120"/>
              </a:spcBef>
            </a:pPr>
            <a:fld id="{81D60167-4931-47E6-BA6A-407CBD079E47}" type="slidenum">
              <a:rPr spc="-25" dirty="0"/>
              <a:pPr marL="38106">
                <a:spcBef>
                  <a:spcPts val="120"/>
                </a:spcBef>
              </a:pPr>
              <a:t>12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527" y="4378162"/>
            <a:ext cx="6677025" cy="1564640"/>
          </a:xfrm>
          <a:custGeom>
            <a:avLst/>
            <a:gdLst/>
            <a:ahLst/>
            <a:cxnLst/>
            <a:rect l="l" t="t" r="r" b="b"/>
            <a:pathLst>
              <a:path w="6677025" h="1564639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348320"/>
                </a:lnTo>
                <a:lnTo>
                  <a:pt x="5704" y="1397847"/>
                </a:lnTo>
                <a:lnTo>
                  <a:pt x="21955" y="1443311"/>
                </a:lnTo>
                <a:lnTo>
                  <a:pt x="47454" y="1483417"/>
                </a:lnTo>
                <a:lnTo>
                  <a:pt x="80904" y="1516868"/>
                </a:lnTo>
                <a:lnTo>
                  <a:pt x="121011" y="1542367"/>
                </a:lnTo>
                <a:lnTo>
                  <a:pt x="166475" y="1558617"/>
                </a:lnTo>
                <a:lnTo>
                  <a:pt x="216001" y="1564322"/>
                </a:lnTo>
                <a:lnTo>
                  <a:pt x="6460947" y="1564322"/>
                </a:lnTo>
                <a:lnTo>
                  <a:pt x="6510477" y="1558617"/>
                </a:lnTo>
                <a:lnTo>
                  <a:pt x="6555943" y="1542367"/>
                </a:lnTo>
                <a:lnTo>
                  <a:pt x="6596049" y="1516868"/>
                </a:lnTo>
                <a:lnTo>
                  <a:pt x="6629498" y="1483417"/>
                </a:lnTo>
                <a:lnTo>
                  <a:pt x="6654995" y="1443311"/>
                </a:lnTo>
                <a:lnTo>
                  <a:pt x="6671244" y="1397847"/>
                </a:lnTo>
                <a:lnTo>
                  <a:pt x="6676948" y="1348320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03" y="6200496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5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527" y="6210025"/>
            <a:ext cx="6677025" cy="2120900"/>
          </a:xfrm>
          <a:custGeom>
            <a:avLst/>
            <a:gdLst/>
            <a:ahLst/>
            <a:cxnLst/>
            <a:rect l="l" t="t" r="r" b="b"/>
            <a:pathLst>
              <a:path w="6677025" h="2120900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904453"/>
                </a:lnTo>
                <a:lnTo>
                  <a:pt x="5704" y="1953980"/>
                </a:lnTo>
                <a:lnTo>
                  <a:pt x="21955" y="1999444"/>
                </a:lnTo>
                <a:lnTo>
                  <a:pt x="47454" y="2039550"/>
                </a:lnTo>
                <a:lnTo>
                  <a:pt x="80904" y="2073001"/>
                </a:lnTo>
                <a:lnTo>
                  <a:pt x="121011" y="2098500"/>
                </a:lnTo>
                <a:lnTo>
                  <a:pt x="166475" y="2114750"/>
                </a:lnTo>
                <a:lnTo>
                  <a:pt x="216001" y="2120455"/>
                </a:lnTo>
                <a:lnTo>
                  <a:pt x="6460947" y="2120455"/>
                </a:lnTo>
                <a:lnTo>
                  <a:pt x="6510477" y="2114750"/>
                </a:lnTo>
                <a:lnTo>
                  <a:pt x="6555943" y="2098500"/>
                </a:lnTo>
                <a:lnTo>
                  <a:pt x="6596049" y="2073001"/>
                </a:lnTo>
                <a:lnTo>
                  <a:pt x="6629498" y="2039550"/>
                </a:lnTo>
                <a:lnTo>
                  <a:pt x="6654995" y="1999444"/>
                </a:lnTo>
                <a:lnTo>
                  <a:pt x="6671244" y="1953980"/>
                </a:lnTo>
                <a:lnTo>
                  <a:pt x="6676948" y="1904453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6" y="6845623"/>
            <a:ext cx="243509" cy="24352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79794" y="696739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2740" y="6906319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4"/>
                </a:lnTo>
                <a:lnTo>
                  <a:pt x="61087" y="61087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0775" y="696739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3728" y="6906319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4"/>
                </a:lnTo>
                <a:lnTo>
                  <a:pt x="61087" y="61087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9481" y="696739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2434" y="6906319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5" h="122554">
                <a:moveTo>
                  <a:pt x="0" y="0"/>
                </a:moveTo>
                <a:lnTo>
                  <a:pt x="0" y="122174"/>
                </a:lnTo>
                <a:lnTo>
                  <a:pt x="61087" y="61087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4" y="7595457"/>
            <a:ext cx="243509" cy="2435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6" y="7220546"/>
            <a:ext cx="243509" cy="2435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4" y="7970380"/>
            <a:ext cx="243509" cy="24352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32002" y="334802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5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4" y="958330"/>
            <a:ext cx="243509" cy="2435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4" y="1535834"/>
            <a:ext cx="243509" cy="24352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9605" y="958330"/>
            <a:ext cx="243509" cy="24352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605" y="1535834"/>
            <a:ext cx="243509" cy="24352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41525" y="344331"/>
            <a:ext cx="6677025" cy="1770380"/>
          </a:xfrm>
          <a:custGeom>
            <a:avLst/>
            <a:gdLst/>
            <a:ahLst/>
            <a:cxnLst/>
            <a:rect l="l" t="t" r="r" b="b"/>
            <a:pathLst>
              <a:path w="6677025" h="1770380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554149"/>
                </a:lnTo>
                <a:lnTo>
                  <a:pt x="5704" y="1603675"/>
                </a:lnTo>
                <a:lnTo>
                  <a:pt x="21955" y="1649140"/>
                </a:lnTo>
                <a:lnTo>
                  <a:pt x="47454" y="1689246"/>
                </a:lnTo>
                <a:lnTo>
                  <a:pt x="80904" y="1722697"/>
                </a:lnTo>
                <a:lnTo>
                  <a:pt x="121011" y="1748196"/>
                </a:lnTo>
                <a:lnTo>
                  <a:pt x="166475" y="1764446"/>
                </a:lnTo>
                <a:lnTo>
                  <a:pt x="216001" y="1770151"/>
                </a:lnTo>
                <a:lnTo>
                  <a:pt x="6460947" y="1770151"/>
                </a:lnTo>
                <a:lnTo>
                  <a:pt x="6510477" y="1764446"/>
                </a:lnTo>
                <a:lnTo>
                  <a:pt x="6555943" y="1748196"/>
                </a:lnTo>
                <a:lnTo>
                  <a:pt x="6596049" y="1722697"/>
                </a:lnTo>
                <a:lnTo>
                  <a:pt x="6629498" y="1689246"/>
                </a:lnTo>
                <a:lnTo>
                  <a:pt x="6654995" y="1649140"/>
                </a:lnTo>
                <a:lnTo>
                  <a:pt x="6671244" y="1603675"/>
                </a:lnTo>
                <a:lnTo>
                  <a:pt x="6676948" y="1554149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9302" y="459339"/>
            <a:ext cx="4571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5.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correct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concept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“Replace”?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7803" y="953814"/>
            <a:ext cx="221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Avoid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disposal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useful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items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5918" y="1498146"/>
            <a:ext cx="2382354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95901">
              <a:lnSpc>
                <a:spcPts val="1300"/>
              </a:lnSpc>
              <a:spcBef>
                <a:spcPts val="5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Minimise the use of unnecessary items or energy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119562" y="920958"/>
            <a:ext cx="278638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Separate</a:t>
            </a: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recycle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put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into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corresponding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recycling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facilities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2002" y="2354567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4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4" y="2978090"/>
            <a:ext cx="243509" cy="24352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6" y="3555592"/>
            <a:ext cx="243509" cy="24352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9605" y="2978090"/>
            <a:ext cx="243509" cy="24352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9607" y="3555592"/>
            <a:ext cx="243509" cy="24352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441525" y="2364090"/>
            <a:ext cx="6677025" cy="1770380"/>
          </a:xfrm>
          <a:custGeom>
            <a:avLst/>
            <a:gdLst/>
            <a:ahLst/>
            <a:cxnLst/>
            <a:rect l="l" t="t" r="r" b="b"/>
            <a:pathLst>
              <a:path w="6677025" h="1770379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554149"/>
                </a:lnTo>
                <a:lnTo>
                  <a:pt x="5704" y="1603675"/>
                </a:lnTo>
                <a:lnTo>
                  <a:pt x="21955" y="1649140"/>
                </a:lnTo>
                <a:lnTo>
                  <a:pt x="47454" y="1689246"/>
                </a:lnTo>
                <a:lnTo>
                  <a:pt x="80904" y="1722697"/>
                </a:lnTo>
                <a:lnTo>
                  <a:pt x="121011" y="1748196"/>
                </a:lnTo>
                <a:lnTo>
                  <a:pt x="166475" y="1764446"/>
                </a:lnTo>
                <a:lnTo>
                  <a:pt x="216001" y="1770151"/>
                </a:lnTo>
                <a:lnTo>
                  <a:pt x="6460947" y="1770151"/>
                </a:lnTo>
                <a:lnTo>
                  <a:pt x="6510477" y="1764446"/>
                </a:lnTo>
                <a:lnTo>
                  <a:pt x="6555943" y="1748196"/>
                </a:lnTo>
                <a:lnTo>
                  <a:pt x="6596049" y="1722697"/>
                </a:lnTo>
                <a:lnTo>
                  <a:pt x="6629498" y="1689246"/>
                </a:lnTo>
                <a:lnTo>
                  <a:pt x="6654995" y="1649140"/>
                </a:lnTo>
                <a:lnTo>
                  <a:pt x="6671244" y="1603675"/>
                </a:lnTo>
                <a:lnTo>
                  <a:pt x="6676948" y="1554149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9300" y="2479099"/>
            <a:ext cx="4705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6.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correct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concept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“Upcycling”?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5753" y="2932959"/>
            <a:ext cx="2553335" cy="54630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Transforming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into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 innovative</a:t>
            </a: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new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products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104B95"/>
                </a:solidFill>
                <a:latin typeface="Arial"/>
                <a:cs typeface="Arial"/>
              </a:rPr>
              <a:t>with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new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value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9397" y="2940553"/>
            <a:ext cx="280162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Separate</a:t>
            </a:r>
            <a:r>
              <a:rPr sz="1200" b="1" spc="1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recycle</a:t>
            </a:r>
            <a:r>
              <a:rPr sz="1200" b="1" spc="1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1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1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put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into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corresponding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recycling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facilities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2003" y="4368634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4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6" y="5028160"/>
            <a:ext cx="243509" cy="24352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6" y="5569658"/>
            <a:ext cx="243509" cy="24352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9607" y="5028160"/>
            <a:ext cx="243509" cy="24352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607" y="5569658"/>
            <a:ext cx="243509" cy="24352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599304" y="4493176"/>
            <a:ext cx="39147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95" dirty="0">
                <a:solidFill>
                  <a:srgbClr val="002F2F"/>
                </a:solidFill>
                <a:latin typeface="Arial"/>
                <a:cs typeface="Arial"/>
              </a:rPr>
              <a:t>7.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an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example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upcycling?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5751" y="4947034"/>
            <a:ext cx="2382522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New</a:t>
            </a: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fabric</a:t>
            </a: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product</a:t>
            </a: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made</a:t>
            </a: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04B95"/>
                </a:solidFill>
                <a:latin typeface="Arial"/>
                <a:cs typeface="Arial"/>
              </a:rPr>
              <a:t>out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o</a:t>
            </a:r>
            <a:r>
              <a:rPr lang="en-US" sz="1200" b="1" spc="-25" dirty="0">
                <a:solidFill>
                  <a:srgbClr val="104B95"/>
                </a:solidFill>
                <a:latin typeface="Arial"/>
                <a:cs typeface="Arial"/>
              </a:rPr>
              <a:t>f</a:t>
            </a:r>
          </a:p>
          <a:p>
            <a:pPr marL="12702">
              <a:spcBef>
                <a:spcPts val="100"/>
              </a:spcBef>
            </a:pPr>
            <a:r>
              <a:rPr lang="en-US" sz="1200" b="1" spc="-25" dirty="0">
                <a:solidFill>
                  <a:srgbClr val="104B95"/>
                </a:solidFill>
                <a:latin typeface="Arial"/>
                <a:cs typeface="Arial"/>
              </a:rPr>
              <a:t>leftover fabric scraps</a:t>
            </a:r>
          </a:p>
          <a:p>
            <a:pPr marL="12702">
              <a:spcBef>
                <a:spcPts val="100"/>
              </a:spcBef>
            </a:pPr>
            <a:r>
              <a:rPr lang="en-US" sz="12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19321" y="4954774"/>
            <a:ext cx="267208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Create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storage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containers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</a:t>
            </a:r>
            <a:r>
              <a:rPr sz="1200" b="1" spc="-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104B95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shape </a:t>
            </a: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birds </a:t>
            </a: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from</a:t>
            </a:r>
            <a:r>
              <a:rPr sz="1200" b="1" spc="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aluminium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cans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40618" y="5568122"/>
            <a:ext cx="1179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All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above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9393" y="6239747"/>
            <a:ext cx="6307455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40" marR="5080" indent="-229273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8.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  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Please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arrange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most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preferable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reduction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methods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according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4R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principle.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52893" y="734231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58732" y="7281237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9778" y="734231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45615" y="7281237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98944" y="734231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04784" y="7281237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5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77604" y="771723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83444" y="7656151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45923" y="771723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51763" y="7656151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9175" y="771723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35012" y="7656151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5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0857" y="809214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6696" y="8031065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16605" y="809214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2441" y="8031065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4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00458" y="809214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5" y="0"/>
                </a:lnTo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06300" y="8031065"/>
            <a:ext cx="61594" cy="122555"/>
          </a:xfrm>
          <a:custGeom>
            <a:avLst/>
            <a:gdLst/>
            <a:ahLst/>
            <a:cxnLst/>
            <a:rect l="l" t="t" r="r" b="b"/>
            <a:pathLst>
              <a:path w="61595" h="122554">
                <a:moveTo>
                  <a:pt x="0" y="0"/>
                </a:moveTo>
                <a:lnTo>
                  <a:pt x="0" y="122173"/>
                </a:lnTo>
                <a:lnTo>
                  <a:pt x="61087" y="61086"/>
                </a:lnTo>
                <a:lnTo>
                  <a:pt x="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27706" y="6839128"/>
            <a:ext cx="709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algn="l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Recycle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05718" y="6839128"/>
            <a:ext cx="731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6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Replace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57251" y="6839128"/>
            <a:ext cx="679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Reduce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98129" y="6839128"/>
            <a:ext cx="769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72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Reuse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0575" y="8598028"/>
            <a:ext cx="6677025" cy="1564640"/>
          </a:xfrm>
          <a:custGeom>
            <a:avLst/>
            <a:gdLst/>
            <a:ahLst/>
            <a:cxnLst/>
            <a:rect l="l" t="t" r="r" b="b"/>
            <a:pathLst>
              <a:path w="6677025" h="1564640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348320"/>
                </a:lnTo>
                <a:lnTo>
                  <a:pt x="5704" y="1397847"/>
                </a:lnTo>
                <a:lnTo>
                  <a:pt x="21955" y="1443311"/>
                </a:lnTo>
                <a:lnTo>
                  <a:pt x="47454" y="1483417"/>
                </a:lnTo>
                <a:lnTo>
                  <a:pt x="80904" y="1516868"/>
                </a:lnTo>
                <a:lnTo>
                  <a:pt x="121011" y="1542367"/>
                </a:lnTo>
                <a:lnTo>
                  <a:pt x="166475" y="1558617"/>
                </a:lnTo>
                <a:lnTo>
                  <a:pt x="216001" y="1564322"/>
                </a:lnTo>
                <a:lnTo>
                  <a:pt x="6460947" y="1564322"/>
                </a:lnTo>
                <a:lnTo>
                  <a:pt x="6510477" y="1558617"/>
                </a:lnTo>
                <a:lnTo>
                  <a:pt x="6555943" y="1542367"/>
                </a:lnTo>
                <a:lnTo>
                  <a:pt x="6596049" y="1516868"/>
                </a:lnTo>
                <a:lnTo>
                  <a:pt x="6629498" y="1483417"/>
                </a:lnTo>
                <a:lnTo>
                  <a:pt x="6654995" y="1443311"/>
                </a:lnTo>
                <a:lnTo>
                  <a:pt x="6671244" y="1397847"/>
                </a:lnTo>
                <a:lnTo>
                  <a:pt x="6676948" y="1348320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1052" y="8588500"/>
            <a:ext cx="6696075" cy="494665"/>
          </a:xfrm>
          <a:custGeom>
            <a:avLst/>
            <a:gdLst/>
            <a:ahLst/>
            <a:cxnLst/>
            <a:rect l="l" t="t" r="r" b="b"/>
            <a:pathLst>
              <a:path w="6696075" h="494665">
                <a:moveTo>
                  <a:pt x="6470472" y="0"/>
                </a:moveTo>
                <a:lnTo>
                  <a:pt x="225526" y="0"/>
                </a:lnTo>
                <a:lnTo>
                  <a:pt x="176000" y="5704"/>
                </a:lnTo>
                <a:lnTo>
                  <a:pt x="130536" y="21955"/>
                </a:lnTo>
                <a:lnTo>
                  <a:pt x="90429" y="47454"/>
                </a:lnTo>
                <a:lnTo>
                  <a:pt x="56979" y="80904"/>
                </a:lnTo>
                <a:lnTo>
                  <a:pt x="31480" y="121011"/>
                </a:lnTo>
                <a:lnTo>
                  <a:pt x="15229" y="166475"/>
                </a:lnTo>
                <a:lnTo>
                  <a:pt x="9525" y="216001"/>
                </a:lnTo>
                <a:lnTo>
                  <a:pt x="0" y="494474"/>
                </a:lnTo>
                <a:lnTo>
                  <a:pt x="6695998" y="494474"/>
                </a:lnTo>
                <a:lnTo>
                  <a:pt x="6686473" y="216001"/>
                </a:lnTo>
                <a:lnTo>
                  <a:pt x="6680768" y="166475"/>
                </a:lnTo>
                <a:lnTo>
                  <a:pt x="6664518" y="121011"/>
                </a:lnTo>
                <a:lnTo>
                  <a:pt x="6639019" y="80904"/>
                </a:lnTo>
                <a:lnTo>
                  <a:pt x="6605568" y="47454"/>
                </a:lnTo>
                <a:lnTo>
                  <a:pt x="6565462" y="21955"/>
                </a:lnTo>
                <a:lnTo>
                  <a:pt x="6519998" y="5704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054" y="9248033"/>
            <a:ext cx="243509" cy="243522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054" y="9681532"/>
            <a:ext cx="243509" cy="243522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8655" y="9248033"/>
            <a:ext cx="243509" cy="24352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8655" y="9681532"/>
            <a:ext cx="243509" cy="243522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618352" y="8713037"/>
            <a:ext cx="37515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9.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kind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being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treated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by</a:t>
            </a:r>
            <a:r>
              <a:rPr sz="1200" b="1" spc="-60" dirty="0">
                <a:solidFill>
                  <a:srgbClr val="002F2F"/>
                </a:solidFill>
                <a:latin typeface="Arial"/>
                <a:cs typeface="Arial"/>
              </a:rPr>
              <a:t> T·PARK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?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26098" y="9246640"/>
            <a:ext cx="13849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Dewatered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sludge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26098" y="9680028"/>
            <a:ext cx="8858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Food</a:t>
            </a:r>
            <a:r>
              <a:rPr sz="1200" b="1" spc="-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140593" y="9254400"/>
            <a:ext cx="14973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Construction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43565" y="9680358"/>
            <a:ext cx="1179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All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above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85" name="object 26"/>
          <p:cNvSpPr txBox="1"/>
          <p:nvPr/>
        </p:nvSpPr>
        <p:spPr>
          <a:xfrm>
            <a:off x="4119562" y="1391156"/>
            <a:ext cx="2786380" cy="60016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Replace environmentally harmful or</a:t>
            </a:r>
          </a:p>
          <a:p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wasteful items with those that are</a:t>
            </a:r>
          </a:p>
          <a:p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harmless to nature</a:t>
            </a:r>
            <a:endParaRPr sz="1200" b="1" dirty="0">
              <a:solidFill>
                <a:srgbClr val="104B95"/>
              </a:solidFill>
              <a:latin typeface="Arial"/>
              <a:cs typeface="Arial"/>
            </a:endParaRPr>
          </a:p>
        </p:txBody>
      </p:sp>
      <p:sp>
        <p:nvSpPr>
          <p:cNvPr id="86" name="object 36"/>
          <p:cNvSpPr txBox="1"/>
          <p:nvPr/>
        </p:nvSpPr>
        <p:spPr>
          <a:xfrm>
            <a:off x="4119397" y="3408148"/>
            <a:ext cx="2801620" cy="60016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Replace environmentally harmful or</a:t>
            </a:r>
          </a:p>
          <a:p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wasteful items with those that are</a:t>
            </a:r>
          </a:p>
          <a:p>
            <a:r>
              <a:rPr lang="en-US" altLang="zh-HK" sz="1200" b="1" dirty="0">
                <a:solidFill>
                  <a:srgbClr val="104B95"/>
                </a:solidFill>
                <a:latin typeface="Arial"/>
                <a:cs typeface="Arial"/>
              </a:rPr>
              <a:t>harmless to nature</a:t>
            </a:r>
            <a:endParaRPr sz="1200" b="1" dirty="0">
              <a:solidFill>
                <a:srgbClr val="104B95"/>
              </a:solidFill>
              <a:latin typeface="Arial"/>
              <a:cs typeface="Arial"/>
            </a:endParaRPr>
          </a:p>
        </p:txBody>
      </p:sp>
      <p:sp>
        <p:nvSpPr>
          <p:cNvPr id="87" name="object 35"/>
          <p:cNvSpPr txBox="1"/>
          <p:nvPr/>
        </p:nvSpPr>
        <p:spPr>
          <a:xfrm>
            <a:off x="955752" y="3503483"/>
            <a:ext cx="238252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lang="en-US" sz="1200" b="1" dirty="0" err="1">
                <a:solidFill>
                  <a:srgbClr val="104B95"/>
                </a:solidFill>
                <a:latin typeface="Arial"/>
                <a:cs typeface="Arial"/>
              </a:rPr>
              <a:t>Minimise</a:t>
            </a:r>
            <a:r>
              <a:rPr lang="en-US" sz="1200" b="1" dirty="0">
                <a:solidFill>
                  <a:srgbClr val="104B95"/>
                </a:solidFill>
                <a:latin typeface="Arial"/>
                <a:cs typeface="Arial"/>
              </a:rPr>
              <a:t> the use of unnecessary items or energy</a:t>
            </a:r>
          </a:p>
        </p:txBody>
      </p:sp>
      <p:sp>
        <p:nvSpPr>
          <p:cNvPr id="89" name="object 43"/>
          <p:cNvSpPr txBox="1"/>
          <p:nvPr/>
        </p:nvSpPr>
        <p:spPr>
          <a:xfrm>
            <a:off x="955752" y="5456148"/>
            <a:ext cx="2392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sz="1200" b="1" dirty="0">
                <a:solidFill>
                  <a:srgbClr val="104B95"/>
                </a:solidFill>
                <a:latin typeface="Arial"/>
                <a:cs typeface="Arial"/>
              </a:rPr>
              <a:t>New wallet made out of leftover wallpaper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90" name="object 69"/>
          <p:cNvSpPr txBox="1"/>
          <p:nvPr/>
        </p:nvSpPr>
        <p:spPr>
          <a:xfrm>
            <a:off x="924717" y="7230188"/>
            <a:ext cx="709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algn="l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Reduce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1" name="object 70"/>
          <p:cNvSpPr txBox="1"/>
          <p:nvPr/>
        </p:nvSpPr>
        <p:spPr>
          <a:xfrm>
            <a:off x="1717977" y="7230188"/>
            <a:ext cx="731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72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Reuse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2" name="object 71"/>
          <p:cNvSpPr txBox="1"/>
          <p:nvPr/>
        </p:nvSpPr>
        <p:spPr>
          <a:xfrm>
            <a:off x="3857251" y="7230188"/>
            <a:ext cx="679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algn="l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Recycle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3" name="object 72"/>
          <p:cNvSpPr txBox="1"/>
          <p:nvPr/>
        </p:nvSpPr>
        <p:spPr>
          <a:xfrm>
            <a:off x="2798129" y="7230188"/>
            <a:ext cx="769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6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Replace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4" name="object 69"/>
          <p:cNvSpPr txBox="1"/>
          <p:nvPr/>
        </p:nvSpPr>
        <p:spPr>
          <a:xfrm>
            <a:off x="906836" y="7600357"/>
            <a:ext cx="709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6" algn="l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Replace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5" name="object 70"/>
          <p:cNvSpPr txBox="1"/>
          <p:nvPr/>
        </p:nvSpPr>
        <p:spPr>
          <a:xfrm>
            <a:off x="1926628" y="7600357"/>
            <a:ext cx="731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Recycle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6" name="object 71"/>
          <p:cNvSpPr txBox="1"/>
          <p:nvPr/>
        </p:nvSpPr>
        <p:spPr>
          <a:xfrm>
            <a:off x="3857251" y="7600357"/>
            <a:ext cx="679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Reduce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97" name="object 72"/>
          <p:cNvSpPr txBox="1"/>
          <p:nvPr/>
        </p:nvSpPr>
        <p:spPr>
          <a:xfrm>
            <a:off x="2658149" y="7600357"/>
            <a:ext cx="940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72" algn="ctr">
              <a:spcBef>
                <a:spcPts val="100"/>
              </a:spcBef>
            </a:pPr>
            <a:r>
              <a:rPr lang="en-US" sz="1200" b="1" spc="-10" dirty="0">
                <a:solidFill>
                  <a:srgbClr val="034EA2"/>
                </a:solidFill>
                <a:latin typeface="Arial"/>
                <a:cs typeface="Arial"/>
              </a:rPr>
              <a:t>Upcycle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98" name="object 69"/>
          <p:cNvSpPr txBox="1"/>
          <p:nvPr/>
        </p:nvSpPr>
        <p:spPr>
          <a:xfrm>
            <a:off x="733756" y="7966852"/>
            <a:ext cx="8383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72" algn="ctr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Upcycle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99" name="object 70"/>
          <p:cNvSpPr txBox="1"/>
          <p:nvPr/>
        </p:nvSpPr>
        <p:spPr>
          <a:xfrm>
            <a:off x="1980322" y="7966852"/>
            <a:ext cx="731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200" b="1" spc="-10" dirty="0">
                <a:solidFill>
                  <a:srgbClr val="034EA2"/>
                </a:solidFill>
                <a:latin typeface="Arial"/>
                <a:cs typeface="Arial"/>
              </a:rPr>
              <a:t>Recycle</a:t>
            </a:r>
            <a:endParaRPr lang="en-US" altLang="zh-HK" sz="1200" b="1" dirty="0">
              <a:latin typeface="Arial"/>
              <a:cs typeface="Arial"/>
            </a:endParaRPr>
          </a:p>
        </p:txBody>
      </p:sp>
      <p:sp>
        <p:nvSpPr>
          <p:cNvPr id="100" name="object 71"/>
          <p:cNvSpPr txBox="1"/>
          <p:nvPr/>
        </p:nvSpPr>
        <p:spPr>
          <a:xfrm>
            <a:off x="3857251" y="7966852"/>
            <a:ext cx="679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Reduce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01" name="object 72"/>
          <p:cNvSpPr txBox="1"/>
          <p:nvPr/>
        </p:nvSpPr>
        <p:spPr>
          <a:xfrm>
            <a:off x="2798129" y="7966852"/>
            <a:ext cx="769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72"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Reuse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992" y="6692821"/>
            <a:ext cx="6696075" cy="1647189"/>
            <a:chOff x="438990" y="6692818"/>
            <a:chExt cx="6696075" cy="1647189"/>
          </a:xfrm>
        </p:grpSpPr>
        <p:sp>
          <p:nvSpPr>
            <p:cNvPr id="3" name="object 3"/>
            <p:cNvSpPr/>
            <p:nvPr/>
          </p:nvSpPr>
          <p:spPr>
            <a:xfrm>
              <a:off x="448515" y="6702348"/>
              <a:ext cx="6677025" cy="1628139"/>
            </a:xfrm>
            <a:custGeom>
              <a:avLst/>
              <a:gdLst/>
              <a:ahLst/>
              <a:cxnLst/>
              <a:rect l="l" t="t" r="r" b="b"/>
              <a:pathLst>
                <a:path w="6677025" h="162814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411947"/>
                  </a:lnTo>
                  <a:lnTo>
                    <a:pt x="5704" y="1461474"/>
                  </a:lnTo>
                  <a:lnTo>
                    <a:pt x="21955" y="1506938"/>
                  </a:lnTo>
                  <a:lnTo>
                    <a:pt x="47454" y="1547044"/>
                  </a:lnTo>
                  <a:lnTo>
                    <a:pt x="80904" y="1580495"/>
                  </a:lnTo>
                  <a:lnTo>
                    <a:pt x="121011" y="1605994"/>
                  </a:lnTo>
                  <a:lnTo>
                    <a:pt x="166475" y="1622244"/>
                  </a:lnTo>
                  <a:lnTo>
                    <a:pt x="216001" y="1627949"/>
                  </a:lnTo>
                  <a:lnTo>
                    <a:pt x="6460947" y="1627949"/>
                  </a:lnTo>
                  <a:lnTo>
                    <a:pt x="6510477" y="1622244"/>
                  </a:lnTo>
                  <a:lnTo>
                    <a:pt x="6555943" y="1605994"/>
                  </a:lnTo>
                  <a:lnTo>
                    <a:pt x="6596049" y="1580495"/>
                  </a:lnTo>
                  <a:lnTo>
                    <a:pt x="6629498" y="1547044"/>
                  </a:lnTo>
                  <a:lnTo>
                    <a:pt x="6654995" y="1506938"/>
                  </a:lnTo>
                  <a:lnTo>
                    <a:pt x="6671244" y="1461474"/>
                  </a:lnTo>
                  <a:lnTo>
                    <a:pt x="6676948" y="1411947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988" y="6692823"/>
              <a:ext cx="6696075" cy="758190"/>
            </a:xfrm>
            <a:custGeom>
              <a:avLst/>
              <a:gdLst/>
              <a:ahLst/>
              <a:cxnLst/>
              <a:rect l="l" t="t" r="r" b="b"/>
              <a:pathLst>
                <a:path w="6696075" h="758190">
                  <a:moveTo>
                    <a:pt x="6695999" y="494474"/>
                  </a:moveTo>
                  <a:lnTo>
                    <a:pt x="6686474" y="216001"/>
                  </a:lnTo>
                  <a:lnTo>
                    <a:pt x="6680771" y="166471"/>
                  </a:lnTo>
                  <a:lnTo>
                    <a:pt x="6664515" y="121018"/>
                  </a:lnTo>
                  <a:lnTo>
                    <a:pt x="6639014" y="80911"/>
                  </a:lnTo>
                  <a:lnTo>
                    <a:pt x="6605562" y="47459"/>
                  </a:lnTo>
                  <a:lnTo>
                    <a:pt x="6565455" y="21958"/>
                  </a:lnTo>
                  <a:lnTo>
                    <a:pt x="6520002" y="5702"/>
                  </a:lnTo>
                  <a:lnTo>
                    <a:pt x="6470472" y="0"/>
                  </a:lnTo>
                  <a:lnTo>
                    <a:pt x="225526" y="0"/>
                  </a:lnTo>
                  <a:lnTo>
                    <a:pt x="175996" y="5702"/>
                  </a:lnTo>
                  <a:lnTo>
                    <a:pt x="130530" y="21958"/>
                  </a:lnTo>
                  <a:lnTo>
                    <a:pt x="90424" y="47459"/>
                  </a:lnTo>
                  <a:lnTo>
                    <a:pt x="56972" y="80911"/>
                  </a:lnTo>
                  <a:lnTo>
                    <a:pt x="31483" y="121018"/>
                  </a:lnTo>
                  <a:lnTo>
                    <a:pt x="15227" y="166471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4660" y="494474"/>
                  </a:lnTo>
                  <a:lnTo>
                    <a:pt x="0" y="757720"/>
                  </a:lnTo>
                  <a:lnTo>
                    <a:pt x="6695999" y="757720"/>
                  </a:lnTo>
                  <a:lnTo>
                    <a:pt x="6691325" y="494474"/>
                  </a:lnTo>
                  <a:lnTo>
                    <a:pt x="6695999" y="494474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4291" y="7571091"/>
            <a:ext cx="418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400" b="1" spc="-20" dirty="0">
                <a:solidFill>
                  <a:srgbClr val="034EA2"/>
                </a:solidFill>
                <a:latin typeface="Arial"/>
                <a:cs typeface="Arial"/>
              </a:rPr>
              <a:t>0.6%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874" y="7571091"/>
            <a:ext cx="4579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400" b="1" spc="-30" dirty="0">
                <a:solidFill>
                  <a:srgbClr val="034EA2"/>
                </a:solidFill>
                <a:latin typeface="Arial"/>
                <a:cs typeface="Arial"/>
              </a:rPr>
              <a:t>2.5%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8995" y="7574955"/>
            <a:ext cx="3361690" cy="621665"/>
            <a:chOff x="618995" y="7574953"/>
            <a:chExt cx="3361690" cy="6216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995" y="7947445"/>
              <a:ext cx="243509" cy="2489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995" y="7574953"/>
              <a:ext cx="243509" cy="2489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6595" y="7574953"/>
              <a:ext cx="243509" cy="2489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595" y="7947445"/>
              <a:ext cx="243509" cy="24894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25008" y="356876"/>
            <a:ext cx="6696075" cy="2357120"/>
            <a:chOff x="425006" y="356876"/>
            <a:chExt cx="6696075" cy="2357120"/>
          </a:xfrm>
        </p:grpSpPr>
        <p:sp>
          <p:nvSpPr>
            <p:cNvPr id="13" name="object 13"/>
            <p:cNvSpPr/>
            <p:nvPr/>
          </p:nvSpPr>
          <p:spPr>
            <a:xfrm>
              <a:off x="425010" y="356876"/>
              <a:ext cx="6696075" cy="494665"/>
            </a:xfrm>
            <a:custGeom>
              <a:avLst/>
              <a:gdLst/>
              <a:ahLst/>
              <a:cxnLst/>
              <a:rect l="l" t="t" r="r" b="b"/>
              <a:pathLst>
                <a:path w="6696075" h="494665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6695998" y="494474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4531" y="366406"/>
              <a:ext cx="6677025" cy="2338070"/>
            </a:xfrm>
            <a:custGeom>
              <a:avLst/>
              <a:gdLst/>
              <a:ahLst/>
              <a:cxnLst/>
              <a:rect l="l" t="t" r="r" b="b"/>
              <a:pathLst>
                <a:path w="6677025" h="23380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121992"/>
                  </a:lnTo>
                  <a:lnTo>
                    <a:pt x="5704" y="2171518"/>
                  </a:lnTo>
                  <a:lnTo>
                    <a:pt x="21955" y="2216982"/>
                  </a:lnTo>
                  <a:lnTo>
                    <a:pt x="47454" y="2257088"/>
                  </a:lnTo>
                  <a:lnTo>
                    <a:pt x="80904" y="2290539"/>
                  </a:lnTo>
                  <a:lnTo>
                    <a:pt x="121011" y="2316038"/>
                  </a:lnTo>
                  <a:lnTo>
                    <a:pt x="166475" y="2332288"/>
                  </a:lnTo>
                  <a:lnTo>
                    <a:pt x="216001" y="2337993"/>
                  </a:lnTo>
                  <a:lnTo>
                    <a:pt x="6460947" y="2337993"/>
                  </a:lnTo>
                  <a:lnTo>
                    <a:pt x="6510477" y="2332288"/>
                  </a:lnTo>
                  <a:lnTo>
                    <a:pt x="6555943" y="2316038"/>
                  </a:lnTo>
                  <a:lnTo>
                    <a:pt x="6596049" y="2290539"/>
                  </a:lnTo>
                  <a:lnTo>
                    <a:pt x="6629498" y="2257088"/>
                  </a:lnTo>
                  <a:lnTo>
                    <a:pt x="6654995" y="2216982"/>
                  </a:lnTo>
                  <a:lnTo>
                    <a:pt x="6671244" y="2171518"/>
                  </a:lnTo>
                  <a:lnTo>
                    <a:pt x="6676948" y="2121992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294" y="972258"/>
              <a:ext cx="243509" cy="2435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82867" y="109402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8709" y="1032942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46102" y="109402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51944" y="1032942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94" y="1383173"/>
              <a:ext cx="243509" cy="2435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294" y="2205002"/>
              <a:ext cx="243509" cy="2435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294" y="1794088"/>
              <a:ext cx="243509" cy="24352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54593" y="484008"/>
            <a:ext cx="4582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110" dirty="0">
                <a:solidFill>
                  <a:srgbClr val="002F2F"/>
                </a:solidFill>
                <a:latin typeface="Arial"/>
                <a:cs typeface="Arial"/>
              </a:rPr>
              <a:t>10.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operation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process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6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T·PARK?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4609" y="990561"/>
            <a:ext cx="1094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Sludge</a:t>
            </a:r>
            <a:r>
              <a:rPr sz="10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reception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2339" y="981062"/>
            <a:ext cx="76851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  <a:tabLst>
                <a:tab pos="1051736" algn="l"/>
              </a:tabLst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Incineratio</a:t>
            </a:r>
            <a:r>
              <a:rPr lang="en-US" sz="1000" b="1" spc="-10" dirty="0">
                <a:solidFill>
                  <a:srgbClr val="104B95"/>
                </a:solidFill>
                <a:latin typeface="Arial"/>
                <a:cs typeface="Arial"/>
              </a:rPr>
              <a:t>n</a:t>
            </a:r>
            <a:endParaRPr sz="1000" b="1" spc="-10" dirty="0">
              <a:solidFill>
                <a:srgbClr val="104B95"/>
              </a:solidFill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30350" y="1032941"/>
            <a:ext cx="2626360" cy="533400"/>
            <a:chOff x="2530350" y="1032941"/>
            <a:chExt cx="2626360" cy="533400"/>
          </a:xfrm>
        </p:grpSpPr>
        <p:sp>
          <p:nvSpPr>
            <p:cNvPr id="27" name="object 27"/>
            <p:cNvSpPr/>
            <p:nvPr/>
          </p:nvSpPr>
          <p:spPr>
            <a:xfrm>
              <a:off x="4989487" y="109402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28" name="object 28"/>
            <p:cNvSpPr/>
            <p:nvPr/>
          </p:nvSpPr>
          <p:spPr>
            <a:xfrm>
              <a:off x="5095326" y="1032941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29" name="object 29"/>
            <p:cNvSpPr/>
            <p:nvPr/>
          </p:nvSpPr>
          <p:spPr>
            <a:xfrm>
              <a:off x="2539875" y="150494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45717" y="1443855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4008" y="150494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9848" y="1443855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197946" y="899920"/>
            <a:ext cx="1515745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6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Flue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gas</a:t>
            </a:r>
            <a:r>
              <a:rPr sz="1000" b="1" spc="-8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104B95"/>
                </a:solidFill>
                <a:latin typeface="Arial"/>
                <a:cs typeface="Arial"/>
              </a:rPr>
              <a:t>treatment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and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power</a:t>
            </a:r>
            <a:r>
              <a:rPr sz="10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generation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32191" y="1388065"/>
            <a:ext cx="781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97919" y="1401476"/>
            <a:ext cx="1094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Sludge</a:t>
            </a:r>
            <a:r>
              <a:rPr sz="10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reception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43820" y="1391976"/>
            <a:ext cx="1616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Ash</a:t>
            </a:r>
            <a:r>
              <a:rPr sz="10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0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residue</a:t>
            </a:r>
            <a:r>
              <a:rPr sz="10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handling</a:t>
            </a:r>
            <a:endParaRPr sz="1000" b="1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98216" y="1443855"/>
            <a:ext cx="3825240" cy="944244"/>
            <a:chOff x="2098216" y="1443855"/>
            <a:chExt cx="3825240" cy="944244"/>
          </a:xfrm>
        </p:grpSpPr>
        <p:sp>
          <p:nvSpPr>
            <p:cNvPr id="38" name="object 38"/>
            <p:cNvSpPr/>
            <p:nvPr/>
          </p:nvSpPr>
          <p:spPr>
            <a:xfrm>
              <a:off x="5728282" y="150494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34124" y="1443855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0" name="object 40"/>
            <p:cNvSpPr/>
            <p:nvPr/>
          </p:nvSpPr>
          <p:spPr>
            <a:xfrm>
              <a:off x="2098216" y="1915859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1" name="object 41"/>
            <p:cNvSpPr/>
            <p:nvPr/>
          </p:nvSpPr>
          <p:spPr>
            <a:xfrm>
              <a:off x="2204060" y="1854776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2" name="object 42"/>
            <p:cNvSpPr/>
            <p:nvPr/>
          </p:nvSpPr>
          <p:spPr>
            <a:xfrm>
              <a:off x="4931742" y="1915859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3" name="object 43"/>
            <p:cNvSpPr/>
            <p:nvPr/>
          </p:nvSpPr>
          <p:spPr>
            <a:xfrm>
              <a:off x="5037584" y="1854776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4" name="object 44"/>
            <p:cNvSpPr/>
            <p:nvPr/>
          </p:nvSpPr>
          <p:spPr>
            <a:xfrm>
              <a:off x="3139182" y="1915859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5026" y="1854776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6" name="object 46"/>
            <p:cNvSpPr/>
            <p:nvPr/>
          </p:nvSpPr>
          <p:spPr>
            <a:xfrm>
              <a:off x="2098216" y="232677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7" name="object 47"/>
            <p:cNvSpPr/>
            <p:nvPr/>
          </p:nvSpPr>
          <p:spPr>
            <a:xfrm>
              <a:off x="2204060" y="2265691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8" name="object 48"/>
            <p:cNvSpPr/>
            <p:nvPr/>
          </p:nvSpPr>
          <p:spPr>
            <a:xfrm>
              <a:off x="3963429" y="232677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49" name="object 49"/>
            <p:cNvSpPr/>
            <p:nvPr/>
          </p:nvSpPr>
          <p:spPr>
            <a:xfrm>
              <a:off x="4069274" y="2265691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50" name="object 50"/>
            <p:cNvSpPr/>
            <p:nvPr/>
          </p:nvSpPr>
          <p:spPr>
            <a:xfrm>
              <a:off x="5755989" y="232677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  <p:sp>
          <p:nvSpPr>
            <p:cNvPr id="51" name="object 51"/>
            <p:cNvSpPr/>
            <p:nvPr/>
          </p:nvSpPr>
          <p:spPr>
            <a:xfrm>
              <a:off x="5861830" y="2265691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 sz="1000" b="1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71337" y="1328344"/>
            <a:ext cx="1515745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6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Flue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gas</a:t>
            </a:r>
            <a:r>
              <a:rPr sz="1000" b="1" spc="-7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104B95"/>
                </a:solidFill>
                <a:latin typeface="Arial"/>
                <a:cs typeface="Arial"/>
              </a:rPr>
              <a:t>treatment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and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power</a:t>
            </a:r>
            <a:r>
              <a:rPr sz="10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generation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07619" y="1798945"/>
            <a:ext cx="781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62310" y="1812357"/>
            <a:ext cx="1094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Sludge</a:t>
            </a:r>
            <a:r>
              <a:rPr sz="10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reception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41195" y="1802811"/>
            <a:ext cx="1616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Ash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104B95"/>
                </a:solidFill>
                <a:latin typeface="Arial"/>
                <a:cs typeface="Arial"/>
              </a:rPr>
              <a:t> residue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handling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48704" y="1720248"/>
            <a:ext cx="1515745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6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Flue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gas</a:t>
            </a:r>
            <a:r>
              <a:rPr sz="1000" b="1" spc="-8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104B95"/>
                </a:solidFill>
                <a:latin typeface="Arial"/>
                <a:cs typeface="Arial"/>
              </a:rPr>
              <a:t>treatment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and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power</a:t>
            </a:r>
            <a:r>
              <a:rPr sz="10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generation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2310" y="2223275"/>
            <a:ext cx="1094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Sludge</a:t>
            </a:r>
            <a:r>
              <a:rPr sz="10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reception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72895" y="2131073"/>
            <a:ext cx="1515745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60"/>
              </a:spcBef>
            </a:pP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Flue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gas</a:t>
            </a:r>
            <a:r>
              <a:rPr sz="1000" b="1" spc="-8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104B95"/>
                </a:solidFill>
                <a:latin typeface="Arial"/>
                <a:cs typeface="Arial"/>
              </a:rPr>
              <a:t>treatment</a:t>
            </a:r>
            <a:r>
              <a:rPr sz="10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and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power</a:t>
            </a:r>
            <a:r>
              <a:rPr sz="1000" b="1" spc="-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generation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07669" y="2213725"/>
            <a:ext cx="1616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Ash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104B95"/>
                </a:solidFill>
                <a:latin typeface="Arial"/>
                <a:cs typeface="Arial"/>
              </a:rPr>
              <a:t>residue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handling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65438" y="2209906"/>
            <a:ext cx="781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endParaRPr sz="1000" b="1" dirty="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38992" y="2897641"/>
            <a:ext cx="6696075" cy="1844675"/>
            <a:chOff x="438990" y="2897639"/>
            <a:chExt cx="6696075" cy="1844675"/>
          </a:xfrm>
        </p:grpSpPr>
        <p:sp>
          <p:nvSpPr>
            <p:cNvPr id="62" name="object 62"/>
            <p:cNvSpPr/>
            <p:nvPr/>
          </p:nvSpPr>
          <p:spPr>
            <a:xfrm>
              <a:off x="448515" y="2907169"/>
              <a:ext cx="6677025" cy="1825625"/>
            </a:xfrm>
            <a:custGeom>
              <a:avLst/>
              <a:gdLst/>
              <a:ahLst/>
              <a:cxnLst/>
              <a:rect l="l" t="t" r="r" b="b"/>
              <a:pathLst>
                <a:path w="6677025" h="182562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609331"/>
                  </a:lnTo>
                  <a:lnTo>
                    <a:pt x="5704" y="1658857"/>
                  </a:lnTo>
                  <a:lnTo>
                    <a:pt x="21955" y="1704321"/>
                  </a:lnTo>
                  <a:lnTo>
                    <a:pt x="47454" y="1744427"/>
                  </a:lnTo>
                  <a:lnTo>
                    <a:pt x="80904" y="1777878"/>
                  </a:lnTo>
                  <a:lnTo>
                    <a:pt x="121011" y="1803377"/>
                  </a:lnTo>
                  <a:lnTo>
                    <a:pt x="166475" y="1819627"/>
                  </a:lnTo>
                  <a:lnTo>
                    <a:pt x="216001" y="1825332"/>
                  </a:lnTo>
                  <a:lnTo>
                    <a:pt x="6460947" y="1825332"/>
                  </a:lnTo>
                  <a:lnTo>
                    <a:pt x="6510477" y="1819627"/>
                  </a:lnTo>
                  <a:lnTo>
                    <a:pt x="6555943" y="1803377"/>
                  </a:lnTo>
                  <a:lnTo>
                    <a:pt x="6596049" y="1777878"/>
                  </a:lnTo>
                  <a:lnTo>
                    <a:pt x="6629498" y="1744427"/>
                  </a:lnTo>
                  <a:lnTo>
                    <a:pt x="6654995" y="1704321"/>
                  </a:lnTo>
                  <a:lnTo>
                    <a:pt x="6671244" y="1658857"/>
                  </a:lnTo>
                  <a:lnTo>
                    <a:pt x="6676948" y="1609331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8993" y="2897639"/>
              <a:ext cx="6696075" cy="494665"/>
            </a:xfrm>
            <a:custGeom>
              <a:avLst/>
              <a:gdLst/>
              <a:ahLst/>
              <a:cxnLst/>
              <a:rect l="l" t="t" r="r" b="b"/>
              <a:pathLst>
                <a:path w="6696075" h="494664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6695998" y="494474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995" y="3557168"/>
              <a:ext cx="243509" cy="2435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995" y="4278674"/>
              <a:ext cx="243509" cy="24352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6595" y="3557168"/>
              <a:ext cx="243509" cy="24352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6595" y="4278674"/>
              <a:ext cx="243509" cy="24352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25791" y="3018513"/>
            <a:ext cx="4650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225" dirty="0">
                <a:solidFill>
                  <a:srgbClr val="002F2F"/>
                </a:solidFill>
                <a:latin typeface="Arial"/>
                <a:cs typeface="Arial"/>
              </a:rPr>
              <a:t>11.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How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does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002F2F"/>
                </a:solidFill>
                <a:latin typeface="Arial"/>
                <a:cs typeface="Arial"/>
              </a:rPr>
              <a:t>T·PARK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generate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electricity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through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incineration?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17357" y="3483764"/>
            <a:ext cx="241935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spc="-45" dirty="0">
                <a:solidFill>
                  <a:srgbClr val="104B95"/>
                </a:solidFill>
                <a:latin typeface="Arial"/>
                <a:cs typeface="Arial"/>
              </a:rPr>
              <a:t>Use</a:t>
            </a:r>
            <a:r>
              <a:rPr sz="12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ashes</a:t>
            </a:r>
            <a:r>
              <a:rPr sz="1200" b="1" spc="-9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12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drive</a:t>
            </a:r>
            <a:r>
              <a:rPr sz="1200" b="1" spc="-9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1200" b="1" spc="-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generator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through</a:t>
            </a:r>
            <a:r>
              <a:rPr sz="1200" b="1" spc="1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gears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7357" y="4305260"/>
            <a:ext cx="2335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45" dirty="0">
                <a:solidFill>
                  <a:srgbClr val="104B95"/>
                </a:solidFill>
                <a:latin typeface="Arial"/>
                <a:cs typeface="Arial"/>
              </a:rPr>
              <a:t>Use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coal</a:t>
            </a:r>
            <a:r>
              <a:rPr sz="1200" b="1" spc="-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generate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electricity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56941" y="3442670"/>
            <a:ext cx="3004053" cy="48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marR="5080">
              <a:lnSpc>
                <a:spcPct val="108300"/>
              </a:lnSpc>
              <a:spcBef>
                <a:spcPts val="100"/>
              </a:spcBef>
            </a:pP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Heat</a:t>
            </a:r>
            <a:r>
              <a:rPr sz="95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energy</a:t>
            </a:r>
            <a:r>
              <a:rPr sz="95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generated</a:t>
            </a:r>
            <a:r>
              <a:rPr sz="95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by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95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r>
              <a:rPr sz="95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process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boils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95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water</a:t>
            </a:r>
            <a:r>
              <a:rPr sz="95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6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95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produce</a:t>
            </a:r>
            <a:r>
              <a:rPr sz="95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steam,</a:t>
            </a:r>
            <a:r>
              <a:rPr sz="95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which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104B95"/>
                </a:solidFill>
                <a:latin typeface="Arial"/>
                <a:cs typeface="Arial"/>
              </a:rPr>
              <a:t>then 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passes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through</a:t>
            </a:r>
            <a:r>
              <a:rPr sz="95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a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turbine</a:t>
            </a:r>
            <a:r>
              <a:rPr sz="950" b="1" spc="2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6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95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generate</a:t>
            </a:r>
            <a:r>
              <a:rPr sz="95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electricity</a:t>
            </a:r>
            <a:endParaRPr sz="950" b="1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56941" y="4175388"/>
            <a:ext cx="2926419" cy="499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marR="5080">
              <a:lnSpc>
                <a:spcPct val="108300"/>
              </a:lnSpc>
              <a:spcBef>
                <a:spcPts val="100"/>
              </a:spcBef>
            </a:pPr>
            <a:r>
              <a:rPr sz="950" b="1" spc="-30" dirty="0">
                <a:solidFill>
                  <a:srgbClr val="104B95"/>
                </a:solidFill>
                <a:latin typeface="Arial"/>
                <a:cs typeface="Arial"/>
              </a:rPr>
              <a:t>Use</a:t>
            </a:r>
            <a:r>
              <a:rPr sz="950" b="1" spc="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steam</a:t>
            </a:r>
            <a:r>
              <a:rPr sz="950" b="1" spc="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generated</a:t>
            </a:r>
            <a:r>
              <a:rPr sz="950" b="1" spc="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during</a:t>
            </a:r>
            <a:r>
              <a:rPr sz="95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the</a:t>
            </a:r>
            <a:r>
              <a:rPr sz="950" b="1" spc="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incineration process </a:t>
            </a:r>
            <a:r>
              <a:rPr sz="950" b="1" spc="6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950" b="1" spc="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drive</a:t>
            </a:r>
            <a:r>
              <a:rPr sz="950" b="1" spc="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gears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for</a:t>
            </a:r>
            <a:r>
              <a:rPr sz="950" b="1" spc="-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transporting</a:t>
            </a:r>
            <a:r>
              <a:rPr sz="950" b="1" spc="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104B95"/>
                </a:solidFill>
                <a:latin typeface="Arial"/>
                <a:cs typeface="Arial"/>
              </a:rPr>
              <a:t>coal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6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104B95"/>
                </a:solidFill>
                <a:latin typeface="Arial"/>
                <a:cs typeface="Arial"/>
              </a:rPr>
              <a:t>the </a:t>
            </a:r>
            <a:r>
              <a:rPr sz="950" b="1" spc="-10" dirty="0">
                <a:solidFill>
                  <a:srgbClr val="104B95"/>
                </a:solidFill>
                <a:latin typeface="Arial"/>
                <a:cs typeface="Arial"/>
              </a:rPr>
              <a:t>generator</a:t>
            </a:r>
            <a:endParaRPr sz="950" b="1" dirty="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8992" y="4925738"/>
            <a:ext cx="6696075" cy="1583690"/>
            <a:chOff x="438990" y="4925738"/>
            <a:chExt cx="6696075" cy="1583690"/>
          </a:xfrm>
        </p:grpSpPr>
        <p:sp>
          <p:nvSpPr>
            <p:cNvPr id="74" name="object 74"/>
            <p:cNvSpPr/>
            <p:nvPr/>
          </p:nvSpPr>
          <p:spPr>
            <a:xfrm>
              <a:off x="448515" y="4935269"/>
              <a:ext cx="6677025" cy="1564640"/>
            </a:xfrm>
            <a:custGeom>
              <a:avLst/>
              <a:gdLst/>
              <a:ahLst/>
              <a:cxnLst/>
              <a:rect l="l" t="t" r="r" b="b"/>
              <a:pathLst>
                <a:path w="6677025" h="156463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348320"/>
                  </a:lnTo>
                  <a:lnTo>
                    <a:pt x="5704" y="1397847"/>
                  </a:lnTo>
                  <a:lnTo>
                    <a:pt x="21955" y="1443311"/>
                  </a:lnTo>
                  <a:lnTo>
                    <a:pt x="47454" y="1483417"/>
                  </a:lnTo>
                  <a:lnTo>
                    <a:pt x="80904" y="1516868"/>
                  </a:lnTo>
                  <a:lnTo>
                    <a:pt x="121011" y="1542367"/>
                  </a:lnTo>
                  <a:lnTo>
                    <a:pt x="166475" y="1558617"/>
                  </a:lnTo>
                  <a:lnTo>
                    <a:pt x="216001" y="1564322"/>
                  </a:lnTo>
                  <a:lnTo>
                    <a:pt x="6460947" y="1564322"/>
                  </a:lnTo>
                  <a:lnTo>
                    <a:pt x="6510477" y="1558617"/>
                  </a:lnTo>
                  <a:lnTo>
                    <a:pt x="6555943" y="1542367"/>
                  </a:lnTo>
                  <a:lnTo>
                    <a:pt x="6596049" y="1516868"/>
                  </a:lnTo>
                  <a:lnTo>
                    <a:pt x="6629498" y="1483417"/>
                  </a:lnTo>
                  <a:lnTo>
                    <a:pt x="6654995" y="1443311"/>
                  </a:lnTo>
                  <a:lnTo>
                    <a:pt x="6671244" y="1397847"/>
                  </a:lnTo>
                  <a:lnTo>
                    <a:pt x="6676948" y="1348320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8993" y="4925738"/>
              <a:ext cx="6696075" cy="494665"/>
            </a:xfrm>
            <a:custGeom>
              <a:avLst/>
              <a:gdLst/>
              <a:ahLst/>
              <a:cxnLst/>
              <a:rect l="l" t="t" r="r" b="b"/>
              <a:pathLst>
                <a:path w="6696075" h="494664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6695998" y="494474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995" y="5585273"/>
              <a:ext cx="243509" cy="24352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995" y="6018772"/>
              <a:ext cx="243509" cy="24352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6595" y="5585273"/>
              <a:ext cx="243509" cy="24352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6595" y="6018772"/>
              <a:ext cx="243509" cy="243522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606291" y="4978280"/>
            <a:ext cx="632460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40" marR="5080" indent="-229273">
              <a:lnSpc>
                <a:spcPts val="1300"/>
              </a:lnSpc>
              <a:spcBef>
                <a:spcPts val="360"/>
              </a:spcBef>
            </a:pPr>
            <a:r>
              <a:rPr sz="1200" b="1" spc="-120" dirty="0">
                <a:solidFill>
                  <a:srgbClr val="002F2F"/>
                </a:solidFill>
                <a:latin typeface="Arial"/>
                <a:cs typeface="Arial"/>
              </a:rPr>
              <a:t>12.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kind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incineration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technology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used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002F2F"/>
                </a:solidFill>
                <a:latin typeface="Arial"/>
                <a:cs typeface="Arial"/>
              </a:rPr>
              <a:t>T·PARK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and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temperature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will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it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reach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within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short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period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7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time?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24961" y="5583871"/>
            <a:ext cx="24958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6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Waste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incineration;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above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600</a:t>
            </a:r>
            <a:r>
              <a:rPr sz="1200" b="1" spc="-30" baseline="44444" dirty="0">
                <a:solidFill>
                  <a:srgbClr val="104B95"/>
                </a:solidFill>
                <a:latin typeface="Arial"/>
                <a:cs typeface="Arial"/>
              </a:rPr>
              <a:t>o</a:t>
            </a:r>
            <a:r>
              <a:rPr lang="en-US" sz="1200" b="1" spc="-30" baseline="44444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lang="en-US" sz="1200" b="1" spc="-20" dirty="0">
                <a:solidFill>
                  <a:srgbClr val="104B95"/>
                </a:solidFill>
                <a:latin typeface="Arial"/>
                <a:cs typeface="Arial"/>
              </a:rPr>
              <a:t>C</a:t>
            </a:r>
            <a:endParaRPr sz="1200" b="1" spc="-20" dirty="0">
              <a:solidFill>
                <a:srgbClr val="104B95"/>
              </a:solidFill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50011" y="5945317"/>
            <a:ext cx="247078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Fluidised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bed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incineration;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above</a:t>
            </a:r>
            <a:endParaRPr lang="en-US" sz="1200" b="1" spc="-20" dirty="0">
              <a:solidFill>
                <a:srgbClr val="104B95"/>
              </a:solidFill>
              <a:latin typeface="Arial"/>
              <a:cs typeface="Arial"/>
            </a:endParaRPr>
          </a:p>
          <a:p>
            <a:pPr marL="12702">
              <a:spcBef>
                <a:spcPts val="100"/>
              </a:spcBef>
            </a:pPr>
            <a:r>
              <a:rPr lang="en-US" altLang="zh-HK" sz="1200" b="1" spc="-20" dirty="0">
                <a:solidFill>
                  <a:srgbClr val="104B95"/>
                </a:solidFill>
                <a:latin typeface="Arial"/>
                <a:cs typeface="Arial"/>
              </a:rPr>
              <a:t>600</a:t>
            </a:r>
            <a:r>
              <a:rPr lang="en-US" altLang="zh-HK" sz="1200" b="1" spc="-30" baseline="44444" dirty="0">
                <a:solidFill>
                  <a:srgbClr val="104B95"/>
                </a:solidFill>
                <a:latin typeface="Arial"/>
                <a:cs typeface="Arial"/>
              </a:rPr>
              <a:t>o </a:t>
            </a:r>
            <a:r>
              <a:rPr lang="en-US" altLang="zh-HK" sz="1200" b="1" spc="-20" dirty="0">
                <a:solidFill>
                  <a:srgbClr val="104B95"/>
                </a:solidFill>
                <a:latin typeface="Arial"/>
                <a:cs typeface="Arial"/>
              </a:rPr>
              <a:t>C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67106" y="5945319"/>
            <a:ext cx="2521585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6" marR="30484">
              <a:lnSpc>
                <a:spcPts val="1400"/>
              </a:lnSpc>
              <a:spcBef>
                <a:spcPts val="28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Fluidised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bed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incineration;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04B95"/>
                </a:solidFill>
                <a:latin typeface="Arial"/>
                <a:cs typeface="Arial"/>
              </a:rPr>
              <a:t>above </a:t>
            </a:r>
            <a:r>
              <a:rPr lang="en-US" altLang="zh-HK" sz="1200" b="1" spc="-20" dirty="0">
                <a:solidFill>
                  <a:srgbClr val="104B95"/>
                </a:solidFill>
                <a:latin typeface="Arial"/>
                <a:cs typeface="Arial"/>
              </a:rPr>
              <a:t>850</a:t>
            </a:r>
            <a:r>
              <a:rPr lang="en-US" altLang="zh-HK" sz="1200" b="1" spc="-30" baseline="44444" dirty="0">
                <a:solidFill>
                  <a:srgbClr val="104B95"/>
                </a:solidFill>
                <a:latin typeface="Arial"/>
                <a:cs typeface="Arial"/>
              </a:rPr>
              <a:t>o </a:t>
            </a:r>
            <a:r>
              <a:rPr lang="en-US" altLang="zh-HK" sz="1200" b="1" spc="-20" dirty="0">
                <a:solidFill>
                  <a:srgbClr val="104B95"/>
                </a:solidFill>
                <a:latin typeface="Arial"/>
                <a:cs typeface="Arial"/>
              </a:rPr>
              <a:t>C</a:t>
            </a:r>
            <a:endParaRPr sz="1200" b="1" baseline="44444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3993" y="6773869"/>
            <a:ext cx="6161405" cy="57451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 algn="just">
              <a:lnSpc>
                <a:spcPts val="1400"/>
              </a:lnSpc>
              <a:spcBef>
                <a:spcPts val="280"/>
              </a:spcBef>
            </a:pPr>
            <a:r>
              <a:rPr sz="1200" b="1" spc="-155" dirty="0">
                <a:solidFill>
                  <a:srgbClr val="002F2F"/>
                </a:solidFill>
                <a:latin typeface="Arial"/>
                <a:cs typeface="Arial"/>
              </a:rPr>
              <a:t>13.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According</a:t>
            </a:r>
            <a:r>
              <a:rPr sz="1200" b="1" spc="-6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Monitoring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Solid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Kong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2022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published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by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Environmental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Protection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Department,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 what </a:t>
            </a:r>
            <a:r>
              <a:rPr sz="1200" b="1" spc="-60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percentage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special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waste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accounted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total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amount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disposed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002F2F"/>
                </a:solidFill>
                <a:latin typeface="Arial"/>
                <a:cs typeface="Arial"/>
              </a:rPr>
              <a:t>at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landfills?</a:t>
            </a:r>
            <a:endParaRPr sz="1200" b="1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438992" y="8542587"/>
            <a:ext cx="6696075" cy="1792605"/>
            <a:chOff x="438990" y="8542585"/>
            <a:chExt cx="6696075" cy="1792605"/>
          </a:xfrm>
        </p:grpSpPr>
        <p:sp>
          <p:nvSpPr>
            <p:cNvPr id="95" name="object 95"/>
            <p:cNvSpPr/>
            <p:nvPr/>
          </p:nvSpPr>
          <p:spPr>
            <a:xfrm>
              <a:off x="438988" y="8542591"/>
              <a:ext cx="6696075" cy="899160"/>
            </a:xfrm>
            <a:custGeom>
              <a:avLst/>
              <a:gdLst/>
              <a:ahLst/>
              <a:cxnLst/>
              <a:rect l="l" t="t" r="r" b="b"/>
              <a:pathLst>
                <a:path w="6696075" h="899159">
                  <a:moveTo>
                    <a:pt x="6695999" y="494474"/>
                  </a:moveTo>
                  <a:lnTo>
                    <a:pt x="6686474" y="216001"/>
                  </a:lnTo>
                  <a:lnTo>
                    <a:pt x="6680771" y="166471"/>
                  </a:lnTo>
                  <a:lnTo>
                    <a:pt x="6664515" y="121005"/>
                  </a:lnTo>
                  <a:lnTo>
                    <a:pt x="6639014" y="80899"/>
                  </a:lnTo>
                  <a:lnTo>
                    <a:pt x="6605562" y="47459"/>
                  </a:lnTo>
                  <a:lnTo>
                    <a:pt x="6565455" y="21958"/>
                  </a:lnTo>
                  <a:lnTo>
                    <a:pt x="6520002" y="5702"/>
                  </a:lnTo>
                  <a:lnTo>
                    <a:pt x="6470472" y="0"/>
                  </a:lnTo>
                  <a:lnTo>
                    <a:pt x="225526" y="0"/>
                  </a:lnTo>
                  <a:lnTo>
                    <a:pt x="175996" y="5702"/>
                  </a:lnTo>
                  <a:lnTo>
                    <a:pt x="130530" y="21958"/>
                  </a:lnTo>
                  <a:lnTo>
                    <a:pt x="90424" y="47459"/>
                  </a:lnTo>
                  <a:lnTo>
                    <a:pt x="56972" y="80899"/>
                  </a:lnTo>
                  <a:lnTo>
                    <a:pt x="31483" y="121005"/>
                  </a:lnTo>
                  <a:lnTo>
                    <a:pt x="15227" y="166471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6032" y="494474"/>
                  </a:lnTo>
                  <a:lnTo>
                    <a:pt x="0" y="898537"/>
                  </a:lnTo>
                  <a:lnTo>
                    <a:pt x="6695999" y="898537"/>
                  </a:lnTo>
                  <a:lnTo>
                    <a:pt x="6689953" y="494474"/>
                  </a:lnTo>
                  <a:lnTo>
                    <a:pt x="6695999" y="494474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995" y="9568717"/>
              <a:ext cx="243509" cy="24894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995" y="9941209"/>
              <a:ext cx="243509" cy="24894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6595" y="9568717"/>
              <a:ext cx="243509" cy="24894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6595" y="9941209"/>
              <a:ext cx="243509" cy="24894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48515" y="8552115"/>
              <a:ext cx="6677025" cy="1773555"/>
            </a:xfrm>
            <a:custGeom>
              <a:avLst/>
              <a:gdLst/>
              <a:ahLst/>
              <a:cxnLst/>
              <a:rect l="l" t="t" r="r" b="b"/>
              <a:pathLst>
                <a:path w="6677025" h="17735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557489"/>
                  </a:lnTo>
                  <a:lnTo>
                    <a:pt x="5704" y="1607016"/>
                  </a:lnTo>
                  <a:lnTo>
                    <a:pt x="21955" y="1652480"/>
                  </a:lnTo>
                  <a:lnTo>
                    <a:pt x="47454" y="1692586"/>
                  </a:lnTo>
                  <a:lnTo>
                    <a:pt x="80904" y="1726037"/>
                  </a:lnTo>
                  <a:lnTo>
                    <a:pt x="121011" y="1751536"/>
                  </a:lnTo>
                  <a:lnTo>
                    <a:pt x="166475" y="1767786"/>
                  </a:lnTo>
                  <a:lnTo>
                    <a:pt x="216001" y="1773491"/>
                  </a:lnTo>
                  <a:lnTo>
                    <a:pt x="6460947" y="1773491"/>
                  </a:lnTo>
                  <a:lnTo>
                    <a:pt x="6510477" y="1767786"/>
                  </a:lnTo>
                  <a:lnTo>
                    <a:pt x="6555943" y="1751536"/>
                  </a:lnTo>
                  <a:lnTo>
                    <a:pt x="6596049" y="1726037"/>
                  </a:lnTo>
                  <a:lnTo>
                    <a:pt x="6629498" y="1692586"/>
                  </a:lnTo>
                  <a:lnTo>
                    <a:pt x="6654995" y="1652480"/>
                  </a:lnTo>
                  <a:lnTo>
                    <a:pt x="6671244" y="1607016"/>
                  </a:lnTo>
                  <a:lnTo>
                    <a:pt x="6676948" y="155748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93991" y="8605658"/>
            <a:ext cx="6389370" cy="75405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>
              <a:lnSpc>
                <a:spcPts val="1400"/>
              </a:lnSpc>
              <a:spcBef>
                <a:spcPts val="280"/>
              </a:spcBef>
            </a:pPr>
            <a:r>
              <a:rPr sz="1200" b="1" spc="-105" dirty="0">
                <a:solidFill>
                  <a:srgbClr val="002F2F"/>
                </a:solidFill>
                <a:latin typeface="Arial"/>
                <a:cs typeface="Arial"/>
              </a:rPr>
              <a:t>14.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According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Monitoring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Solid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Kong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2022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published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by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the 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Environmental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Protection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Department,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7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special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wastes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attribute</a:t>
            </a:r>
            <a:r>
              <a:rPr sz="1200" b="1" spc="-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highest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average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daily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disposal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quantity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(including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both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disposed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of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and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not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disposed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7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002F2F"/>
                </a:solidFill>
                <a:latin typeface="Arial"/>
                <a:cs typeface="Arial"/>
              </a:rPr>
              <a:t>at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landfills)?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24854" y="9486284"/>
            <a:ext cx="2495940" cy="3795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8741" marR="5080">
              <a:lnSpc>
                <a:spcPts val="1300"/>
              </a:lnSpc>
              <a:spcBef>
                <a:spcPts val="359"/>
              </a:spcBef>
            </a:pPr>
            <a:r>
              <a:rPr sz="1200" b="1" spc="50" dirty="0">
                <a:solidFill>
                  <a:srgbClr val="034EA2"/>
                </a:solidFill>
                <a:latin typeface="Arial"/>
                <a:cs typeface="Arial"/>
              </a:rPr>
              <a:t>Incineration ash and </a:t>
            </a:r>
            <a:r>
              <a:rPr sz="1200" b="1" spc="50" dirty="0" err="1">
                <a:solidFill>
                  <a:srgbClr val="034EA2"/>
                </a:solidFill>
                <a:latin typeface="Arial"/>
                <a:cs typeface="Arial"/>
              </a:rPr>
              <a:t>stabilised</a:t>
            </a:r>
            <a:r>
              <a:rPr sz="1200" b="1" spc="50" dirty="0">
                <a:solidFill>
                  <a:srgbClr val="034EA2"/>
                </a:solidFill>
                <a:latin typeface="Arial"/>
                <a:cs typeface="Arial"/>
              </a:rPr>
              <a:t> residue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4083545" y="9571823"/>
            <a:ext cx="2082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45" dirty="0">
                <a:solidFill>
                  <a:srgbClr val="034EA2"/>
                </a:solidFill>
                <a:latin typeface="Arial"/>
                <a:cs typeface="Arial"/>
              </a:rPr>
              <a:t>Dewatered</a:t>
            </a:r>
            <a:r>
              <a:rPr sz="1200" b="1" spc="5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34EA2"/>
                </a:solidFill>
                <a:latin typeface="Arial"/>
                <a:cs typeface="Arial"/>
              </a:rPr>
              <a:t>sewage</a:t>
            </a:r>
            <a:r>
              <a:rPr sz="1200" b="1" spc="5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sludge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04" name="object 91"/>
          <p:cNvSpPr txBox="1"/>
          <p:nvPr/>
        </p:nvSpPr>
        <p:spPr>
          <a:xfrm>
            <a:off x="4067106" y="5588023"/>
            <a:ext cx="2521585" cy="22057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6">
              <a:spcBef>
                <a:spcPts val="100"/>
              </a:spcBef>
            </a:pPr>
            <a:r>
              <a:rPr lang="en-US" sz="1200" b="1" dirty="0">
                <a:solidFill>
                  <a:srgbClr val="104B95"/>
                </a:solidFill>
                <a:latin typeface="Arial"/>
                <a:cs typeface="Arial"/>
              </a:rPr>
              <a:t>Waste incineration; above </a:t>
            </a:r>
            <a:r>
              <a:rPr lang="en-US" altLang="zh-HK" sz="1200" b="1" spc="-20" dirty="0">
                <a:solidFill>
                  <a:srgbClr val="104B95"/>
                </a:solidFill>
                <a:latin typeface="Arial"/>
                <a:cs typeface="Arial"/>
              </a:rPr>
              <a:t>850</a:t>
            </a:r>
            <a:r>
              <a:rPr lang="en-US" altLang="zh-HK" sz="1200" b="1" spc="-30" baseline="44444" dirty="0">
                <a:solidFill>
                  <a:srgbClr val="104B95"/>
                </a:solidFill>
                <a:latin typeface="Arial"/>
                <a:cs typeface="Arial"/>
              </a:rPr>
              <a:t>o </a:t>
            </a:r>
            <a:r>
              <a:rPr lang="en-US" altLang="zh-HK" sz="1200" b="1" spc="-20" dirty="0">
                <a:solidFill>
                  <a:srgbClr val="104B95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106" name="object 6"/>
          <p:cNvSpPr txBox="1"/>
          <p:nvPr/>
        </p:nvSpPr>
        <p:spPr>
          <a:xfrm>
            <a:off x="4041875" y="7952973"/>
            <a:ext cx="3848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400" b="1" spc="-30" dirty="0">
                <a:solidFill>
                  <a:srgbClr val="034EA2"/>
                </a:solidFill>
                <a:latin typeface="Arial"/>
                <a:cs typeface="Arial"/>
              </a:rPr>
              <a:t>5%</a:t>
            </a:r>
          </a:p>
        </p:txBody>
      </p:sp>
      <p:sp>
        <p:nvSpPr>
          <p:cNvPr id="107" name="object 5"/>
          <p:cNvSpPr txBox="1"/>
          <p:nvPr/>
        </p:nvSpPr>
        <p:spPr>
          <a:xfrm>
            <a:off x="924292" y="7965479"/>
            <a:ext cx="391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altLang="zh-HK" sz="1400" b="1" spc="-20" dirty="0">
                <a:solidFill>
                  <a:srgbClr val="034EA2"/>
                </a:solidFill>
                <a:latin typeface="Arial"/>
                <a:cs typeface="Arial"/>
              </a:rPr>
              <a:t>3%</a:t>
            </a:r>
          </a:p>
        </p:txBody>
      </p:sp>
      <p:sp>
        <p:nvSpPr>
          <p:cNvPr id="108" name="object 102"/>
          <p:cNvSpPr txBox="1"/>
          <p:nvPr/>
        </p:nvSpPr>
        <p:spPr>
          <a:xfrm>
            <a:off x="924854" y="9947994"/>
            <a:ext cx="2451735" cy="21287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8741" marR="5080">
              <a:lnSpc>
                <a:spcPts val="1300"/>
              </a:lnSpc>
              <a:spcBef>
                <a:spcPts val="359"/>
              </a:spcBef>
            </a:pPr>
            <a:r>
              <a:rPr lang="en-US" sz="1200" b="1" spc="30" dirty="0">
                <a:solidFill>
                  <a:srgbClr val="034EA2"/>
                </a:solidFill>
                <a:latin typeface="Arial"/>
                <a:cs typeface="Arial"/>
              </a:rPr>
              <a:t>Grease trap waste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09" name="object 103"/>
          <p:cNvSpPr txBox="1"/>
          <p:nvPr/>
        </p:nvSpPr>
        <p:spPr>
          <a:xfrm>
            <a:off x="4083545" y="9950548"/>
            <a:ext cx="2082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lang="en-US" sz="1200" b="1" spc="45" dirty="0">
                <a:solidFill>
                  <a:srgbClr val="034EA2"/>
                </a:solidFill>
                <a:latin typeface="Arial"/>
                <a:cs typeface="Arial"/>
              </a:rPr>
              <a:t>Livestock waste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10" name="object 25"/>
          <p:cNvSpPr txBox="1"/>
          <p:nvPr/>
        </p:nvSpPr>
        <p:spPr>
          <a:xfrm>
            <a:off x="2018192" y="981062"/>
            <a:ext cx="26555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  <a:tabLst>
                <a:tab pos="1051736" algn="l"/>
              </a:tabLst>
            </a:pPr>
            <a:r>
              <a:rPr sz="1000" b="1" spc="-10" dirty="0" smtClean="0">
                <a:solidFill>
                  <a:srgbClr val="104B95"/>
                </a:solidFill>
                <a:latin typeface="Arial"/>
                <a:cs typeface="Arial"/>
              </a:rPr>
              <a:t>Ash</a:t>
            </a:r>
            <a:r>
              <a:rPr sz="1000" b="1" spc="-25" dirty="0" smtClean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104B95"/>
                </a:solidFill>
                <a:latin typeface="Arial"/>
                <a:cs typeface="Arial"/>
              </a:rPr>
              <a:t>residue </a:t>
            </a:r>
            <a:r>
              <a:rPr sz="1000" b="1" spc="-10" dirty="0">
                <a:solidFill>
                  <a:srgbClr val="104B95"/>
                </a:solidFill>
                <a:latin typeface="Arial"/>
                <a:cs typeface="Arial"/>
              </a:rPr>
              <a:t>handling</a:t>
            </a:r>
            <a:endParaRPr sz="1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525" y="8017625"/>
            <a:ext cx="6677025" cy="1628139"/>
          </a:xfrm>
          <a:custGeom>
            <a:avLst/>
            <a:gdLst/>
            <a:ahLst/>
            <a:cxnLst/>
            <a:rect l="l" t="t" r="r" b="b"/>
            <a:pathLst>
              <a:path w="6677025" h="1628140">
                <a:moveTo>
                  <a:pt x="216001" y="0"/>
                </a:moveTo>
                <a:lnTo>
                  <a:pt x="166475" y="5704"/>
                </a:lnTo>
                <a:lnTo>
                  <a:pt x="121011" y="21953"/>
                </a:lnTo>
                <a:lnTo>
                  <a:pt x="80904" y="47450"/>
                </a:lnTo>
                <a:lnTo>
                  <a:pt x="47454" y="80899"/>
                </a:lnTo>
                <a:lnTo>
                  <a:pt x="21955" y="121005"/>
                </a:lnTo>
                <a:lnTo>
                  <a:pt x="5704" y="166471"/>
                </a:lnTo>
                <a:lnTo>
                  <a:pt x="0" y="216001"/>
                </a:lnTo>
                <a:lnTo>
                  <a:pt x="0" y="1411947"/>
                </a:lnTo>
                <a:lnTo>
                  <a:pt x="5704" y="1461474"/>
                </a:lnTo>
                <a:lnTo>
                  <a:pt x="21955" y="1506938"/>
                </a:lnTo>
                <a:lnTo>
                  <a:pt x="47454" y="1547044"/>
                </a:lnTo>
                <a:lnTo>
                  <a:pt x="80904" y="1580495"/>
                </a:lnTo>
                <a:lnTo>
                  <a:pt x="121011" y="1605994"/>
                </a:lnTo>
                <a:lnTo>
                  <a:pt x="166475" y="1622244"/>
                </a:lnTo>
                <a:lnTo>
                  <a:pt x="216001" y="1627949"/>
                </a:lnTo>
                <a:lnTo>
                  <a:pt x="6460947" y="1627949"/>
                </a:lnTo>
                <a:lnTo>
                  <a:pt x="6510477" y="1622244"/>
                </a:lnTo>
                <a:lnTo>
                  <a:pt x="6555943" y="1605994"/>
                </a:lnTo>
                <a:lnTo>
                  <a:pt x="6596049" y="1580495"/>
                </a:lnTo>
                <a:lnTo>
                  <a:pt x="6629498" y="1547044"/>
                </a:lnTo>
                <a:lnTo>
                  <a:pt x="6654995" y="1506938"/>
                </a:lnTo>
                <a:lnTo>
                  <a:pt x="6671244" y="1461474"/>
                </a:lnTo>
                <a:lnTo>
                  <a:pt x="6676948" y="1411947"/>
                </a:lnTo>
                <a:lnTo>
                  <a:pt x="6676948" y="216001"/>
                </a:lnTo>
                <a:lnTo>
                  <a:pt x="6671244" y="166471"/>
                </a:lnTo>
                <a:lnTo>
                  <a:pt x="6654995" y="121005"/>
                </a:lnTo>
                <a:lnTo>
                  <a:pt x="6629498" y="80899"/>
                </a:lnTo>
                <a:lnTo>
                  <a:pt x="6596049" y="47450"/>
                </a:lnTo>
                <a:lnTo>
                  <a:pt x="6555943" y="21953"/>
                </a:lnTo>
                <a:lnTo>
                  <a:pt x="6510477" y="5704"/>
                </a:lnTo>
                <a:lnTo>
                  <a:pt x="646094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02" y="428990"/>
            <a:ext cx="6696075" cy="615950"/>
          </a:xfrm>
          <a:custGeom>
            <a:avLst/>
            <a:gdLst/>
            <a:ahLst/>
            <a:cxnLst/>
            <a:rect l="l" t="t" r="r" b="b"/>
            <a:pathLst>
              <a:path w="6696075" h="615950">
                <a:moveTo>
                  <a:pt x="6470472" y="0"/>
                </a:moveTo>
                <a:lnTo>
                  <a:pt x="225526" y="0"/>
                </a:lnTo>
                <a:lnTo>
                  <a:pt x="181995" y="5466"/>
                </a:lnTo>
                <a:lnTo>
                  <a:pt x="141450" y="21143"/>
                </a:lnTo>
                <a:lnTo>
                  <a:pt x="104759" y="45949"/>
                </a:lnTo>
                <a:lnTo>
                  <a:pt x="72791" y="78803"/>
                </a:lnTo>
                <a:lnTo>
                  <a:pt x="46415" y="118622"/>
                </a:lnTo>
                <a:lnTo>
                  <a:pt x="26499" y="164324"/>
                </a:lnTo>
                <a:lnTo>
                  <a:pt x="13913" y="214827"/>
                </a:lnTo>
                <a:lnTo>
                  <a:pt x="9525" y="269049"/>
                </a:lnTo>
                <a:lnTo>
                  <a:pt x="0" y="615899"/>
                </a:lnTo>
                <a:lnTo>
                  <a:pt x="6695998" y="615899"/>
                </a:lnTo>
                <a:lnTo>
                  <a:pt x="6686473" y="269049"/>
                </a:lnTo>
                <a:lnTo>
                  <a:pt x="6682085" y="214827"/>
                </a:lnTo>
                <a:lnTo>
                  <a:pt x="6669498" y="164324"/>
                </a:lnTo>
                <a:lnTo>
                  <a:pt x="6649583" y="118622"/>
                </a:lnTo>
                <a:lnTo>
                  <a:pt x="6623207" y="78803"/>
                </a:lnTo>
                <a:lnTo>
                  <a:pt x="6591239" y="45949"/>
                </a:lnTo>
                <a:lnTo>
                  <a:pt x="6554548" y="21143"/>
                </a:lnTo>
                <a:lnTo>
                  <a:pt x="6514003" y="5466"/>
                </a:lnTo>
                <a:lnTo>
                  <a:pt x="6470472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4" y="1160526"/>
            <a:ext cx="243509" cy="2435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4" y="1738029"/>
            <a:ext cx="243509" cy="2435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9605" y="1160526"/>
            <a:ext cx="243509" cy="24352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2000" y="429001"/>
            <a:ext cx="6696075" cy="1789430"/>
            <a:chOff x="431998" y="429001"/>
            <a:chExt cx="6696075" cy="17894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603" y="1738029"/>
              <a:ext cx="243509" cy="2435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523" y="438526"/>
              <a:ext cx="6677025" cy="1770380"/>
            </a:xfrm>
            <a:custGeom>
              <a:avLst/>
              <a:gdLst/>
              <a:ahLst/>
              <a:cxnLst/>
              <a:rect l="l" t="t" r="r" b="b"/>
              <a:pathLst>
                <a:path w="6677025" h="177038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554149"/>
                  </a:lnTo>
                  <a:lnTo>
                    <a:pt x="5704" y="1603675"/>
                  </a:lnTo>
                  <a:lnTo>
                    <a:pt x="21955" y="1649140"/>
                  </a:lnTo>
                  <a:lnTo>
                    <a:pt x="47454" y="1689246"/>
                  </a:lnTo>
                  <a:lnTo>
                    <a:pt x="80904" y="1722697"/>
                  </a:lnTo>
                  <a:lnTo>
                    <a:pt x="121011" y="1748196"/>
                  </a:lnTo>
                  <a:lnTo>
                    <a:pt x="166475" y="1764446"/>
                  </a:lnTo>
                  <a:lnTo>
                    <a:pt x="216001" y="1770151"/>
                  </a:lnTo>
                  <a:lnTo>
                    <a:pt x="6460947" y="1770151"/>
                  </a:lnTo>
                  <a:lnTo>
                    <a:pt x="6510477" y="1764446"/>
                  </a:lnTo>
                  <a:lnTo>
                    <a:pt x="6555943" y="1748196"/>
                  </a:lnTo>
                  <a:lnTo>
                    <a:pt x="6596049" y="1722697"/>
                  </a:lnTo>
                  <a:lnTo>
                    <a:pt x="6629498" y="1689246"/>
                  </a:lnTo>
                  <a:lnTo>
                    <a:pt x="6654995" y="1649140"/>
                  </a:lnTo>
                  <a:lnTo>
                    <a:pt x="6671244" y="1603675"/>
                  </a:lnTo>
                  <a:lnTo>
                    <a:pt x="6676948" y="155414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1300" y="526548"/>
            <a:ext cx="5955030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>
              <a:lnSpc>
                <a:spcPts val="1400"/>
              </a:lnSpc>
              <a:spcBef>
                <a:spcPts val="280"/>
              </a:spcBef>
            </a:pPr>
            <a:r>
              <a:rPr sz="1200" b="1" spc="-114" dirty="0">
                <a:solidFill>
                  <a:srgbClr val="002F2F"/>
                </a:solidFill>
                <a:latin typeface="Arial"/>
                <a:cs typeface="Arial"/>
              </a:rPr>
              <a:t>15.</a:t>
            </a:r>
            <a:r>
              <a:rPr sz="1200" b="1" spc="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Which of</a:t>
            </a:r>
            <a:r>
              <a:rPr sz="1200" b="1" spc="-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following special waste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has a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higher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average daily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quantity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(not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disposed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7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002F2F"/>
                </a:solidFill>
                <a:latin typeface="Arial"/>
                <a:cs typeface="Arial"/>
              </a:rPr>
              <a:t>at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landfills)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and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-6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6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treatment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method?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031" y="1069396"/>
            <a:ext cx="2343785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ash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pulverised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fuel</a:t>
            </a:r>
            <a:r>
              <a:rPr sz="1200" b="1" spc="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ash,</a:t>
            </a:r>
            <a:r>
              <a:rPr sz="1200" b="1" spc="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incinerated</a:t>
            </a:r>
            <a:r>
              <a:rPr sz="1200" b="1" spc="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04B95"/>
                </a:solidFill>
                <a:latin typeface="Arial"/>
                <a:cs typeface="Arial"/>
              </a:rPr>
              <a:t>at</a:t>
            </a:r>
            <a:r>
              <a:rPr sz="1200" b="1" spc="-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104B95"/>
                </a:solidFill>
                <a:latin typeface="Arial"/>
                <a:cs typeface="Arial"/>
              </a:rPr>
              <a:t>T·PARK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9675" y="1073193"/>
            <a:ext cx="261874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86838">
              <a:lnSpc>
                <a:spcPts val="1300"/>
              </a:lnSpc>
              <a:spcBef>
                <a:spcPts val="36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Dewatered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sewage</a:t>
            </a:r>
            <a:r>
              <a:rPr sz="1200" b="1" spc="-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sludge,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incinerated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04B95"/>
                </a:solidFill>
                <a:latin typeface="Arial"/>
                <a:cs typeface="Arial"/>
              </a:rPr>
              <a:t>at</a:t>
            </a:r>
            <a:r>
              <a:rPr sz="1200" b="1" spc="-1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T·PARK</a:t>
            </a:r>
            <a:endParaRPr sz="1200" b="1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2000" y="2465053"/>
            <a:ext cx="6696075" cy="1583690"/>
            <a:chOff x="431998" y="2465053"/>
            <a:chExt cx="6696075" cy="1583690"/>
          </a:xfrm>
        </p:grpSpPr>
        <p:sp>
          <p:nvSpPr>
            <p:cNvPr id="14" name="object 14"/>
            <p:cNvSpPr/>
            <p:nvPr/>
          </p:nvSpPr>
          <p:spPr>
            <a:xfrm>
              <a:off x="441523" y="2474582"/>
              <a:ext cx="6677025" cy="1564640"/>
            </a:xfrm>
            <a:custGeom>
              <a:avLst/>
              <a:gdLst/>
              <a:ahLst/>
              <a:cxnLst/>
              <a:rect l="l" t="t" r="r" b="b"/>
              <a:pathLst>
                <a:path w="6677025" h="156463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348320"/>
                  </a:lnTo>
                  <a:lnTo>
                    <a:pt x="5704" y="1397847"/>
                  </a:lnTo>
                  <a:lnTo>
                    <a:pt x="21955" y="1443311"/>
                  </a:lnTo>
                  <a:lnTo>
                    <a:pt x="47454" y="1483417"/>
                  </a:lnTo>
                  <a:lnTo>
                    <a:pt x="80904" y="1516868"/>
                  </a:lnTo>
                  <a:lnTo>
                    <a:pt x="121011" y="1542367"/>
                  </a:lnTo>
                  <a:lnTo>
                    <a:pt x="166475" y="1558617"/>
                  </a:lnTo>
                  <a:lnTo>
                    <a:pt x="216001" y="1564322"/>
                  </a:lnTo>
                  <a:lnTo>
                    <a:pt x="6460947" y="1564322"/>
                  </a:lnTo>
                  <a:lnTo>
                    <a:pt x="6510477" y="1558617"/>
                  </a:lnTo>
                  <a:lnTo>
                    <a:pt x="6555943" y="1542367"/>
                  </a:lnTo>
                  <a:lnTo>
                    <a:pt x="6596049" y="1516868"/>
                  </a:lnTo>
                  <a:lnTo>
                    <a:pt x="6629498" y="1483417"/>
                  </a:lnTo>
                  <a:lnTo>
                    <a:pt x="6654995" y="1443311"/>
                  </a:lnTo>
                  <a:lnTo>
                    <a:pt x="6671244" y="1397847"/>
                  </a:lnTo>
                  <a:lnTo>
                    <a:pt x="6676948" y="1348320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000" y="2465053"/>
              <a:ext cx="6696075" cy="528955"/>
            </a:xfrm>
            <a:custGeom>
              <a:avLst/>
              <a:gdLst/>
              <a:ahLst/>
              <a:cxnLst/>
              <a:rect l="l" t="t" r="r" b="b"/>
              <a:pathLst>
                <a:path w="6696075" h="528955">
                  <a:moveTo>
                    <a:pt x="6470472" y="0"/>
                  </a:moveTo>
                  <a:lnTo>
                    <a:pt x="225526" y="0"/>
                  </a:lnTo>
                  <a:lnTo>
                    <a:pt x="181995" y="4692"/>
                  </a:lnTo>
                  <a:lnTo>
                    <a:pt x="141450" y="18152"/>
                  </a:lnTo>
                  <a:lnTo>
                    <a:pt x="104759" y="39449"/>
                  </a:lnTo>
                  <a:lnTo>
                    <a:pt x="72791" y="67656"/>
                  </a:lnTo>
                  <a:lnTo>
                    <a:pt x="46415" y="101843"/>
                  </a:lnTo>
                  <a:lnTo>
                    <a:pt x="26499" y="141081"/>
                  </a:lnTo>
                  <a:lnTo>
                    <a:pt x="13913" y="184443"/>
                  </a:lnTo>
                  <a:lnTo>
                    <a:pt x="9525" y="231000"/>
                  </a:lnTo>
                  <a:lnTo>
                    <a:pt x="0" y="528802"/>
                  </a:lnTo>
                  <a:lnTo>
                    <a:pt x="6695998" y="528802"/>
                  </a:lnTo>
                  <a:lnTo>
                    <a:pt x="6686473" y="231000"/>
                  </a:lnTo>
                  <a:lnTo>
                    <a:pt x="6682085" y="184443"/>
                  </a:lnTo>
                  <a:lnTo>
                    <a:pt x="6669498" y="141081"/>
                  </a:lnTo>
                  <a:lnTo>
                    <a:pt x="6649583" y="101843"/>
                  </a:lnTo>
                  <a:lnTo>
                    <a:pt x="6623207" y="67656"/>
                  </a:lnTo>
                  <a:lnTo>
                    <a:pt x="6591239" y="39449"/>
                  </a:lnTo>
                  <a:lnTo>
                    <a:pt x="6554548" y="18152"/>
                  </a:lnTo>
                  <a:lnTo>
                    <a:pt x="6514003" y="4692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2" y="3124586"/>
              <a:ext cx="243509" cy="2435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2" y="3558085"/>
              <a:ext cx="243509" cy="2435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603" y="3124586"/>
              <a:ext cx="243509" cy="2435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603" y="3558085"/>
              <a:ext cx="243509" cy="24352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99300" y="2517595"/>
            <a:ext cx="6320790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>
              <a:lnSpc>
                <a:spcPts val="1400"/>
              </a:lnSpc>
              <a:spcBef>
                <a:spcPts val="280"/>
              </a:spcBef>
            </a:pPr>
            <a:r>
              <a:rPr sz="1200" b="1" spc="-105" dirty="0">
                <a:solidFill>
                  <a:srgbClr val="002F2F"/>
                </a:solidFill>
                <a:latin typeface="Arial"/>
                <a:cs typeface="Arial"/>
              </a:rPr>
              <a:t>16.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1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1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treatment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method</a:t>
            </a:r>
            <a:r>
              <a:rPr sz="1200" b="1" spc="1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for</a:t>
            </a:r>
            <a:r>
              <a:rPr sz="1200" b="1" spc="8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sewage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sludge</a:t>
            </a:r>
            <a:r>
              <a:rPr sz="1200" b="1" spc="1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generated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from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sewage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treatment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works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Kong?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3370" y="3123180"/>
            <a:ext cx="2426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Disposed</a:t>
            </a:r>
            <a:r>
              <a:rPr sz="1200" b="1" spc="-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9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04B95"/>
                </a:solidFill>
                <a:latin typeface="Arial"/>
                <a:cs typeface="Arial"/>
              </a:rPr>
              <a:t>at</a:t>
            </a:r>
            <a:r>
              <a:rPr sz="1200" b="1" spc="-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 smtClean="0">
                <a:solidFill>
                  <a:srgbClr val="104B95"/>
                </a:solidFill>
                <a:latin typeface="Arial"/>
                <a:cs typeface="Arial"/>
              </a:rPr>
              <a:t>landfills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5881" y="3130941"/>
            <a:ext cx="918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5881" y="3556736"/>
            <a:ext cx="1329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Export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 oversea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1993" y="4299927"/>
            <a:ext cx="6696075" cy="758190"/>
          </a:xfrm>
          <a:custGeom>
            <a:avLst/>
            <a:gdLst/>
            <a:ahLst/>
            <a:cxnLst/>
            <a:rect l="l" t="t" r="r" b="b"/>
            <a:pathLst>
              <a:path w="6696075" h="758189">
                <a:moveTo>
                  <a:pt x="6695999" y="494474"/>
                </a:moveTo>
                <a:lnTo>
                  <a:pt x="6686474" y="216001"/>
                </a:lnTo>
                <a:lnTo>
                  <a:pt x="6680771" y="166471"/>
                </a:lnTo>
                <a:lnTo>
                  <a:pt x="6664528" y="121018"/>
                </a:lnTo>
                <a:lnTo>
                  <a:pt x="6639026" y="80911"/>
                </a:lnTo>
                <a:lnTo>
                  <a:pt x="6605575" y="47459"/>
                </a:lnTo>
                <a:lnTo>
                  <a:pt x="6565468" y="21958"/>
                </a:lnTo>
                <a:lnTo>
                  <a:pt x="6520002" y="5702"/>
                </a:lnTo>
                <a:lnTo>
                  <a:pt x="6470472" y="0"/>
                </a:lnTo>
                <a:lnTo>
                  <a:pt x="225526" y="0"/>
                </a:lnTo>
                <a:lnTo>
                  <a:pt x="176009" y="5702"/>
                </a:lnTo>
                <a:lnTo>
                  <a:pt x="130543" y="21958"/>
                </a:lnTo>
                <a:lnTo>
                  <a:pt x="90436" y="47459"/>
                </a:lnTo>
                <a:lnTo>
                  <a:pt x="56984" y="80911"/>
                </a:lnTo>
                <a:lnTo>
                  <a:pt x="31483" y="121018"/>
                </a:lnTo>
                <a:lnTo>
                  <a:pt x="15240" y="166471"/>
                </a:lnTo>
                <a:lnTo>
                  <a:pt x="9525" y="216001"/>
                </a:lnTo>
                <a:lnTo>
                  <a:pt x="0" y="494474"/>
                </a:lnTo>
                <a:lnTo>
                  <a:pt x="4660" y="494474"/>
                </a:lnTo>
                <a:lnTo>
                  <a:pt x="0" y="757720"/>
                </a:lnTo>
                <a:lnTo>
                  <a:pt x="6695999" y="757720"/>
                </a:lnTo>
                <a:lnTo>
                  <a:pt x="6691325" y="494474"/>
                </a:lnTo>
                <a:lnTo>
                  <a:pt x="6695999" y="494474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7299" y="5178196"/>
            <a:ext cx="791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65" dirty="0">
                <a:solidFill>
                  <a:srgbClr val="034EA2"/>
                </a:solidFill>
                <a:latin typeface="Arial"/>
                <a:cs typeface="Arial"/>
              </a:rPr>
              <a:t>0</a:t>
            </a:r>
            <a:r>
              <a:rPr sz="12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40" dirty="0" err="1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4882" y="5178196"/>
            <a:ext cx="8089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75" dirty="0">
                <a:solidFill>
                  <a:srgbClr val="034EA2"/>
                </a:solidFill>
                <a:latin typeface="Arial"/>
                <a:cs typeface="Arial"/>
              </a:rPr>
              <a:t>68</a:t>
            </a:r>
            <a:r>
              <a:rPr sz="12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2001" y="4299923"/>
            <a:ext cx="6696075" cy="1647189"/>
            <a:chOff x="431998" y="4299921"/>
            <a:chExt cx="6696075" cy="1647189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02" y="5182057"/>
              <a:ext cx="243509" cy="248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002" y="5554549"/>
              <a:ext cx="243509" cy="2489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603" y="5182057"/>
              <a:ext cx="243509" cy="2489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9603" y="5554549"/>
              <a:ext cx="243509" cy="248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1523" y="4309446"/>
              <a:ext cx="6677025" cy="1628139"/>
            </a:xfrm>
            <a:custGeom>
              <a:avLst/>
              <a:gdLst/>
              <a:ahLst/>
              <a:cxnLst/>
              <a:rect l="l" t="t" r="r" b="b"/>
              <a:pathLst>
                <a:path w="6677025" h="162813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411947"/>
                  </a:lnTo>
                  <a:lnTo>
                    <a:pt x="5704" y="1461474"/>
                  </a:lnTo>
                  <a:lnTo>
                    <a:pt x="21955" y="1506938"/>
                  </a:lnTo>
                  <a:lnTo>
                    <a:pt x="47454" y="1547044"/>
                  </a:lnTo>
                  <a:lnTo>
                    <a:pt x="80904" y="1580495"/>
                  </a:lnTo>
                  <a:lnTo>
                    <a:pt x="121011" y="1605994"/>
                  </a:lnTo>
                  <a:lnTo>
                    <a:pt x="166475" y="1622244"/>
                  </a:lnTo>
                  <a:lnTo>
                    <a:pt x="216001" y="1627949"/>
                  </a:lnTo>
                  <a:lnTo>
                    <a:pt x="6460947" y="1627949"/>
                  </a:lnTo>
                  <a:lnTo>
                    <a:pt x="6510477" y="1622244"/>
                  </a:lnTo>
                  <a:lnTo>
                    <a:pt x="6555943" y="1605994"/>
                  </a:lnTo>
                  <a:lnTo>
                    <a:pt x="6596049" y="1580495"/>
                  </a:lnTo>
                  <a:lnTo>
                    <a:pt x="6629498" y="1547044"/>
                  </a:lnTo>
                  <a:lnTo>
                    <a:pt x="6654995" y="1506938"/>
                  </a:lnTo>
                  <a:lnTo>
                    <a:pt x="6671244" y="1461474"/>
                  </a:lnTo>
                  <a:lnTo>
                    <a:pt x="6676948" y="1411947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87000" y="4362989"/>
            <a:ext cx="6412230" cy="57451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 algn="just">
              <a:lnSpc>
                <a:spcPts val="1400"/>
              </a:lnSpc>
              <a:spcBef>
                <a:spcPts val="280"/>
              </a:spcBef>
            </a:pPr>
            <a:r>
              <a:rPr sz="1200" b="1" spc="-160" dirty="0">
                <a:solidFill>
                  <a:srgbClr val="002F2F"/>
                </a:solidFill>
                <a:latin typeface="Arial"/>
                <a:cs typeface="Arial"/>
              </a:rPr>
              <a:t>17.</a:t>
            </a:r>
            <a:r>
              <a:rPr sz="1200" b="1" spc="2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According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Monitoring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Solid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Kong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2022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published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by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002F2F"/>
                </a:solidFill>
                <a:latin typeface="Arial"/>
                <a:cs typeface="Arial"/>
              </a:rPr>
              <a:t>the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Environmental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Protection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Department,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0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10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average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daily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002F2F"/>
                </a:solidFill>
                <a:latin typeface="Arial"/>
                <a:cs typeface="Arial"/>
              </a:rPr>
              <a:t>quantity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F2F"/>
                </a:solidFill>
                <a:latin typeface="Arial"/>
                <a:cs typeface="Arial"/>
              </a:rPr>
              <a:t>of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dewatered sludge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disposed of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002F2F"/>
                </a:solidFill>
                <a:latin typeface="Arial"/>
                <a:cs typeface="Arial"/>
              </a:rPr>
              <a:t>at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 landfills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 Hong</a:t>
            </a:r>
            <a:r>
              <a:rPr sz="1200" b="1" spc="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Kong?</a:t>
            </a:r>
            <a:endParaRPr sz="1200" b="1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32001" y="6185822"/>
            <a:ext cx="6696075" cy="1583690"/>
            <a:chOff x="431998" y="6185822"/>
            <a:chExt cx="6696075" cy="1583690"/>
          </a:xfrm>
        </p:grpSpPr>
        <p:sp>
          <p:nvSpPr>
            <p:cNvPr id="35" name="object 35"/>
            <p:cNvSpPr/>
            <p:nvPr/>
          </p:nvSpPr>
          <p:spPr>
            <a:xfrm>
              <a:off x="441523" y="6195347"/>
              <a:ext cx="6677025" cy="1564640"/>
            </a:xfrm>
            <a:custGeom>
              <a:avLst/>
              <a:gdLst/>
              <a:ahLst/>
              <a:cxnLst/>
              <a:rect l="l" t="t" r="r" b="b"/>
              <a:pathLst>
                <a:path w="6677025" h="156464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348320"/>
                  </a:lnTo>
                  <a:lnTo>
                    <a:pt x="5704" y="1397847"/>
                  </a:lnTo>
                  <a:lnTo>
                    <a:pt x="21955" y="1443311"/>
                  </a:lnTo>
                  <a:lnTo>
                    <a:pt x="47454" y="1483417"/>
                  </a:lnTo>
                  <a:lnTo>
                    <a:pt x="80904" y="1516868"/>
                  </a:lnTo>
                  <a:lnTo>
                    <a:pt x="121011" y="1542367"/>
                  </a:lnTo>
                  <a:lnTo>
                    <a:pt x="166475" y="1558617"/>
                  </a:lnTo>
                  <a:lnTo>
                    <a:pt x="216001" y="1564322"/>
                  </a:lnTo>
                  <a:lnTo>
                    <a:pt x="6460947" y="1564322"/>
                  </a:lnTo>
                  <a:lnTo>
                    <a:pt x="6510477" y="1558617"/>
                  </a:lnTo>
                  <a:lnTo>
                    <a:pt x="6555943" y="1542367"/>
                  </a:lnTo>
                  <a:lnTo>
                    <a:pt x="6596049" y="1516868"/>
                  </a:lnTo>
                  <a:lnTo>
                    <a:pt x="6629498" y="1483417"/>
                  </a:lnTo>
                  <a:lnTo>
                    <a:pt x="6654995" y="1443311"/>
                  </a:lnTo>
                  <a:lnTo>
                    <a:pt x="6671244" y="1397847"/>
                  </a:lnTo>
                  <a:lnTo>
                    <a:pt x="6676948" y="1348320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000" y="6185824"/>
              <a:ext cx="6696075" cy="528955"/>
            </a:xfrm>
            <a:custGeom>
              <a:avLst/>
              <a:gdLst/>
              <a:ahLst/>
              <a:cxnLst/>
              <a:rect l="l" t="t" r="r" b="b"/>
              <a:pathLst>
                <a:path w="6696075" h="528954">
                  <a:moveTo>
                    <a:pt x="6470472" y="0"/>
                  </a:moveTo>
                  <a:lnTo>
                    <a:pt x="225526" y="0"/>
                  </a:lnTo>
                  <a:lnTo>
                    <a:pt x="181995" y="4692"/>
                  </a:lnTo>
                  <a:lnTo>
                    <a:pt x="141450" y="18152"/>
                  </a:lnTo>
                  <a:lnTo>
                    <a:pt x="104759" y="39449"/>
                  </a:lnTo>
                  <a:lnTo>
                    <a:pt x="72791" y="67656"/>
                  </a:lnTo>
                  <a:lnTo>
                    <a:pt x="46415" y="101843"/>
                  </a:lnTo>
                  <a:lnTo>
                    <a:pt x="26499" y="141081"/>
                  </a:lnTo>
                  <a:lnTo>
                    <a:pt x="13913" y="184443"/>
                  </a:lnTo>
                  <a:lnTo>
                    <a:pt x="9525" y="231000"/>
                  </a:lnTo>
                  <a:lnTo>
                    <a:pt x="0" y="528802"/>
                  </a:lnTo>
                  <a:lnTo>
                    <a:pt x="6695998" y="528802"/>
                  </a:lnTo>
                  <a:lnTo>
                    <a:pt x="6686473" y="231000"/>
                  </a:lnTo>
                  <a:lnTo>
                    <a:pt x="6682085" y="184443"/>
                  </a:lnTo>
                  <a:lnTo>
                    <a:pt x="6669498" y="141081"/>
                  </a:lnTo>
                  <a:lnTo>
                    <a:pt x="6649583" y="101843"/>
                  </a:lnTo>
                  <a:lnTo>
                    <a:pt x="6623207" y="67656"/>
                  </a:lnTo>
                  <a:lnTo>
                    <a:pt x="6591239" y="39449"/>
                  </a:lnTo>
                  <a:lnTo>
                    <a:pt x="6554548" y="18152"/>
                  </a:lnTo>
                  <a:lnTo>
                    <a:pt x="6514003" y="4692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2" y="6845352"/>
              <a:ext cx="243509" cy="24352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02" y="7278851"/>
              <a:ext cx="243509" cy="24352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603" y="6845352"/>
              <a:ext cx="243509" cy="2435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603" y="7278851"/>
              <a:ext cx="243509" cy="243522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99300" y="6238361"/>
            <a:ext cx="6323330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>
              <a:lnSpc>
                <a:spcPts val="1400"/>
              </a:lnSpc>
              <a:spcBef>
                <a:spcPts val="280"/>
              </a:spcBef>
            </a:pPr>
            <a:r>
              <a:rPr sz="1200" b="1" spc="-100" dirty="0">
                <a:solidFill>
                  <a:srgbClr val="002F2F"/>
                </a:solidFill>
                <a:latin typeface="Arial"/>
                <a:cs typeface="Arial"/>
              </a:rPr>
              <a:t>18.</a:t>
            </a:r>
            <a:r>
              <a:rPr sz="1200" b="1" spc="-114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Which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002F2F"/>
                </a:solidFill>
                <a:latin typeface="Arial"/>
                <a:cs typeface="Arial"/>
              </a:rPr>
              <a:t>following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05" dirty="0">
                <a:solidFill>
                  <a:srgbClr val="002F2F"/>
                </a:solidFill>
                <a:latin typeface="Arial"/>
                <a:cs typeface="Arial"/>
              </a:rPr>
              <a:t> treatment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method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8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waterworks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02F2F"/>
                </a:solidFill>
                <a:latin typeface="Arial"/>
                <a:cs typeface="Arial"/>
              </a:rPr>
              <a:t>sludge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generated</a:t>
            </a:r>
            <a:r>
              <a:rPr sz="1200" b="1" spc="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from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water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treatment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works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Kong?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3371" y="6843949"/>
            <a:ext cx="2426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Disposed</a:t>
            </a:r>
            <a:r>
              <a:rPr sz="1200" b="1" spc="-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of</a:t>
            </a:r>
            <a:r>
              <a:rPr sz="1200" b="1" spc="-9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104B95"/>
                </a:solidFill>
                <a:latin typeface="Arial"/>
                <a:cs typeface="Arial"/>
              </a:rPr>
              <a:t>at</a:t>
            </a:r>
            <a:r>
              <a:rPr sz="1200" b="1" spc="-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landfills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85881" y="6851706"/>
            <a:ext cx="918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85881" y="7277501"/>
            <a:ext cx="1329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Export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 oversea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1992" y="8008099"/>
            <a:ext cx="6696075" cy="758190"/>
          </a:xfrm>
          <a:custGeom>
            <a:avLst/>
            <a:gdLst/>
            <a:ahLst/>
            <a:cxnLst/>
            <a:rect l="l" t="t" r="r" b="b"/>
            <a:pathLst>
              <a:path w="6696075" h="758190">
                <a:moveTo>
                  <a:pt x="6695999" y="494474"/>
                </a:moveTo>
                <a:lnTo>
                  <a:pt x="6686474" y="216001"/>
                </a:lnTo>
                <a:lnTo>
                  <a:pt x="6680771" y="166471"/>
                </a:lnTo>
                <a:lnTo>
                  <a:pt x="6664528" y="121005"/>
                </a:lnTo>
                <a:lnTo>
                  <a:pt x="6639026" y="80899"/>
                </a:lnTo>
                <a:lnTo>
                  <a:pt x="6605575" y="47459"/>
                </a:lnTo>
                <a:lnTo>
                  <a:pt x="6565468" y="21958"/>
                </a:lnTo>
                <a:lnTo>
                  <a:pt x="6520002" y="5702"/>
                </a:lnTo>
                <a:lnTo>
                  <a:pt x="6470472" y="0"/>
                </a:lnTo>
                <a:lnTo>
                  <a:pt x="225526" y="0"/>
                </a:lnTo>
                <a:lnTo>
                  <a:pt x="176009" y="5702"/>
                </a:lnTo>
                <a:lnTo>
                  <a:pt x="130543" y="21958"/>
                </a:lnTo>
                <a:lnTo>
                  <a:pt x="90436" y="47459"/>
                </a:lnTo>
                <a:lnTo>
                  <a:pt x="56984" y="80899"/>
                </a:lnTo>
                <a:lnTo>
                  <a:pt x="31483" y="121005"/>
                </a:lnTo>
                <a:lnTo>
                  <a:pt x="15240" y="166471"/>
                </a:lnTo>
                <a:lnTo>
                  <a:pt x="9525" y="216001"/>
                </a:lnTo>
                <a:lnTo>
                  <a:pt x="0" y="494474"/>
                </a:lnTo>
                <a:lnTo>
                  <a:pt x="4660" y="494474"/>
                </a:lnTo>
                <a:lnTo>
                  <a:pt x="0" y="757720"/>
                </a:lnTo>
                <a:lnTo>
                  <a:pt x="6695999" y="757720"/>
                </a:lnTo>
                <a:lnTo>
                  <a:pt x="6691325" y="494474"/>
                </a:lnTo>
                <a:lnTo>
                  <a:pt x="6695999" y="494474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17299" y="8894694"/>
            <a:ext cx="806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spc="65" dirty="0">
                <a:solidFill>
                  <a:srgbClr val="034EA2"/>
                </a:solidFill>
                <a:latin typeface="Arial"/>
                <a:cs typeface="Arial"/>
              </a:rPr>
              <a:t>30</a:t>
            </a:r>
            <a:r>
              <a:rPr sz="12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40" dirty="0" err="1" smtClean="0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34882" y="8894694"/>
            <a:ext cx="798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034EA2"/>
                </a:solidFill>
                <a:latin typeface="Arial"/>
                <a:cs typeface="Arial"/>
              </a:rPr>
              <a:t>67</a:t>
            </a:r>
            <a:r>
              <a:rPr sz="1200" b="1" spc="-6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-10" dirty="0" err="1" smtClean="0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4" y="8890224"/>
            <a:ext cx="243509" cy="24894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004" y="9262716"/>
            <a:ext cx="243509" cy="24894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605" y="8890224"/>
            <a:ext cx="243509" cy="24894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9605" y="9262716"/>
            <a:ext cx="243509" cy="248945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587000" y="8089137"/>
            <a:ext cx="6412230" cy="57451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 algn="just">
              <a:lnSpc>
                <a:spcPts val="1400"/>
              </a:lnSpc>
              <a:spcBef>
                <a:spcPts val="280"/>
              </a:spcBef>
            </a:pPr>
            <a:r>
              <a:rPr sz="1200" b="1" spc="-155" dirty="0">
                <a:solidFill>
                  <a:srgbClr val="002F2F"/>
                </a:solidFill>
                <a:latin typeface="Arial"/>
                <a:cs typeface="Arial"/>
              </a:rPr>
              <a:t>19.</a:t>
            </a:r>
            <a:r>
              <a:rPr sz="1200" b="1" spc="9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According</a:t>
            </a:r>
            <a:r>
              <a:rPr sz="1200" b="1" spc="114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114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Monitoring</a:t>
            </a:r>
            <a:r>
              <a:rPr sz="1200" b="1" spc="1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114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Solid</a:t>
            </a:r>
            <a:r>
              <a:rPr sz="1200" b="1" spc="1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1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1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1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Kong</a:t>
            </a:r>
            <a:r>
              <a:rPr sz="1200" b="1" spc="1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2022</a:t>
            </a:r>
            <a:r>
              <a:rPr sz="1200" b="1" spc="1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published</a:t>
            </a:r>
            <a:r>
              <a:rPr sz="1200" b="1" spc="1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by</a:t>
            </a:r>
            <a:r>
              <a:rPr sz="1200" b="1" spc="1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002F2F"/>
                </a:solidFill>
                <a:latin typeface="Arial"/>
                <a:cs typeface="Arial"/>
              </a:rPr>
              <a:t>the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Environmental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2F2F"/>
                </a:solidFill>
                <a:latin typeface="Arial"/>
                <a:cs typeface="Arial"/>
              </a:rPr>
              <a:t>Protection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Department,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100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is</a:t>
            </a:r>
            <a:r>
              <a:rPr sz="1200" b="1" spc="10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average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daily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002F2F"/>
                </a:solidFill>
                <a:latin typeface="Arial"/>
                <a:cs typeface="Arial"/>
              </a:rPr>
              <a:t>quantity</a:t>
            </a:r>
            <a:r>
              <a:rPr sz="1200" b="1" spc="1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F2F"/>
                </a:solidFill>
                <a:latin typeface="Arial"/>
                <a:cs typeface="Arial"/>
              </a:rPr>
              <a:t>of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dewatered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waterworks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sludge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disposed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002F2F"/>
                </a:solidFill>
                <a:latin typeface="Arial"/>
                <a:cs typeface="Arial"/>
              </a:rPr>
              <a:t>at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landfills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Kong?</a:t>
            </a:r>
            <a:endParaRPr sz="1200" b="1">
              <a:latin typeface="Arial"/>
              <a:cs typeface="Arial"/>
            </a:endParaRPr>
          </a:p>
        </p:txBody>
      </p:sp>
      <p:sp>
        <p:nvSpPr>
          <p:cNvPr id="53" name="object 11"/>
          <p:cNvSpPr txBox="1"/>
          <p:nvPr/>
        </p:nvSpPr>
        <p:spPr>
          <a:xfrm>
            <a:off x="956031" y="1577390"/>
            <a:ext cx="2343785" cy="54630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135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Incineration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ash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and</a:t>
            </a:r>
            <a:r>
              <a:rPr sz="1200" b="1" spc="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pulverised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fuel</a:t>
            </a:r>
            <a:r>
              <a:rPr sz="1200" b="1" spc="-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ash,</a:t>
            </a:r>
            <a:r>
              <a:rPr sz="1200" b="1" spc="-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used</a:t>
            </a:r>
            <a:r>
              <a:rPr sz="1200" b="1" spc="-7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to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manufacture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concrete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or</a:t>
            </a:r>
            <a:r>
              <a:rPr sz="1200" b="1" spc="-5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stored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lagoon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4" name="object 12"/>
          <p:cNvSpPr txBox="1"/>
          <p:nvPr/>
        </p:nvSpPr>
        <p:spPr>
          <a:xfrm>
            <a:off x="4081345" y="1581024"/>
            <a:ext cx="2618740" cy="54630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2" marR="5080">
              <a:lnSpc>
                <a:spcPts val="1300"/>
              </a:lnSpc>
              <a:spcBef>
                <a:spcPts val="1250"/>
              </a:spcBef>
            </a:pP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Dewatered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sewage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sludge,</a:t>
            </a:r>
            <a:r>
              <a:rPr sz="1200" b="1" spc="-3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used</a:t>
            </a:r>
            <a:r>
              <a:rPr sz="1200" b="1" spc="-6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to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manufacture</a:t>
            </a:r>
            <a:r>
              <a:rPr sz="1200" b="1" spc="6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concrete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or</a:t>
            </a:r>
            <a:r>
              <a:rPr sz="1200" b="1" spc="3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stored</a:t>
            </a:r>
            <a:r>
              <a:rPr sz="1200" b="1" spc="7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04B95"/>
                </a:solidFill>
                <a:latin typeface="Arial"/>
                <a:cs typeface="Arial"/>
              </a:rPr>
              <a:t>in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lagoon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5" name="object 25"/>
          <p:cNvSpPr txBox="1"/>
          <p:nvPr/>
        </p:nvSpPr>
        <p:spPr>
          <a:xfrm>
            <a:off x="924279" y="5572676"/>
            <a:ext cx="791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370"/>
              </a:spcBef>
            </a:pPr>
            <a:r>
              <a:rPr sz="1200" b="1" dirty="0">
                <a:solidFill>
                  <a:srgbClr val="034EA2"/>
                </a:solidFill>
                <a:latin typeface="Arial"/>
                <a:cs typeface="Arial"/>
              </a:rPr>
              <a:t>27</a:t>
            </a:r>
            <a:r>
              <a:rPr sz="12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6" name="object 26"/>
          <p:cNvSpPr txBox="1"/>
          <p:nvPr/>
        </p:nvSpPr>
        <p:spPr>
          <a:xfrm>
            <a:off x="4041862" y="5572676"/>
            <a:ext cx="8089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370"/>
              </a:spcBef>
            </a:pPr>
            <a:r>
              <a:rPr sz="1200" b="1" spc="50" dirty="0">
                <a:solidFill>
                  <a:srgbClr val="034EA2"/>
                </a:solidFill>
                <a:latin typeface="Arial"/>
                <a:cs typeface="Arial"/>
              </a:rPr>
              <a:t>34</a:t>
            </a:r>
            <a:r>
              <a:rPr sz="12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7" name="object 42"/>
          <p:cNvSpPr txBox="1"/>
          <p:nvPr/>
        </p:nvSpPr>
        <p:spPr>
          <a:xfrm>
            <a:off x="948531" y="7239377"/>
            <a:ext cx="242633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marR="5080">
              <a:lnSpc>
                <a:spcPts val="1400"/>
              </a:lnSpc>
              <a:spcBef>
                <a:spcPts val="1465"/>
              </a:spcBef>
            </a:pPr>
            <a:r>
              <a:rPr sz="1200" b="1" spc="10" dirty="0">
                <a:solidFill>
                  <a:srgbClr val="104B95"/>
                </a:solidFill>
                <a:latin typeface="Arial"/>
                <a:cs typeface="Arial"/>
              </a:rPr>
              <a:t>Concrete</a:t>
            </a:r>
            <a:r>
              <a:rPr sz="1200" b="1" spc="4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manufacturing,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stored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lagoon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8" name="object 21"/>
          <p:cNvSpPr txBox="1"/>
          <p:nvPr/>
        </p:nvSpPr>
        <p:spPr>
          <a:xfrm>
            <a:off x="943370" y="3547596"/>
            <a:ext cx="242633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 marR="5080">
              <a:lnSpc>
                <a:spcPts val="1400"/>
              </a:lnSpc>
              <a:spcBef>
                <a:spcPts val="1465"/>
              </a:spcBef>
            </a:pPr>
            <a:r>
              <a:rPr sz="1200" b="1" spc="10" dirty="0" smtClean="0">
                <a:solidFill>
                  <a:srgbClr val="104B95"/>
                </a:solidFill>
                <a:latin typeface="Arial"/>
                <a:cs typeface="Arial"/>
              </a:rPr>
              <a:t>Concrete</a:t>
            </a:r>
            <a:r>
              <a:rPr sz="1200" b="1" spc="40" dirty="0" smtClean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104B95"/>
                </a:solidFill>
                <a:latin typeface="Arial"/>
                <a:cs typeface="Arial"/>
              </a:rPr>
              <a:t>manufacturing,</a:t>
            </a:r>
            <a:r>
              <a:rPr sz="1200" b="1" spc="45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stored </a:t>
            </a:r>
            <a:r>
              <a:rPr sz="1200" b="1" dirty="0">
                <a:solidFill>
                  <a:srgbClr val="104B95"/>
                </a:solidFill>
                <a:latin typeface="Arial"/>
                <a:cs typeface="Arial"/>
              </a:rPr>
              <a:t>in</a:t>
            </a:r>
            <a:r>
              <a:rPr sz="1200" b="1" spc="-50" dirty="0">
                <a:solidFill>
                  <a:srgbClr val="104B9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04B95"/>
                </a:solidFill>
                <a:latin typeface="Arial"/>
                <a:cs typeface="Arial"/>
              </a:rPr>
              <a:t>lagoon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60" name="object 46"/>
          <p:cNvSpPr txBox="1"/>
          <p:nvPr/>
        </p:nvSpPr>
        <p:spPr>
          <a:xfrm>
            <a:off x="917299" y="9286397"/>
            <a:ext cx="806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370"/>
              </a:spcBef>
            </a:pPr>
            <a:r>
              <a:rPr sz="1200" b="1" dirty="0" smtClean="0">
                <a:solidFill>
                  <a:srgbClr val="034EA2"/>
                </a:solidFill>
                <a:latin typeface="Arial"/>
                <a:cs typeface="Arial"/>
              </a:rPr>
              <a:t>72</a:t>
            </a:r>
            <a:r>
              <a:rPr sz="1200" b="1" spc="-45" dirty="0" smtClean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61" name="object 47"/>
          <p:cNvSpPr txBox="1"/>
          <p:nvPr/>
        </p:nvSpPr>
        <p:spPr>
          <a:xfrm>
            <a:off x="4034882" y="9286397"/>
            <a:ext cx="798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370"/>
              </a:spcBef>
            </a:pPr>
            <a:r>
              <a:rPr sz="1200" b="1" dirty="0" smtClean="0">
                <a:solidFill>
                  <a:srgbClr val="034EA2"/>
                </a:solidFill>
                <a:latin typeface="Arial"/>
                <a:cs typeface="Arial"/>
              </a:rPr>
              <a:t>87</a:t>
            </a:r>
            <a:r>
              <a:rPr sz="1200" b="1" spc="15" dirty="0" smtClean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34EA2"/>
                </a:solidFill>
                <a:latin typeface="Arial"/>
                <a:cs typeface="Arial"/>
              </a:rPr>
              <a:t>tonnes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000" y="432003"/>
            <a:ext cx="6696075" cy="657860"/>
            <a:chOff x="431998" y="432003"/>
            <a:chExt cx="6696075" cy="657860"/>
          </a:xfrm>
        </p:grpSpPr>
        <p:sp>
          <p:nvSpPr>
            <p:cNvPr id="3" name="object 3"/>
            <p:cNvSpPr/>
            <p:nvPr/>
          </p:nvSpPr>
          <p:spPr>
            <a:xfrm>
              <a:off x="431998" y="432003"/>
              <a:ext cx="6696075" cy="657860"/>
            </a:xfrm>
            <a:custGeom>
              <a:avLst/>
              <a:gdLst/>
              <a:ahLst/>
              <a:cxnLst/>
              <a:rect l="l" t="t" r="r" b="b"/>
              <a:pathLst>
                <a:path w="6696075" h="65786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41591"/>
                  </a:lnTo>
                  <a:lnTo>
                    <a:pt x="5704" y="491121"/>
                  </a:lnTo>
                  <a:lnTo>
                    <a:pt x="21955" y="536587"/>
                  </a:lnTo>
                  <a:lnTo>
                    <a:pt x="47454" y="576693"/>
                  </a:lnTo>
                  <a:lnTo>
                    <a:pt x="80904" y="610143"/>
                  </a:lnTo>
                  <a:lnTo>
                    <a:pt x="121011" y="635640"/>
                  </a:lnTo>
                  <a:lnTo>
                    <a:pt x="166475" y="651889"/>
                  </a:lnTo>
                  <a:lnTo>
                    <a:pt x="216001" y="657593"/>
                  </a:lnTo>
                  <a:lnTo>
                    <a:pt x="6479997" y="657593"/>
                  </a:lnTo>
                  <a:lnTo>
                    <a:pt x="6529527" y="651889"/>
                  </a:lnTo>
                  <a:lnTo>
                    <a:pt x="6574993" y="635640"/>
                  </a:lnTo>
                  <a:lnTo>
                    <a:pt x="6615099" y="610143"/>
                  </a:lnTo>
                  <a:lnTo>
                    <a:pt x="6648548" y="576693"/>
                  </a:lnTo>
                  <a:lnTo>
                    <a:pt x="6674045" y="536587"/>
                  </a:lnTo>
                  <a:lnTo>
                    <a:pt x="6690294" y="491121"/>
                  </a:lnTo>
                  <a:lnTo>
                    <a:pt x="6695998" y="441591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8006" y="569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693" y="650100"/>
              <a:ext cx="155079" cy="2118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32001" y="4588592"/>
            <a:ext cx="6696075" cy="4837430"/>
            <a:chOff x="431998" y="4588592"/>
            <a:chExt cx="6696075" cy="4837430"/>
          </a:xfrm>
        </p:grpSpPr>
        <p:sp>
          <p:nvSpPr>
            <p:cNvPr id="7" name="object 7"/>
            <p:cNvSpPr/>
            <p:nvPr/>
          </p:nvSpPr>
          <p:spPr>
            <a:xfrm>
              <a:off x="431998" y="4588592"/>
              <a:ext cx="6696075" cy="758190"/>
            </a:xfrm>
            <a:custGeom>
              <a:avLst/>
              <a:gdLst/>
              <a:ahLst/>
              <a:cxnLst/>
              <a:rect l="l" t="t" r="r" b="b"/>
              <a:pathLst>
                <a:path w="6696075" h="75818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57720"/>
                  </a:lnTo>
                  <a:lnTo>
                    <a:pt x="6695998" y="75772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523" y="4598124"/>
              <a:ext cx="6677025" cy="4818380"/>
            </a:xfrm>
            <a:custGeom>
              <a:avLst/>
              <a:gdLst/>
              <a:ahLst/>
              <a:cxnLst/>
              <a:rect l="l" t="t" r="r" b="b"/>
              <a:pathLst>
                <a:path w="6677025" h="481838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4602149"/>
                  </a:lnTo>
                  <a:lnTo>
                    <a:pt x="5704" y="4651675"/>
                  </a:lnTo>
                  <a:lnTo>
                    <a:pt x="21955" y="4697140"/>
                  </a:lnTo>
                  <a:lnTo>
                    <a:pt x="47454" y="4737246"/>
                  </a:lnTo>
                  <a:lnTo>
                    <a:pt x="80904" y="4770697"/>
                  </a:lnTo>
                  <a:lnTo>
                    <a:pt x="121011" y="4796196"/>
                  </a:lnTo>
                  <a:lnTo>
                    <a:pt x="166475" y="4812446"/>
                  </a:lnTo>
                  <a:lnTo>
                    <a:pt x="216001" y="4818151"/>
                  </a:lnTo>
                  <a:lnTo>
                    <a:pt x="6460947" y="4818151"/>
                  </a:lnTo>
                  <a:lnTo>
                    <a:pt x="6510477" y="4812446"/>
                  </a:lnTo>
                  <a:lnTo>
                    <a:pt x="6555943" y="4796196"/>
                  </a:lnTo>
                  <a:lnTo>
                    <a:pt x="6596049" y="4770697"/>
                  </a:lnTo>
                  <a:lnTo>
                    <a:pt x="6629498" y="4737246"/>
                  </a:lnTo>
                  <a:lnTo>
                    <a:pt x="6654995" y="4697140"/>
                  </a:lnTo>
                  <a:lnTo>
                    <a:pt x="6671244" y="4651675"/>
                  </a:lnTo>
                  <a:lnTo>
                    <a:pt x="6676948" y="460214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000" y="665774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00" y="799764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576447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000" y="710437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000" y="844427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000" y="621111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000" y="755101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889090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32000" y="1269603"/>
            <a:ext cx="6696075" cy="561975"/>
          </a:xfrm>
          <a:custGeom>
            <a:avLst/>
            <a:gdLst/>
            <a:ahLst/>
            <a:cxnLst/>
            <a:rect l="l" t="t" r="r" b="b"/>
            <a:pathLst>
              <a:path w="6696075" h="56197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61606"/>
                </a:lnTo>
                <a:lnTo>
                  <a:pt x="6695998" y="561606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000" y="3106035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000" y="2252977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000" y="3532576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000" y="2679494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22475" y="1269601"/>
            <a:ext cx="6715125" cy="3139440"/>
            <a:chOff x="422473" y="1269601"/>
            <a:chExt cx="6715125" cy="3139440"/>
          </a:xfrm>
        </p:grpSpPr>
        <p:sp>
          <p:nvSpPr>
            <p:cNvPr id="23" name="object 23"/>
            <p:cNvSpPr/>
            <p:nvPr/>
          </p:nvSpPr>
          <p:spPr>
            <a:xfrm>
              <a:off x="612000" y="395909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998" y="1279126"/>
              <a:ext cx="6696075" cy="3120390"/>
            </a:xfrm>
            <a:custGeom>
              <a:avLst/>
              <a:gdLst/>
              <a:ahLst/>
              <a:cxnLst/>
              <a:rect l="l" t="t" r="r" b="b"/>
              <a:pathLst>
                <a:path w="6696075" h="312039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903943"/>
                  </a:lnTo>
                  <a:lnTo>
                    <a:pt x="5704" y="2953470"/>
                  </a:lnTo>
                  <a:lnTo>
                    <a:pt x="21955" y="2998934"/>
                  </a:lnTo>
                  <a:lnTo>
                    <a:pt x="47454" y="3039040"/>
                  </a:lnTo>
                  <a:lnTo>
                    <a:pt x="80904" y="3072491"/>
                  </a:lnTo>
                  <a:lnTo>
                    <a:pt x="121011" y="3097990"/>
                  </a:lnTo>
                  <a:lnTo>
                    <a:pt x="166475" y="3114240"/>
                  </a:lnTo>
                  <a:lnTo>
                    <a:pt x="216001" y="3119945"/>
                  </a:lnTo>
                  <a:lnTo>
                    <a:pt x="6479997" y="3119945"/>
                  </a:lnTo>
                  <a:lnTo>
                    <a:pt x="6529527" y="3114240"/>
                  </a:lnTo>
                  <a:lnTo>
                    <a:pt x="6574993" y="3097990"/>
                  </a:lnTo>
                  <a:lnTo>
                    <a:pt x="6615099" y="3072491"/>
                  </a:lnTo>
                  <a:lnTo>
                    <a:pt x="6648548" y="3039040"/>
                  </a:lnTo>
                  <a:lnTo>
                    <a:pt x="6674045" y="2998934"/>
                  </a:lnTo>
                  <a:lnTo>
                    <a:pt x="6690294" y="2953470"/>
                  </a:lnTo>
                  <a:lnTo>
                    <a:pt x="6695998" y="2903943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42300" y="634448"/>
            <a:ext cx="1199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Short</a:t>
            </a:r>
            <a:r>
              <a:rPr sz="1200" b="1" spc="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questions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850" y="1328033"/>
            <a:ext cx="5911850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>
              <a:lnSpc>
                <a:spcPts val="1400"/>
              </a:lnSpc>
              <a:spcBef>
                <a:spcPts val="280"/>
              </a:spcBef>
              <a:tabLst>
                <a:tab pos="241340" algn="l"/>
              </a:tabLst>
            </a:pP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1.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	Which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4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existing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treatment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facility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Hong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Kong</a:t>
            </a:r>
            <a:r>
              <a:rPr sz="1200" b="1" spc="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can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turn</a:t>
            </a:r>
            <a:r>
              <a:rPr sz="1200" b="1" spc="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special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wastes</a:t>
            </a:r>
            <a:r>
              <a:rPr sz="1200" b="1" spc="-8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energy</a:t>
            </a:r>
            <a:r>
              <a:rPr sz="1200" b="1" spc="-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or</a:t>
            </a:r>
            <a:r>
              <a:rPr sz="1200" b="1" spc="-9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resources?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object 17"/>
          <p:cNvSpPr/>
          <p:nvPr/>
        </p:nvSpPr>
        <p:spPr>
          <a:xfrm>
            <a:off x="432000" y="4668164"/>
            <a:ext cx="6696075" cy="561975"/>
          </a:xfrm>
          <a:custGeom>
            <a:avLst/>
            <a:gdLst/>
            <a:ahLst/>
            <a:cxnLst/>
            <a:rect l="l" t="t" r="r" b="b"/>
            <a:pathLst>
              <a:path w="6696075" h="56197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61606"/>
                </a:lnTo>
                <a:lnTo>
                  <a:pt x="6695998" y="561606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 txBox="1"/>
          <p:nvPr/>
        </p:nvSpPr>
        <p:spPr>
          <a:xfrm>
            <a:off x="577850" y="4683046"/>
            <a:ext cx="6132770" cy="57451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 algn="just">
              <a:lnSpc>
                <a:spcPts val="1400"/>
              </a:lnSpc>
              <a:spcBef>
                <a:spcPts val="280"/>
              </a:spcBef>
              <a:tabLst>
                <a:tab pos="241340" algn="l"/>
              </a:tabLst>
            </a:pPr>
            <a:r>
              <a:rPr lang="en-US" sz="1200" b="1" spc="-25" dirty="0" smtClean="0">
                <a:solidFill>
                  <a:srgbClr val="002F2F"/>
                </a:solidFill>
                <a:latin typeface="Arial"/>
                <a:cs typeface="Arial"/>
              </a:rPr>
              <a:t>2</a:t>
            </a:r>
            <a:r>
              <a:rPr sz="1200" b="1" spc="-25" dirty="0" smtClean="0">
                <a:solidFill>
                  <a:srgbClr val="002F2F"/>
                </a:solidFill>
                <a:latin typeface="Arial"/>
                <a:cs typeface="Arial"/>
              </a:rPr>
              <a:t>.</a:t>
            </a:r>
            <a:r>
              <a:rPr sz="1200" b="1" dirty="0" smtClean="0">
                <a:solidFill>
                  <a:srgbClr val="002F2F"/>
                </a:solidFill>
                <a:latin typeface="Arial"/>
                <a:cs typeface="Arial"/>
              </a:rPr>
              <a:t>	</a:t>
            </a:r>
            <a:r>
              <a:rPr lang="en-US" sz="1200" b="1" dirty="0" smtClean="0">
                <a:solidFill>
                  <a:srgbClr val="002F2F"/>
                </a:solidFill>
                <a:latin typeface="Arial"/>
                <a:cs typeface="Arial"/>
              </a:rPr>
              <a:t>If the sludge generated from the sewage treatment works is not incinerated at   T· PARK and is directly disposed of at landfills, please elaborate on the negative environmental impacts.</a:t>
            </a:r>
            <a:endParaRPr lang="en-US" sz="1200" b="1" dirty="0">
              <a:solidFill>
                <a:srgbClr val="002F2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000" y="432003"/>
            <a:ext cx="6696075" cy="657860"/>
            <a:chOff x="431998" y="432003"/>
            <a:chExt cx="6696075" cy="657860"/>
          </a:xfrm>
        </p:grpSpPr>
        <p:sp>
          <p:nvSpPr>
            <p:cNvPr id="3" name="object 3"/>
            <p:cNvSpPr/>
            <p:nvPr/>
          </p:nvSpPr>
          <p:spPr>
            <a:xfrm>
              <a:off x="431998" y="432003"/>
              <a:ext cx="6696075" cy="657860"/>
            </a:xfrm>
            <a:custGeom>
              <a:avLst/>
              <a:gdLst/>
              <a:ahLst/>
              <a:cxnLst/>
              <a:rect l="l" t="t" r="r" b="b"/>
              <a:pathLst>
                <a:path w="6696075" h="65786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41591"/>
                  </a:lnTo>
                  <a:lnTo>
                    <a:pt x="5704" y="491121"/>
                  </a:lnTo>
                  <a:lnTo>
                    <a:pt x="21955" y="536587"/>
                  </a:lnTo>
                  <a:lnTo>
                    <a:pt x="47454" y="576693"/>
                  </a:lnTo>
                  <a:lnTo>
                    <a:pt x="80904" y="610143"/>
                  </a:lnTo>
                  <a:lnTo>
                    <a:pt x="121011" y="635640"/>
                  </a:lnTo>
                  <a:lnTo>
                    <a:pt x="166475" y="651889"/>
                  </a:lnTo>
                  <a:lnTo>
                    <a:pt x="216001" y="657593"/>
                  </a:lnTo>
                  <a:lnTo>
                    <a:pt x="6479997" y="657593"/>
                  </a:lnTo>
                  <a:lnTo>
                    <a:pt x="6529527" y="651889"/>
                  </a:lnTo>
                  <a:lnTo>
                    <a:pt x="6574993" y="635640"/>
                  </a:lnTo>
                  <a:lnTo>
                    <a:pt x="6615099" y="610143"/>
                  </a:lnTo>
                  <a:lnTo>
                    <a:pt x="6648548" y="576693"/>
                  </a:lnTo>
                  <a:lnTo>
                    <a:pt x="6674045" y="536587"/>
                  </a:lnTo>
                  <a:lnTo>
                    <a:pt x="6690294" y="491121"/>
                  </a:lnTo>
                  <a:lnTo>
                    <a:pt x="6695998" y="441591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8006" y="569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652808"/>
              <a:ext cx="161709" cy="2159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32001" y="1269605"/>
            <a:ext cx="6696075" cy="8990965"/>
            <a:chOff x="431998" y="1269601"/>
            <a:chExt cx="6696075" cy="8990965"/>
          </a:xfrm>
        </p:grpSpPr>
        <p:sp>
          <p:nvSpPr>
            <p:cNvPr id="7" name="object 7"/>
            <p:cNvSpPr/>
            <p:nvPr/>
          </p:nvSpPr>
          <p:spPr>
            <a:xfrm>
              <a:off x="431998" y="1269601"/>
              <a:ext cx="6696075" cy="758190"/>
            </a:xfrm>
            <a:custGeom>
              <a:avLst/>
              <a:gdLst/>
              <a:ahLst/>
              <a:cxnLst/>
              <a:rect l="l" t="t" r="r" b="b"/>
              <a:pathLst>
                <a:path w="6696075" h="75818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57720"/>
                  </a:lnTo>
                  <a:lnTo>
                    <a:pt x="6695998" y="75772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523" y="1279132"/>
              <a:ext cx="6677025" cy="8971915"/>
            </a:xfrm>
            <a:custGeom>
              <a:avLst/>
              <a:gdLst/>
              <a:ahLst/>
              <a:cxnLst/>
              <a:rect l="l" t="t" r="r" b="b"/>
              <a:pathLst>
                <a:path w="6677025" h="89719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8755341"/>
                  </a:lnTo>
                  <a:lnTo>
                    <a:pt x="5704" y="8804872"/>
                  </a:lnTo>
                  <a:lnTo>
                    <a:pt x="21955" y="8850338"/>
                  </a:lnTo>
                  <a:lnTo>
                    <a:pt x="47454" y="8890443"/>
                  </a:lnTo>
                  <a:lnTo>
                    <a:pt x="80904" y="8923893"/>
                  </a:lnTo>
                  <a:lnTo>
                    <a:pt x="121011" y="8949390"/>
                  </a:lnTo>
                  <a:lnTo>
                    <a:pt x="166475" y="8965639"/>
                  </a:lnTo>
                  <a:lnTo>
                    <a:pt x="216001" y="8971343"/>
                  </a:lnTo>
                  <a:lnTo>
                    <a:pt x="6460947" y="8971343"/>
                  </a:lnTo>
                  <a:lnTo>
                    <a:pt x="6510477" y="8965639"/>
                  </a:lnTo>
                  <a:lnTo>
                    <a:pt x="6555943" y="8949390"/>
                  </a:lnTo>
                  <a:lnTo>
                    <a:pt x="6596049" y="8923893"/>
                  </a:lnTo>
                  <a:lnTo>
                    <a:pt x="6629498" y="8890443"/>
                  </a:lnTo>
                  <a:lnTo>
                    <a:pt x="6654995" y="8850338"/>
                  </a:lnTo>
                  <a:lnTo>
                    <a:pt x="6671244" y="8804872"/>
                  </a:lnTo>
                  <a:lnTo>
                    <a:pt x="6676948" y="8755341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000" y="331769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00" y="462599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244548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000" y="375378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000" y="506210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000" y="288157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000" y="418990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4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549819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680652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000" y="811482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000" y="593431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000" y="724261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855093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000" y="637040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767872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000" y="898702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2000" y="942314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2000" y="985923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2304" y="634448"/>
            <a:ext cx="1655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Open-ended</a:t>
            </a:r>
            <a:r>
              <a:rPr sz="1200" b="1" spc="5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question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5184" y="1332656"/>
            <a:ext cx="6414770" cy="57451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40" marR="5080" indent="-229273" algn="just">
              <a:lnSpc>
                <a:spcPts val="1400"/>
              </a:lnSpc>
              <a:spcBef>
                <a:spcPts val="280"/>
              </a:spcBef>
            </a:pP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1.</a:t>
            </a:r>
            <a:r>
              <a:rPr sz="1200" b="1" spc="29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002F2F"/>
                </a:solidFill>
                <a:latin typeface="Arial"/>
                <a:cs typeface="Arial"/>
              </a:rPr>
              <a:t>What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would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you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propose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optimise</a:t>
            </a:r>
            <a:r>
              <a:rPr sz="1200" b="1" spc="-3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future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management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policy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in</a:t>
            </a:r>
            <a:r>
              <a:rPr sz="1200" b="1" spc="-1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Hong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Kong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reduce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disposal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of</a:t>
            </a:r>
            <a:r>
              <a:rPr sz="1200" b="1" spc="-5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special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waste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(such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as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waterworks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sludge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or</a:t>
            </a:r>
            <a:r>
              <a:rPr sz="1200" b="1" spc="-6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sewage sludge)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95" dirty="0">
                <a:solidFill>
                  <a:srgbClr val="002F2F"/>
                </a:solidFill>
                <a:latin typeface="Arial"/>
                <a:cs typeface="Arial"/>
              </a:rPr>
              <a:t>at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landfills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2F2F"/>
                </a:solidFill>
                <a:latin typeface="Arial"/>
                <a:cs typeface="Arial"/>
              </a:rPr>
              <a:t>so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as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F2F"/>
                </a:solidFill>
                <a:latin typeface="Arial"/>
                <a:cs typeface="Arial"/>
              </a:rPr>
              <a:t>to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alleviate</a:t>
            </a:r>
            <a:r>
              <a:rPr sz="1200" b="1" spc="-45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F2F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2F2F"/>
                </a:solidFill>
                <a:latin typeface="Arial"/>
                <a:cs typeface="Arial"/>
              </a:rPr>
              <a:t>pressure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2F2F"/>
                </a:solidFill>
                <a:latin typeface="Arial"/>
                <a:cs typeface="Arial"/>
              </a:rPr>
              <a:t>on</a:t>
            </a:r>
            <a:r>
              <a:rPr sz="1200" b="1" spc="-20" dirty="0">
                <a:solidFill>
                  <a:srgbClr val="002F2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2F2F"/>
                </a:solidFill>
                <a:latin typeface="Arial"/>
                <a:cs typeface="Arial"/>
              </a:rPr>
              <a:t>landfills?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" y="2"/>
            <a:ext cx="7560309" cy="1404620"/>
          </a:xfrm>
          <a:custGeom>
            <a:avLst/>
            <a:gdLst/>
            <a:ahLst/>
            <a:cxnLst/>
            <a:rect l="l" t="t" r="r" b="b"/>
            <a:pathLst>
              <a:path w="7560309" h="1404620">
                <a:moveTo>
                  <a:pt x="7559992" y="0"/>
                </a:moveTo>
                <a:lnTo>
                  <a:pt x="0" y="0"/>
                </a:lnTo>
                <a:lnTo>
                  <a:pt x="0" y="1404010"/>
                </a:lnTo>
                <a:lnTo>
                  <a:pt x="7559992" y="1404010"/>
                </a:lnTo>
                <a:lnTo>
                  <a:pt x="755999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圓角矩形 31"/>
          <p:cNvSpPr/>
          <p:nvPr/>
        </p:nvSpPr>
        <p:spPr>
          <a:xfrm>
            <a:off x="372703" y="757689"/>
            <a:ext cx="3024547" cy="398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3" name="object 3"/>
          <p:cNvSpPr/>
          <p:nvPr/>
        </p:nvSpPr>
        <p:spPr>
          <a:xfrm>
            <a:off x="2" y="1404012"/>
            <a:ext cx="7560309" cy="594360"/>
          </a:xfrm>
          <a:custGeom>
            <a:avLst/>
            <a:gdLst/>
            <a:ahLst/>
            <a:cxnLst/>
            <a:rect l="l" t="t" r="r" b="b"/>
            <a:pathLst>
              <a:path w="7560309" h="594360">
                <a:moveTo>
                  <a:pt x="0" y="593991"/>
                </a:moveTo>
                <a:lnTo>
                  <a:pt x="7559992" y="593991"/>
                </a:lnTo>
                <a:lnTo>
                  <a:pt x="7559992" y="0"/>
                </a:lnTo>
                <a:lnTo>
                  <a:pt x="0" y="0"/>
                </a:lnTo>
                <a:lnTo>
                  <a:pt x="0" y="59399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85394" y="2383592"/>
            <a:ext cx="1833880" cy="5084445"/>
            <a:chOff x="385394" y="2383590"/>
            <a:chExt cx="1833880" cy="5084445"/>
          </a:xfrm>
        </p:grpSpPr>
        <p:sp>
          <p:nvSpPr>
            <p:cNvPr id="9" name="object 9"/>
            <p:cNvSpPr/>
            <p:nvPr/>
          </p:nvSpPr>
          <p:spPr>
            <a:xfrm>
              <a:off x="385394" y="2388349"/>
              <a:ext cx="1828800" cy="5080000"/>
            </a:xfrm>
            <a:custGeom>
              <a:avLst/>
              <a:gdLst/>
              <a:ahLst/>
              <a:cxnLst/>
              <a:rect l="l" t="t" r="r" b="b"/>
              <a:pathLst>
                <a:path w="1828800" h="5080000">
                  <a:moveTo>
                    <a:pt x="1828596" y="0"/>
                  </a:moveTo>
                  <a:lnTo>
                    <a:pt x="0" y="0"/>
                  </a:lnTo>
                  <a:lnTo>
                    <a:pt x="0" y="3665486"/>
                  </a:lnTo>
                  <a:lnTo>
                    <a:pt x="0" y="5079377"/>
                  </a:lnTo>
                  <a:lnTo>
                    <a:pt x="1828596" y="5079377"/>
                  </a:lnTo>
                  <a:lnTo>
                    <a:pt x="1828596" y="3665486"/>
                  </a:lnTo>
                  <a:lnTo>
                    <a:pt x="1828596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3999" y="2990109"/>
              <a:ext cx="0" cy="623570"/>
            </a:xfrm>
            <a:custGeom>
              <a:avLst/>
              <a:gdLst/>
              <a:ahLst/>
              <a:cxnLst/>
              <a:rect l="l" t="t" r="r" b="b"/>
              <a:pathLst>
                <a:path h="623570">
                  <a:moveTo>
                    <a:pt x="0" y="6234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3999" y="3623109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3999" y="4238329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4075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3999" y="4655430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4075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3999" y="5072529"/>
              <a:ext cx="0" cy="976630"/>
            </a:xfrm>
            <a:custGeom>
              <a:avLst/>
              <a:gdLst/>
              <a:ahLst/>
              <a:cxnLst/>
              <a:rect l="l" t="t" r="r" b="b"/>
              <a:pathLst>
                <a:path h="976629">
                  <a:moveTo>
                    <a:pt x="0" y="97654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3999" y="6058602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40756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3999" y="6475699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2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400" y="2388353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596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25907"/>
              </p:ext>
            </p:extLst>
          </p:nvPr>
        </p:nvGraphicFramePr>
        <p:xfrm>
          <a:off x="380640" y="2378828"/>
          <a:ext cx="6850379" cy="5079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605155" marR="142240" indent="-452755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81025" marR="141605" indent="-428625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56895" marR="141605" indent="-404495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142240" indent="-396240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 gridSpan="2">
                  <a:txBody>
                    <a:bodyPr/>
                    <a:lstStyle/>
                    <a:p>
                      <a:pPr marL="801370" marR="568960" indent="-621030">
                        <a:lnSpc>
                          <a:spcPct val="109000"/>
                        </a:lnSpc>
                        <a:spcBef>
                          <a:spcPts val="655"/>
                        </a:spcBef>
                        <a:tabLst>
                          <a:tab pos="2405380" algn="l"/>
                        </a:tabLst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3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900" b="1" spc="30" baseline="-36324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 </a:t>
                      </a:r>
                      <a:r>
                        <a:rPr sz="1300" b="1" spc="-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marL="817244" marR="183515" indent="-6254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Waterworks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sludge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59">
                <a:tc gridSpan="2">
                  <a:txBody>
                    <a:bodyPr/>
                    <a:lstStyle/>
                    <a:p>
                      <a:pPr marL="603885">
                        <a:lnSpc>
                          <a:spcPct val="100000"/>
                        </a:lnSpc>
                        <a:spcBef>
                          <a:spcPts val="795"/>
                        </a:spcBef>
                        <a:tabLst>
                          <a:tab pos="2406650" algn="l"/>
                        </a:tabLst>
                      </a:pP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Sand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Cement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519">
                <a:tc gridSpan="5">
                  <a:txBody>
                    <a:bodyPr/>
                    <a:lstStyle/>
                    <a:p>
                      <a:pPr marL="179705" marR="519176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13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3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13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coasters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break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(m)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R="50126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(Reference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height: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13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63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sz="13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3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damage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19301" y="7630590"/>
            <a:ext cx="6344285" cy="1252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9">
              <a:spcBef>
                <a:spcPts val="100"/>
              </a:spcBef>
            </a:pP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Conclusion:</a:t>
            </a:r>
            <a:r>
              <a:rPr sz="1300" b="1" spc="-11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optimal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material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4EA2"/>
                </a:solidFill>
                <a:latin typeface="Arial"/>
                <a:cs typeface="Arial"/>
              </a:rPr>
              <a:t>ratio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waterworks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sludge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to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sand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endParaRPr sz="1300" dirty="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 dirty="0">
              <a:latin typeface="Arial"/>
              <a:cs typeface="Arial"/>
            </a:endParaRPr>
          </a:p>
          <a:p>
            <a:pPr marL="12702">
              <a:tabLst>
                <a:tab pos="5620054" algn="l"/>
              </a:tabLst>
            </a:pP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,</a:t>
            </a:r>
            <a:endParaRPr sz="1300" dirty="0">
              <a:latin typeface="Arial"/>
              <a:cs typeface="Arial"/>
            </a:endParaRPr>
          </a:p>
          <a:p>
            <a:pPr marL="29213" marR="5080" indent="-635">
              <a:lnSpc>
                <a:spcPct val="115399"/>
              </a:lnSpc>
              <a:spcBef>
                <a:spcPts val="1320"/>
              </a:spcBef>
              <a:tabLst>
                <a:tab pos="716400" algn="l"/>
                <a:tab pos="3414965" algn="l"/>
              </a:tabLst>
            </a:pP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in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which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breaks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when</a:t>
            </a:r>
            <a:r>
              <a:rPr sz="1300" b="1" spc="1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g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12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weight</a:t>
            </a:r>
            <a:r>
              <a:rPr sz="1300" b="1" spc="-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drops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vertically</a:t>
            </a:r>
            <a:r>
              <a:rPr sz="1300" b="1" spc="-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034EA2"/>
                </a:solidFill>
                <a:latin typeface="Arial"/>
                <a:cs typeface="Arial"/>
              </a:rPr>
              <a:t>at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</a:t>
            </a:r>
            <a:r>
              <a:rPr sz="1300" b="1" spc="-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height of</a:t>
            </a:r>
            <a:r>
              <a:rPr sz="1300" b="1" spc="-2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m.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0" name="object 7"/>
          <p:cNvSpPr txBox="1"/>
          <p:nvPr/>
        </p:nvSpPr>
        <p:spPr>
          <a:xfrm>
            <a:off x="324611" y="832623"/>
            <a:ext cx="31007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70"/>
            <a:r>
              <a:rPr sz="1500" b="1" spc="20" dirty="0">
                <a:solidFill>
                  <a:srgbClr val="00B9B5"/>
                </a:solidFill>
                <a:latin typeface="Arial"/>
                <a:cs typeface="Arial"/>
              </a:rPr>
              <a:t>Experimental Data Sheet I (A)</a:t>
            </a:r>
          </a:p>
        </p:txBody>
      </p:sp>
      <p:sp>
        <p:nvSpPr>
          <p:cNvPr id="31" name="object 7"/>
          <p:cNvSpPr txBox="1"/>
          <p:nvPr/>
        </p:nvSpPr>
        <p:spPr>
          <a:xfrm>
            <a:off x="372702" y="1548292"/>
            <a:ext cx="622494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Method </a:t>
            </a:r>
            <a:r>
              <a:rPr sz="1700" b="1" dirty="0" smtClean="0">
                <a:solidFill>
                  <a:srgbClr val="FFFFFF"/>
                </a:solidFill>
                <a:latin typeface="Arial"/>
                <a:cs typeface="Arial"/>
              </a:rPr>
              <a:t>1: </a:t>
            </a:r>
            <a:r>
              <a:rPr sz="1700" b="1" dirty="0" smtClean="0">
                <a:solidFill>
                  <a:srgbClr val="FFFFFF"/>
                </a:solidFill>
                <a:latin typeface="Arial"/>
                <a:cs typeface="Arial"/>
              </a:rPr>
              <a:t>Determin</a:t>
            </a:r>
            <a:r>
              <a:rPr lang="en-US" sz="17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the Material Ratio using Weights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80640" y="268203"/>
            <a:ext cx="5241727" cy="396240"/>
          </a:xfrm>
          <a:prstGeom prst="roundRect">
            <a:avLst>
              <a:gd name="adj" fmla="val 50000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6" name="object 41"/>
          <p:cNvSpPr txBox="1"/>
          <p:nvPr/>
        </p:nvSpPr>
        <p:spPr>
          <a:xfrm>
            <a:off x="489242" y="329682"/>
            <a:ext cx="50469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“Design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Make”: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Upcycling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Waterworks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Sludge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385394" y="2383592"/>
            <a:ext cx="1899920" cy="4678045"/>
            <a:chOff x="385394" y="2383590"/>
            <a:chExt cx="1899920" cy="4678045"/>
          </a:xfrm>
        </p:grpSpPr>
        <p:sp>
          <p:nvSpPr>
            <p:cNvPr id="6" name="object 6"/>
            <p:cNvSpPr/>
            <p:nvPr/>
          </p:nvSpPr>
          <p:spPr>
            <a:xfrm>
              <a:off x="385394" y="2388349"/>
              <a:ext cx="1894839" cy="4673600"/>
            </a:xfrm>
            <a:custGeom>
              <a:avLst/>
              <a:gdLst/>
              <a:ahLst/>
              <a:cxnLst/>
              <a:rect l="l" t="t" r="r" b="b"/>
              <a:pathLst>
                <a:path w="1894839" h="4673600">
                  <a:moveTo>
                    <a:pt x="1894598" y="3676231"/>
                  </a:moveTo>
                  <a:lnTo>
                    <a:pt x="0" y="3676231"/>
                  </a:lnTo>
                  <a:lnTo>
                    <a:pt x="0" y="4673028"/>
                  </a:lnTo>
                  <a:lnTo>
                    <a:pt x="1894598" y="4673028"/>
                  </a:lnTo>
                  <a:lnTo>
                    <a:pt x="1894598" y="3676231"/>
                  </a:lnTo>
                  <a:close/>
                </a:path>
                <a:path w="1894839" h="4673600">
                  <a:moveTo>
                    <a:pt x="1894598" y="0"/>
                  </a:moveTo>
                  <a:lnTo>
                    <a:pt x="0" y="0"/>
                  </a:lnTo>
                  <a:lnTo>
                    <a:pt x="0" y="3676218"/>
                  </a:lnTo>
                  <a:lnTo>
                    <a:pt x="1894598" y="3676218"/>
                  </a:lnTo>
                  <a:lnTo>
                    <a:pt x="1894598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0000" y="2990109"/>
              <a:ext cx="0" cy="623570"/>
            </a:xfrm>
            <a:custGeom>
              <a:avLst/>
              <a:gdLst/>
              <a:ahLst/>
              <a:cxnLst/>
              <a:rect l="l" t="t" r="r" b="b"/>
              <a:pathLst>
                <a:path h="623570">
                  <a:moveTo>
                    <a:pt x="0" y="6234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0000" y="3623109"/>
              <a:ext cx="0" cy="605790"/>
            </a:xfrm>
            <a:custGeom>
              <a:avLst/>
              <a:gdLst/>
              <a:ahLst/>
              <a:cxnLst/>
              <a:rect l="l" t="t" r="r" b="b"/>
              <a:pathLst>
                <a:path h="605789">
                  <a:moveTo>
                    <a:pt x="0" y="6057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0000" y="4238329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4075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0000" y="4655430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4075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0000" y="5072540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2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0000" y="6069340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9872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400" y="2388353"/>
              <a:ext cx="1894839" cy="0"/>
            </a:xfrm>
            <a:custGeom>
              <a:avLst/>
              <a:gdLst/>
              <a:ahLst/>
              <a:cxnLst/>
              <a:rect l="l" t="t" r="r" b="b"/>
              <a:pathLst>
                <a:path w="1894839">
                  <a:moveTo>
                    <a:pt x="0" y="0"/>
                  </a:moveTo>
                  <a:lnTo>
                    <a:pt x="18945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11278"/>
              </p:ext>
            </p:extLst>
          </p:nvPr>
        </p:nvGraphicFramePr>
        <p:xfrm>
          <a:off x="380640" y="2378830"/>
          <a:ext cx="6916419" cy="4674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605155" marR="142240" indent="-452755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81025" marR="142240" indent="-428625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56895" marR="141605" indent="-404495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142240" indent="-396240">
                        <a:lnSpc>
                          <a:spcPct val="109000"/>
                        </a:lnSpc>
                        <a:spcBef>
                          <a:spcPts val="55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Eco-coaster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 gridSpan="2">
                  <a:txBody>
                    <a:bodyPr/>
                    <a:lstStyle/>
                    <a:p>
                      <a:pPr marL="834390" marR="568960" indent="-621030">
                        <a:lnSpc>
                          <a:spcPct val="109000"/>
                        </a:lnSpc>
                        <a:spcBef>
                          <a:spcPts val="655"/>
                        </a:spcBef>
                        <a:tabLst>
                          <a:tab pos="2471420" algn="l"/>
                        </a:tabLst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30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900" b="1" spc="30" baseline="-3632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marL="850265" marR="216535" indent="-6254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Waterworks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sludge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59">
                <a:tc gridSpan="2"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795"/>
                        </a:spcBef>
                        <a:tabLst>
                          <a:tab pos="2472690" algn="l"/>
                        </a:tabLst>
                      </a:pP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Sand</a:t>
                      </a:r>
                      <a:r>
                        <a:rPr sz="13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Cement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315">
                <a:tc gridSpan="2">
                  <a:txBody>
                    <a:bodyPr/>
                    <a:lstStyle/>
                    <a:p>
                      <a:pPr marL="207010" marR="14541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coasters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break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R="12471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(Reference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height: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sz="13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3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damage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2C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419301" y="7414575"/>
            <a:ext cx="6012815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6">
              <a:spcBef>
                <a:spcPts val="100"/>
              </a:spcBef>
            </a:pP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Conclusion:</a:t>
            </a:r>
            <a:r>
              <a:rPr sz="1300" b="1" spc="-11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optimal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material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4EA2"/>
                </a:solidFill>
                <a:latin typeface="Arial"/>
                <a:cs typeface="Arial"/>
              </a:rPr>
              <a:t>ratio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waterworks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sludge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to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sand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endParaRPr sz="130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12702">
              <a:tabLst>
                <a:tab pos="5620054" algn="l"/>
              </a:tabLst>
            </a:pP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,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spcBef>
                <a:spcPts val="130"/>
              </a:spcBef>
            </a:pPr>
            <a:endParaRPr sz="1300">
              <a:latin typeface="Arial"/>
              <a:cs typeface="Arial"/>
            </a:endParaRPr>
          </a:p>
          <a:p>
            <a:pPr marL="14606">
              <a:tabLst>
                <a:tab pos="5782006" algn="l"/>
              </a:tabLst>
            </a:pP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in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which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300" b="1" spc="-10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breaks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when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dropped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vertically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034EA2"/>
                </a:solidFill>
                <a:latin typeface="Arial"/>
                <a:cs typeface="Arial"/>
              </a:rPr>
              <a:t>at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height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10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14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2" y="2"/>
            <a:ext cx="7560309" cy="1404620"/>
          </a:xfrm>
          <a:custGeom>
            <a:avLst/>
            <a:gdLst/>
            <a:ahLst/>
            <a:cxnLst/>
            <a:rect l="l" t="t" r="r" b="b"/>
            <a:pathLst>
              <a:path w="7560309" h="1404620">
                <a:moveTo>
                  <a:pt x="7559992" y="0"/>
                </a:moveTo>
                <a:lnTo>
                  <a:pt x="0" y="0"/>
                </a:lnTo>
                <a:lnTo>
                  <a:pt x="0" y="1404010"/>
                </a:lnTo>
                <a:lnTo>
                  <a:pt x="7559992" y="1404010"/>
                </a:lnTo>
                <a:lnTo>
                  <a:pt x="755999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/>
          <p:nvPr/>
        </p:nvSpPr>
        <p:spPr>
          <a:xfrm>
            <a:off x="2" y="1404012"/>
            <a:ext cx="7560309" cy="594360"/>
          </a:xfrm>
          <a:custGeom>
            <a:avLst/>
            <a:gdLst/>
            <a:ahLst/>
            <a:cxnLst/>
            <a:rect l="l" t="t" r="r" b="b"/>
            <a:pathLst>
              <a:path w="7560309" h="594360">
                <a:moveTo>
                  <a:pt x="0" y="593991"/>
                </a:moveTo>
                <a:lnTo>
                  <a:pt x="7559992" y="593991"/>
                </a:lnTo>
                <a:lnTo>
                  <a:pt x="7559992" y="0"/>
                </a:lnTo>
                <a:lnTo>
                  <a:pt x="0" y="0"/>
                </a:lnTo>
                <a:lnTo>
                  <a:pt x="0" y="59399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 txBox="1"/>
          <p:nvPr/>
        </p:nvSpPr>
        <p:spPr>
          <a:xfrm>
            <a:off x="372702" y="1548292"/>
            <a:ext cx="683454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5"/>
              </a:spcBef>
            </a:pPr>
            <a:r>
              <a:rPr lang="en-US" sz="1700" b="1" dirty="0">
                <a:solidFill>
                  <a:srgbClr val="FFFFFF"/>
                </a:solidFill>
                <a:latin typeface="Arial"/>
                <a:cs typeface="Arial"/>
              </a:rPr>
              <a:t>Method </a:t>
            </a:r>
            <a:r>
              <a:rPr lang="en-US" sz="1700" b="1" dirty="0" smtClean="0">
                <a:solidFill>
                  <a:srgbClr val="FFFFFF"/>
                </a:solidFill>
                <a:latin typeface="Arial"/>
                <a:cs typeface="Arial"/>
              </a:rPr>
              <a:t>2: </a:t>
            </a:r>
            <a:r>
              <a:rPr lang="en-US" sz="1700" b="1" dirty="0" smtClean="0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lang="en-US" sz="1700" b="1" dirty="0">
                <a:solidFill>
                  <a:srgbClr val="FFFFFF"/>
                </a:solidFill>
                <a:latin typeface="Arial"/>
                <a:cs typeface="Arial"/>
              </a:rPr>
              <a:t>the Material Ratio </a:t>
            </a:r>
            <a:r>
              <a:rPr lang="en-US" sz="1700" b="1" u="sng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lang="en-US" sz="1700" b="1" dirty="0">
                <a:solidFill>
                  <a:srgbClr val="FFFFFF"/>
                </a:solidFill>
                <a:latin typeface="Arial"/>
                <a:cs typeface="Arial"/>
              </a:rPr>
              <a:t> using Weights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372703" y="757689"/>
            <a:ext cx="3024547" cy="398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9" name="object 7"/>
          <p:cNvSpPr txBox="1"/>
          <p:nvPr/>
        </p:nvSpPr>
        <p:spPr>
          <a:xfrm>
            <a:off x="324611" y="832623"/>
            <a:ext cx="31007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70"/>
            <a:r>
              <a:rPr lang="pt-BR" sz="1500" b="1" spc="20" dirty="0">
                <a:solidFill>
                  <a:srgbClr val="00B9B5"/>
                </a:solidFill>
                <a:latin typeface="Arial"/>
                <a:cs typeface="Arial"/>
              </a:rPr>
              <a:t>Experimental Data Sheet I (B)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80640" y="268203"/>
            <a:ext cx="5241727" cy="396240"/>
          </a:xfrm>
          <a:prstGeom prst="roundRect">
            <a:avLst>
              <a:gd name="adj" fmla="val 50000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2" name="object 41"/>
          <p:cNvSpPr txBox="1"/>
          <p:nvPr/>
        </p:nvSpPr>
        <p:spPr>
          <a:xfrm>
            <a:off x="489242" y="329682"/>
            <a:ext cx="50469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“Design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Make”: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Upcycling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Waterworks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Sludge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2692" y="2242175"/>
            <a:ext cx="6229985" cy="56233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2">
              <a:spcBef>
                <a:spcPts val="665"/>
              </a:spcBef>
            </a:pP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Based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on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results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Experiment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(I),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optimal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material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34EA2"/>
                </a:solidFill>
                <a:latin typeface="Arial"/>
                <a:cs typeface="Arial"/>
              </a:rPr>
              <a:t>ratio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for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coasters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endParaRPr sz="1300">
              <a:latin typeface="Arial"/>
              <a:cs typeface="Arial"/>
            </a:endParaRPr>
          </a:p>
          <a:p>
            <a:pPr marL="13972">
              <a:spcBef>
                <a:spcPts val="565"/>
              </a:spcBef>
              <a:tabLst>
                <a:tab pos="2960864" algn="l"/>
              </a:tabLst>
            </a:pP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1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7646" y="2961412"/>
          <a:ext cx="7044051" cy="457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marL="411480" marR="403225" indent="673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Curing 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300" b="1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3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00" b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280">
                <a:tc>
                  <a:txBody>
                    <a:bodyPr/>
                    <a:lstStyle/>
                    <a:p>
                      <a:pPr marL="181610" marR="172720" indent="-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eco-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coasters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break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72745" marR="3651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(Reference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height: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 cap="flat" cmpd="sng" algn="ctr">
                      <a:solidFill>
                        <a:srgbClr val="00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 cap="flat" cmpd="sng" algn="ctr">
                      <a:solidFill>
                        <a:srgbClr val="00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7195" marR="358140" indent="-48260">
                        <a:lnSpc>
                          <a:spcPct val="100000"/>
                        </a:lnSpc>
                      </a:pP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damage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672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9525">
                      <a:solidFill>
                        <a:srgbClr val="00BAB5"/>
                      </a:solidFill>
                      <a:prstDash val="solid"/>
                    </a:lnT>
                    <a:lnB w="9525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AB5"/>
                      </a:solidFill>
                      <a:prstDash val="solid"/>
                    </a:lnL>
                    <a:lnR w="9525">
                      <a:solidFill>
                        <a:srgbClr val="00BAB5"/>
                      </a:solidFill>
                      <a:prstDash val="solid"/>
                    </a:lnR>
                    <a:lnT w="12700">
                      <a:solidFill>
                        <a:srgbClr val="00BAB5"/>
                      </a:solidFill>
                      <a:prstDash val="solid"/>
                    </a:lnT>
                    <a:lnB w="12700">
                      <a:solidFill>
                        <a:srgbClr val="00BA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95302" y="7660538"/>
            <a:ext cx="6424295" cy="1920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Conclusion:</a:t>
            </a:r>
            <a:endParaRPr sz="130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12702"/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Hardness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coasters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(can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254" dirty="0">
                <a:solidFill>
                  <a:srgbClr val="034EA2"/>
                </a:solidFill>
                <a:latin typeface="Arial"/>
                <a:cs typeface="Arial"/>
              </a:rPr>
              <a:t>/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cannot)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be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enhanced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through</a:t>
            </a:r>
            <a:r>
              <a:rPr sz="1300" b="1" spc="-6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curing,</a:t>
            </a:r>
            <a:endParaRPr sz="130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300">
              <a:latin typeface="Arial"/>
              <a:cs typeface="Arial"/>
            </a:endParaRPr>
          </a:p>
          <a:p>
            <a:pPr marL="12702">
              <a:tabLst>
                <a:tab pos="6323117" algn="l"/>
              </a:tabLst>
            </a:pP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/>
                <a:cs typeface="Arial"/>
              </a:rPr>
              <a:t>optimal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curing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034EA2"/>
                </a:solidFill>
                <a:latin typeface="Arial"/>
                <a:cs typeface="Arial"/>
              </a:rPr>
              <a:t>duration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for</a:t>
            </a:r>
            <a:r>
              <a:rPr sz="1300" b="1" spc="-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</a:t>
            </a:r>
            <a:r>
              <a:rPr sz="1300" b="1" spc="-50" dirty="0">
                <a:solidFill>
                  <a:srgbClr val="034EA2"/>
                </a:solidFill>
                <a:latin typeface="Arial"/>
                <a:cs typeface="Arial"/>
              </a:rPr>
              <a:t>coasters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is</a:t>
            </a:r>
            <a:r>
              <a:rPr sz="1300" b="1" spc="-8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,</a:t>
            </a:r>
            <a:endParaRPr sz="1300">
              <a:latin typeface="Arial"/>
              <a:cs typeface="Arial"/>
            </a:endParaRPr>
          </a:p>
          <a:p>
            <a:pPr>
              <a:spcBef>
                <a:spcPts val="1085"/>
              </a:spcBef>
            </a:pPr>
            <a:endParaRPr sz="1300">
              <a:latin typeface="Arial"/>
              <a:cs typeface="Arial"/>
            </a:endParaRPr>
          </a:p>
          <a:p>
            <a:pPr marL="12702" marR="167033">
              <a:lnSpc>
                <a:spcPct val="134600"/>
              </a:lnSpc>
              <a:tabLst>
                <a:tab pos="711320" algn="l"/>
                <a:tab pos="3366697" algn="l"/>
              </a:tabLst>
            </a:pPr>
            <a:r>
              <a:rPr sz="1300" b="1" spc="-60" dirty="0">
                <a:solidFill>
                  <a:srgbClr val="034EA2"/>
                </a:solidFill>
                <a:latin typeface="Arial"/>
                <a:cs typeface="Arial"/>
              </a:rPr>
              <a:t>in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034EA2"/>
                </a:solidFill>
                <a:latin typeface="Arial"/>
                <a:cs typeface="Arial"/>
              </a:rPr>
              <a:t>which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the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eco-coaster</a:t>
            </a:r>
            <a:r>
              <a:rPr sz="1300" b="1" spc="-10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034EA2"/>
                </a:solidFill>
                <a:latin typeface="Arial"/>
                <a:cs typeface="Arial"/>
              </a:rPr>
              <a:t>breaks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when</a:t>
            </a:r>
            <a:r>
              <a:rPr sz="1300" b="1" spc="-18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spc="-17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034EA2"/>
                </a:solidFill>
                <a:latin typeface="Arial"/>
                <a:cs typeface="Arial"/>
              </a:rPr>
              <a:t>g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of</a:t>
            </a:r>
            <a:r>
              <a:rPr sz="1300" b="1" spc="-9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34EA2"/>
                </a:solidFill>
                <a:latin typeface="Arial"/>
                <a:cs typeface="Arial"/>
              </a:rPr>
              <a:t>weight</a:t>
            </a:r>
            <a:r>
              <a:rPr sz="1300" b="1" spc="-80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034EA2"/>
                </a:solidFill>
                <a:latin typeface="Arial"/>
                <a:cs typeface="Arial"/>
              </a:rPr>
              <a:t>drops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-30" dirty="0">
                <a:solidFill>
                  <a:srgbClr val="034EA2"/>
                </a:solidFill>
                <a:latin typeface="Arial"/>
                <a:cs typeface="Arial"/>
              </a:rPr>
              <a:t>vertically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spc="60" dirty="0">
                <a:solidFill>
                  <a:srgbClr val="034EA2"/>
                </a:solidFill>
                <a:latin typeface="Arial"/>
                <a:cs typeface="Arial"/>
              </a:rPr>
              <a:t>at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a</a:t>
            </a:r>
            <a:r>
              <a:rPr sz="1300" b="1" spc="-75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height of </a:t>
            </a:r>
            <a:r>
              <a:rPr sz="1300" b="1" u="heavy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/>
                <a:cs typeface="Arial"/>
              </a:rPr>
              <a:t>	</a:t>
            </a:r>
            <a:r>
              <a:rPr sz="1300" b="1" dirty="0">
                <a:solidFill>
                  <a:srgbClr val="034EA2"/>
                </a:solidFill>
                <a:latin typeface="Arial"/>
                <a:cs typeface="Arial"/>
              </a:rPr>
              <a:t> 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2" y="2"/>
            <a:ext cx="7560309" cy="1404620"/>
          </a:xfrm>
          <a:custGeom>
            <a:avLst/>
            <a:gdLst/>
            <a:ahLst/>
            <a:cxnLst/>
            <a:rect l="l" t="t" r="r" b="b"/>
            <a:pathLst>
              <a:path w="7560309" h="1404620">
                <a:moveTo>
                  <a:pt x="7559992" y="0"/>
                </a:moveTo>
                <a:lnTo>
                  <a:pt x="0" y="0"/>
                </a:lnTo>
                <a:lnTo>
                  <a:pt x="0" y="1404010"/>
                </a:lnTo>
                <a:lnTo>
                  <a:pt x="7559992" y="1404010"/>
                </a:lnTo>
                <a:lnTo>
                  <a:pt x="755999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2" y="1404012"/>
            <a:ext cx="7560309" cy="594360"/>
          </a:xfrm>
          <a:custGeom>
            <a:avLst/>
            <a:gdLst/>
            <a:ahLst/>
            <a:cxnLst/>
            <a:rect l="l" t="t" r="r" b="b"/>
            <a:pathLst>
              <a:path w="7560309" h="594360">
                <a:moveTo>
                  <a:pt x="0" y="593991"/>
                </a:moveTo>
                <a:lnTo>
                  <a:pt x="7559992" y="593991"/>
                </a:lnTo>
                <a:lnTo>
                  <a:pt x="7559992" y="0"/>
                </a:lnTo>
                <a:lnTo>
                  <a:pt x="0" y="0"/>
                </a:lnTo>
                <a:lnTo>
                  <a:pt x="0" y="59399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 txBox="1"/>
          <p:nvPr/>
        </p:nvSpPr>
        <p:spPr>
          <a:xfrm>
            <a:off x="372702" y="1548292"/>
            <a:ext cx="622997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5"/>
              </a:spcBef>
            </a:pP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Method 1: </a:t>
            </a: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lang="en-US" altLang="zh-HK" sz="1700" b="1" dirty="0" smtClean="0">
                <a:solidFill>
                  <a:srgbClr val="FFFFFF"/>
                </a:solidFill>
                <a:latin typeface="Arial"/>
                <a:cs typeface="Arial"/>
              </a:rPr>
              <a:t>the Material Ratio using Weights</a:t>
            </a:r>
            <a:endParaRPr lang="en-US" altLang="zh-HK" sz="1700" dirty="0">
              <a:latin typeface="Arial"/>
              <a:cs typeface="Arial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72703" y="757689"/>
            <a:ext cx="3024547" cy="398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7" name="object 7"/>
          <p:cNvSpPr txBox="1"/>
          <p:nvPr/>
        </p:nvSpPr>
        <p:spPr>
          <a:xfrm>
            <a:off x="324611" y="832623"/>
            <a:ext cx="31007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70"/>
            <a:r>
              <a:rPr sz="1500" b="1" spc="20" dirty="0">
                <a:solidFill>
                  <a:srgbClr val="00B9B5"/>
                </a:solidFill>
                <a:latin typeface="Arial"/>
                <a:cs typeface="Arial"/>
              </a:rPr>
              <a:t>Experimental Data Sheet </a:t>
            </a:r>
            <a:r>
              <a:rPr lang="en-US" sz="1500" b="1" spc="20" dirty="0" smtClean="0">
                <a:solidFill>
                  <a:srgbClr val="00B9B5"/>
                </a:solidFill>
                <a:latin typeface="Arial"/>
                <a:cs typeface="Arial"/>
              </a:rPr>
              <a:t>I</a:t>
            </a:r>
            <a:r>
              <a:rPr sz="1500" b="1" spc="20" dirty="0" smtClean="0">
                <a:solidFill>
                  <a:srgbClr val="00B9B5"/>
                </a:solidFill>
                <a:latin typeface="Arial"/>
                <a:cs typeface="Arial"/>
              </a:rPr>
              <a:t>I </a:t>
            </a:r>
            <a:r>
              <a:rPr sz="1500" b="1" spc="20" dirty="0">
                <a:solidFill>
                  <a:srgbClr val="00B9B5"/>
                </a:solidFill>
                <a:latin typeface="Arial"/>
                <a:cs typeface="Arial"/>
              </a:rPr>
              <a:t>(A)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80640" y="268203"/>
            <a:ext cx="5241727" cy="396240"/>
          </a:xfrm>
          <a:prstGeom prst="roundRect">
            <a:avLst>
              <a:gd name="adj" fmla="val 50000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13" name="object 41"/>
          <p:cNvSpPr txBox="1"/>
          <p:nvPr/>
        </p:nvSpPr>
        <p:spPr>
          <a:xfrm>
            <a:off x="489242" y="329682"/>
            <a:ext cx="50469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“Design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Make”:</a:t>
            </a:r>
            <a:r>
              <a:rPr sz="15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Upcycling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Waterworks</a:t>
            </a:r>
            <a:r>
              <a:rPr sz="15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Sludge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1764</Words>
  <Application>Microsoft Office PowerPoint</Application>
  <PresentationFormat>自訂</PresentationFormat>
  <Paragraphs>352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asdasd</dc:title>
  <dc:creator>Chiu-sang Raymond LEUNG</dc:creator>
  <cp:lastModifiedBy>Sum-yin Sammi SIN</cp:lastModifiedBy>
  <cp:revision>43</cp:revision>
  <dcterms:created xsi:type="dcterms:W3CDTF">2025-02-04T02:43:30Z</dcterms:created>
  <dcterms:modified xsi:type="dcterms:W3CDTF">2025-02-04T07:26:31Z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2025-02-04T00:00:00Z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2025-02-04T00:00:00Z</vt:filetime>
  </property>
  <property fmtid="{D5CDD505-2E9C-101B-9397-08002B2CF9AE}" pid="5" name="Producer">
    <vt:lpwstr>Adobe PDF library 16.04</vt:lpwstr>
  </property>
</Properties>
</file>